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p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9" r:id="rId2"/>
    <p:sldId id="271" r:id="rId3"/>
    <p:sldId id="261" r:id="rId4"/>
    <p:sldId id="262" r:id="rId5"/>
    <p:sldId id="267" r:id="rId6"/>
    <p:sldId id="263" r:id="rId7"/>
    <p:sldId id="265" r:id="rId8"/>
    <p:sldId id="266" r:id="rId9"/>
    <p:sldId id="273" r:id="rId10"/>
    <p:sldId id="274" r:id="rId11"/>
    <p:sldId id="276" r:id="rId12"/>
    <p:sldId id="277" r:id="rId13"/>
    <p:sldId id="279" r:id="rId14"/>
    <p:sldId id="280" r:id="rId15"/>
    <p:sldId id="282" r:id="rId16"/>
    <p:sldId id="284" r:id="rId17"/>
    <p:sldId id="28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5" d="100"/>
          <a:sy n="95" d="100"/>
        </p:scale>
        <p:origin x="-13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image" Target="../media/image11.png"/><Relationship Id="rId2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A9BC5-DA18-2043-8688-BDCAF9D52EF4}" type="datetimeFigureOut">
              <a:rPr lang="en-US" smtClean="0"/>
              <a:t>17-04-07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B229A-C475-354D-956D-C960D7651D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581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9812D1-9460-4F47-9BAD-B93340379B02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sv-SE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A7DC-988B-0547-96B2-FCED7EE0E0F1}" type="datetimeFigureOut">
              <a:rPr lang="en-US" smtClean="0"/>
              <a:t>17-04-07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C2B2-5F9D-244B-BC9B-D4A5478CDB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100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A7DC-988B-0547-96B2-FCED7EE0E0F1}" type="datetimeFigureOut">
              <a:rPr lang="en-US" smtClean="0"/>
              <a:t>17-04-07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C2B2-5F9D-244B-BC9B-D4A5478CDB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4939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A7DC-988B-0547-96B2-FCED7EE0E0F1}" type="datetimeFigureOut">
              <a:rPr lang="en-US" smtClean="0"/>
              <a:t>17-04-07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C2B2-5F9D-244B-BC9B-D4A5478CDB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4552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A9F76-A796-8346-9A22-CBEDA09F0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7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A7DC-988B-0547-96B2-FCED7EE0E0F1}" type="datetimeFigureOut">
              <a:rPr lang="en-US" smtClean="0"/>
              <a:t>17-04-07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C2B2-5F9D-244B-BC9B-D4A5478CDB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7369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A7DC-988B-0547-96B2-FCED7EE0E0F1}" type="datetimeFigureOut">
              <a:rPr lang="en-US" smtClean="0"/>
              <a:t>17-04-07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C2B2-5F9D-244B-BC9B-D4A5478CDB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6201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A7DC-988B-0547-96B2-FCED7EE0E0F1}" type="datetimeFigureOut">
              <a:rPr lang="en-US" smtClean="0"/>
              <a:t>17-04-07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C2B2-5F9D-244B-BC9B-D4A5478CDB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528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A7DC-988B-0547-96B2-FCED7EE0E0F1}" type="datetimeFigureOut">
              <a:rPr lang="en-US" smtClean="0"/>
              <a:t>17-04-07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C2B2-5F9D-244B-BC9B-D4A5478CDB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89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A7DC-988B-0547-96B2-FCED7EE0E0F1}" type="datetimeFigureOut">
              <a:rPr lang="en-US" smtClean="0"/>
              <a:t>17-04-07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C2B2-5F9D-244B-BC9B-D4A5478CDB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2390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A7DC-988B-0547-96B2-FCED7EE0E0F1}" type="datetimeFigureOut">
              <a:rPr lang="en-US" smtClean="0"/>
              <a:t>17-04-07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C2B2-5F9D-244B-BC9B-D4A5478CDB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752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A7DC-988B-0547-96B2-FCED7EE0E0F1}" type="datetimeFigureOut">
              <a:rPr lang="en-US" smtClean="0"/>
              <a:t>17-04-07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C2B2-5F9D-244B-BC9B-D4A5478CDB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6890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A7DC-988B-0547-96B2-FCED7EE0E0F1}" type="datetimeFigureOut">
              <a:rPr lang="en-US" smtClean="0"/>
              <a:t>17-04-07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C2B2-5F9D-244B-BC9B-D4A5478CDB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5949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AA7DC-988B-0547-96B2-FCED7EE0E0F1}" type="datetimeFigureOut">
              <a:rPr lang="en-US" smtClean="0"/>
              <a:t>17-04-07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3C2B2-5F9D-244B-BC9B-D4A5478CDB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921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tiff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png"/><Relationship Id="rId8" Type="http://schemas.openxmlformats.org/officeDocument/2006/relationships/oleObject" Target="../embeddings/oleObject6.bin"/><Relationship Id="rId9" Type="http://schemas.openxmlformats.org/officeDocument/2006/relationships/image" Target="../media/image28.wmf"/><Relationship Id="rId10" Type="http://schemas.openxmlformats.org/officeDocument/2006/relationships/image" Target="../media/image3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38.jp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14.png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6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1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12.png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Relationship Id="rId3" Type="http://schemas.openxmlformats.org/officeDocument/2006/relationships/image" Target="../media/image24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ubilee-symb_we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93"/>
          <a:stretch/>
        </p:blipFill>
        <p:spPr>
          <a:xfrm>
            <a:off x="7443368" y="3668550"/>
            <a:ext cx="1246103" cy="1531971"/>
          </a:xfrm>
          <a:prstGeom prst="rect">
            <a:avLst/>
          </a:prstGeom>
        </p:spPr>
      </p:pic>
      <p:pic>
        <p:nvPicPr>
          <p:cNvPr id="2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259715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0"/>
            <a:ext cx="260350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ARSign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345" y="5400675"/>
            <a:ext cx="298132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logo_gul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6" y="5371429"/>
            <a:ext cx="13684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vFysikerSamf_logo_test5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013" y="2549761"/>
            <a:ext cx="2631795" cy="2360187"/>
          </a:xfrm>
          <a:prstGeom prst="rect">
            <a:avLst/>
          </a:prstGeom>
        </p:spPr>
      </p:pic>
      <p:pic>
        <p:nvPicPr>
          <p:cNvPr id="8" name="Picture 7" descr="cropped-3_Bounc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3" y="200519"/>
            <a:ext cx="4951722" cy="188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0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29" y="4649960"/>
            <a:ext cx="4749800" cy="749300"/>
          </a:xfrm>
          <a:prstGeom prst="rect">
            <a:avLst/>
          </a:prstGeom>
        </p:spPr>
      </p:pic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022" y="4649960"/>
            <a:ext cx="1879600" cy="1854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89859" y="349250"/>
            <a:ext cx="4522270" cy="2540000"/>
            <a:chOff x="389859" y="349250"/>
            <a:chExt cx="4522270" cy="2540000"/>
          </a:xfrm>
        </p:grpSpPr>
        <p:pic>
          <p:nvPicPr>
            <p:cNvPr id="3" name="Picture 6" descr="Z:\Klaus\Arbeit\Bilder\Bilder ALPHATRAP\803_819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59" y="349250"/>
              <a:ext cx="1126203" cy="2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8" descr="Z:\Klaus\Arbeit\Folien + Poster\2017 Folien\Fachbeirat 2017\beamlinefoto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863" y="349250"/>
              <a:ext cx="3218266" cy="2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Oval Callout 4"/>
          <p:cNvSpPr/>
          <p:nvPr/>
        </p:nvSpPr>
        <p:spPr>
          <a:xfrm>
            <a:off x="4489175" y="2855490"/>
            <a:ext cx="2891807" cy="2080732"/>
          </a:xfrm>
          <a:prstGeom prst="wedgeEllipseCallout">
            <a:avLst>
              <a:gd name="adj1" fmla="val 47950"/>
              <a:gd name="adj2" fmla="val 92647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They</a:t>
            </a:r>
            <a:r>
              <a:rPr lang="sv-SE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sv-SE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measure</a:t>
            </a:r>
            <a:r>
              <a:rPr lang="sv-SE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 the </a:t>
            </a:r>
            <a:r>
              <a:rPr lang="sv-SE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electron</a:t>
            </a:r>
            <a:r>
              <a:rPr lang="sv-SE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sv-SE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mass</a:t>
            </a:r>
            <a:endParaRPr lang="sv-SE" sz="2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-2002" r="73751" b="35577"/>
          <a:stretch/>
        </p:blipFill>
        <p:spPr>
          <a:xfrm>
            <a:off x="6799022" y="885825"/>
            <a:ext cx="1793875" cy="17018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429625" y="571500"/>
            <a:ext cx="163272" cy="174625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Box 9"/>
          <p:cNvSpPr txBox="1"/>
          <p:nvPr/>
        </p:nvSpPr>
        <p:spPr>
          <a:xfrm>
            <a:off x="7703897" y="2601490"/>
            <a:ext cx="88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aseline="30000" dirty="0" smtClean="0"/>
              <a:t>12</a:t>
            </a:r>
            <a:r>
              <a:rPr lang="sv-SE" sz="2800" dirty="0" smtClean="0"/>
              <a:t>C</a:t>
            </a:r>
            <a:r>
              <a:rPr lang="sv-SE" sz="2800" baseline="30000" dirty="0" smtClean="0"/>
              <a:t>5+</a:t>
            </a:r>
            <a:endParaRPr lang="sv-SE" sz="2800" baseline="30000" dirty="0"/>
          </a:p>
        </p:txBody>
      </p:sp>
      <p:graphicFrame>
        <p:nvGraphicFramePr>
          <p:cNvPr id="11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172036"/>
              </p:ext>
            </p:extLst>
          </p:nvPr>
        </p:nvGraphicFramePr>
        <p:xfrm>
          <a:off x="855663" y="3000719"/>
          <a:ext cx="296068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Formel" r:id="rId8" imgW="1358310" imgH="431613" progId="Equation.3">
                  <p:embed/>
                </p:oleObj>
              </mc:Choice>
              <mc:Fallback>
                <p:oleObj name="Formel" r:id="rId8" imgW="1358310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663" y="3000719"/>
                        <a:ext cx="2960688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300" y="3310622"/>
            <a:ext cx="4681958" cy="319224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401763" y="4583578"/>
            <a:ext cx="1671637" cy="1296522"/>
            <a:chOff x="1401763" y="4583578"/>
            <a:chExt cx="1671637" cy="1296522"/>
          </a:xfrm>
        </p:grpSpPr>
        <p:sp>
          <p:nvSpPr>
            <p:cNvPr id="14" name="TextBox 13"/>
            <p:cNvSpPr txBox="1"/>
            <p:nvPr/>
          </p:nvSpPr>
          <p:spPr>
            <a:xfrm>
              <a:off x="1401763" y="4583578"/>
              <a:ext cx="992579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dirty="0" smtClean="0"/>
                <a:t>13 </a:t>
              </a:r>
              <a:r>
                <a:rPr lang="sv-SE" dirty="0" err="1" smtClean="0"/>
                <a:t>times</a:t>
              </a:r>
              <a:endParaRPr lang="sv-SE" dirty="0" smtClean="0"/>
            </a:p>
            <a:p>
              <a:pPr algn="ctr"/>
              <a:r>
                <a:rPr lang="sv-SE" dirty="0" err="1" smtClean="0"/>
                <a:t>better</a:t>
              </a:r>
              <a:endParaRPr lang="sv-SE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394342" y="5229909"/>
              <a:ext cx="679058" cy="6501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8074025" y="127000"/>
            <a:ext cx="558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e</a:t>
            </a:r>
            <a:r>
              <a:rPr lang="sv-SE" sz="3200" baseline="30000" dirty="0" smtClean="0"/>
              <a:t>-</a:t>
            </a:r>
            <a:endParaRPr lang="sv-SE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3446573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41363" y="19050"/>
            <a:ext cx="8229600" cy="1143000"/>
          </a:xfrm>
          <a:prstGeom prst="rect">
            <a:avLst/>
          </a:prstGeom>
        </p:spPr>
        <p:txBody>
          <a:bodyPr vert="horz" lIns="90086" tIns="45043" rIns="90086" bIns="45043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smtClean="0">
                <a:latin typeface="Comic Sans MS"/>
                <a:cs typeface="Comic Sans MS"/>
              </a:rPr>
              <a:t>Most stringent </a:t>
            </a:r>
            <a:r>
              <a:rPr lang="de-DE" sz="3200" dirty="0" err="1" smtClean="0">
                <a:latin typeface="Comic Sans MS"/>
                <a:cs typeface="Comic Sans MS"/>
              </a:rPr>
              <a:t>baryonic</a:t>
            </a:r>
            <a:r>
              <a:rPr lang="de-DE" sz="3200" dirty="0" smtClean="0">
                <a:latin typeface="Comic Sans MS"/>
                <a:cs typeface="Comic Sans MS"/>
              </a:rPr>
              <a:t> CPT </a:t>
            </a:r>
            <a:r>
              <a:rPr lang="de-DE" sz="3200" dirty="0" err="1" smtClean="0">
                <a:latin typeface="Comic Sans MS"/>
                <a:cs typeface="Comic Sans MS"/>
              </a:rPr>
              <a:t>test</a:t>
            </a:r>
            <a:endParaRPr lang="de-DE" sz="3200" dirty="0">
              <a:latin typeface="Comic Sans MS"/>
              <a:cs typeface="Comic Sans MS"/>
            </a:endParaRP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1116013" y="1682750"/>
            <a:ext cx="41132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Compare charge-to-mass ratios </a:t>
            </a:r>
            <a:r>
              <a:rPr lang="en-US" sz="2000" i="1" dirty="0" smtClean="0">
                <a:solidFill>
                  <a:srgbClr val="000000"/>
                </a:solidFill>
              </a:rPr>
              <a:t>R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of p and p: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4" name="Gruppieren 1"/>
          <p:cNvGrpSpPr>
            <a:grpSpLocks/>
          </p:cNvGrpSpPr>
          <p:nvPr/>
        </p:nvGrpSpPr>
        <p:grpSpPr bwMode="auto">
          <a:xfrm>
            <a:off x="731838" y="2668588"/>
            <a:ext cx="4403770" cy="400110"/>
            <a:chOff x="827088" y="2565400"/>
            <a:chExt cx="4404481" cy="400170"/>
          </a:xfrm>
        </p:grpSpPr>
        <p:sp>
          <p:nvSpPr>
            <p:cNvPr id="5" name="Textfeld 1"/>
            <p:cNvSpPr txBox="1">
              <a:spLocks noChangeArrowheads="1"/>
            </p:cNvSpPr>
            <p:nvPr/>
          </p:nvSpPr>
          <p:spPr bwMode="auto">
            <a:xfrm>
              <a:off x="827088" y="2565400"/>
              <a:ext cx="4404481" cy="400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2000" dirty="0">
                  <a:latin typeface="Times New Roman"/>
                  <a:cs typeface="Times New Roman"/>
                </a:rPr>
                <a:t>(</a:t>
              </a:r>
              <a:r>
                <a:rPr lang="de-DE" sz="2000" i="1" dirty="0" err="1">
                  <a:latin typeface="Times New Roman"/>
                  <a:cs typeface="Times New Roman"/>
                </a:rPr>
                <a:t>q</a:t>
              </a:r>
              <a:r>
                <a:rPr lang="de-DE" sz="2000" dirty="0">
                  <a:latin typeface="Times New Roman"/>
                  <a:cs typeface="Times New Roman"/>
                </a:rPr>
                <a:t>/</a:t>
              </a:r>
              <a:r>
                <a:rPr lang="de-DE" sz="2000" i="1" dirty="0">
                  <a:latin typeface="Times New Roman"/>
                  <a:cs typeface="Times New Roman"/>
                </a:rPr>
                <a:t>m</a:t>
              </a:r>
              <a:r>
                <a:rPr lang="de-DE" sz="2000" dirty="0">
                  <a:latin typeface="Times New Roman"/>
                  <a:cs typeface="Times New Roman"/>
                </a:rPr>
                <a:t>)</a:t>
              </a:r>
              <a:r>
                <a:rPr lang="de-DE" sz="2000" baseline="-25000" dirty="0">
                  <a:latin typeface="Times New Roman"/>
                  <a:cs typeface="Times New Roman"/>
                </a:rPr>
                <a:t>p</a:t>
              </a:r>
              <a:r>
                <a:rPr lang="de-DE" sz="2000" dirty="0">
                  <a:latin typeface="Times New Roman"/>
                  <a:cs typeface="Times New Roman"/>
                </a:rPr>
                <a:t> / (</a:t>
              </a:r>
              <a:r>
                <a:rPr lang="de-DE" sz="2000" i="1" dirty="0" err="1">
                  <a:latin typeface="Times New Roman"/>
                  <a:cs typeface="Times New Roman"/>
                </a:rPr>
                <a:t>q</a:t>
              </a:r>
              <a:r>
                <a:rPr lang="de-DE" sz="2000" dirty="0">
                  <a:latin typeface="Times New Roman"/>
                  <a:cs typeface="Times New Roman"/>
                </a:rPr>
                <a:t>/</a:t>
              </a:r>
              <a:r>
                <a:rPr lang="de-DE" sz="2000" i="1" dirty="0">
                  <a:latin typeface="Times New Roman"/>
                  <a:cs typeface="Times New Roman"/>
                </a:rPr>
                <a:t>m</a:t>
              </a:r>
              <a:r>
                <a:rPr lang="de-DE" sz="2000" dirty="0">
                  <a:latin typeface="Times New Roman"/>
                  <a:cs typeface="Times New Roman"/>
                </a:rPr>
                <a:t>)</a:t>
              </a:r>
              <a:r>
                <a:rPr lang="de-DE" sz="2000" baseline="-25000" dirty="0">
                  <a:latin typeface="Times New Roman"/>
                  <a:cs typeface="Times New Roman"/>
                </a:rPr>
                <a:t>p</a:t>
              </a:r>
              <a:r>
                <a:rPr lang="de-DE" sz="2000" dirty="0">
                  <a:latin typeface="Times New Roman"/>
                  <a:cs typeface="Times New Roman"/>
                </a:rPr>
                <a:t> = 1.000 000 000 001 (69)</a:t>
              </a:r>
            </a:p>
          </p:txBody>
        </p:sp>
        <p:sp>
          <p:nvSpPr>
            <p:cNvPr id="6" name="Line 21"/>
            <p:cNvSpPr>
              <a:spLocks noChangeShapeType="1"/>
            </p:cNvSpPr>
            <p:nvPr/>
          </p:nvSpPr>
          <p:spPr bwMode="auto">
            <a:xfrm>
              <a:off x="2306781" y="2821410"/>
              <a:ext cx="839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v-SE" b="1"/>
            </a:p>
          </p:txBody>
        </p:sp>
      </p:grpSp>
      <p:pic>
        <p:nvPicPr>
          <p:cNvPr id="7" name="Picture 8" descr="Z:\Klaus\Arbeit\Publikationen\2015 Publikationen\QMRatio Proton-Antiproton Ulmer Nature 2015\Cover Suggestion 4.png"/>
          <p:cNvPicPr>
            <a:picLocks noChangeAspect="1" noChangeArrowheads="1"/>
          </p:cNvPicPr>
          <p:nvPr/>
        </p:nvPicPr>
        <p:blipFill rotWithShape="1">
          <a:blip r:embed="rId2"/>
          <a:srcRect l="15257" t="19434" r="13135" b="9728"/>
          <a:stretch/>
        </p:blipFill>
        <p:spPr bwMode="auto">
          <a:xfrm>
            <a:off x="5545138" y="1103313"/>
            <a:ext cx="3365500" cy="2497137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</p:pic>
      <p:sp>
        <p:nvSpPr>
          <p:cNvPr id="8" name="Line 21"/>
          <p:cNvSpPr>
            <a:spLocks noChangeShapeType="1"/>
          </p:cNvSpPr>
          <p:nvPr/>
        </p:nvSpPr>
        <p:spPr bwMode="auto">
          <a:xfrm>
            <a:off x="3546475" y="21494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pic>
        <p:nvPicPr>
          <p:cNvPr id="11" name="Picture 10" descr="calvin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13" y="3600450"/>
            <a:ext cx="3797351" cy="2848013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3254375" y="3068698"/>
            <a:ext cx="1206500" cy="1011177"/>
          </a:xfrm>
          <a:prstGeom prst="wedgeEllipseCallout">
            <a:avLst>
              <a:gd name="adj1" fmla="val -43201"/>
              <a:gd name="adj2" fmla="val 59360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>
                <a:solidFill>
                  <a:srgbClr val="000000"/>
                </a:solidFill>
              </a:rPr>
              <a:t>..and</a:t>
            </a:r>
          </a:p>
          <a:p>
            <a:pPr algn="ctr"/>
            <a:r>
              <a:rPr lang="sv-SE" dirty="0" smtClean="0">
                <a:solidFill>
                  <a:srgbClr val="000000"/>
                </a:solidFill>
              </a:rPr>
              <a:t>CPT</a:t>
            </a:r>
            <a:r>
              <a:rPr lang="mr-IN" dirty="0" smtClean="0">
                <a:solidFill>
                  <a:srgbClr val="000000"/>
                </a:solidFill>
              </a:rPr>
              <a:t>…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5545137" y="4238625"/>
            <a:ext cx="2090738" cy="825500"/>
          </a:xfrm>
          <a:prstGeom prst="wedgeEllipseCallout">
            <a:avLst>
              <a:gd name="adj1" fmla="val -133432"/>
              <a:gd name="adj2" fmla="val 49038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/>
              <a:t>H</a:t>
            </a:r>
            <a:r>
              <a:rPr lang="en-GB" sz="2000" dirty="0" err="1" smtClean="0">
                <a:solidFill>
                  <a:srgbClr val="000000"/>
                </a:solidFill>
              </a:rPr>
              <a:t>heavens</a:t>
            </a:r>
            <a:r>
              <a:rPr lang="mr-IN" sz="2000" dirty="0" smtClean="0">
                <a:solidFill>
                  <a:srgbClr val="000000"/>
                </a:solidFill>
              </a:rPr>
              <a:t>…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74004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66842"/>
            <a:ext cx="9144000" cy="6835515"/>
            <a:chOff x="0" y="66842"/>
            <a:chExt cx="9144000" cy="68355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6842"/>
              <a:ext cx="9144000" cy="683551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218947" y="6344477"/>
              <a:ext cx="1925053" cy="3932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05216" y="381655"/>
            <a:ext cx="4841039" cy="2381250"/>
            <a:chOff x="3644280" y="381655"/>
            <a:chExt cx="4841039" cy="2381250"/>
          </a:xfrm>
        </p:grpSpPr>
        <p:pic>
          <p:nvPicPr>
            <p:cNvPr id="2" name="Picture 1" descr="SusieDerkin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3644280" y="381655"/>
              <a:ext cx="1466850" cy="2381250"/>
            </a:xfrm>
            <a:prstGeom prst="rect">
              <a:avLst/>
            </a:prstGeom>
          </p:spPr>
        </p:pic>
        <p:sp>
          <p:nvSpPr>
            <p:cNvPr id="3" name="Oval Callout 2"/>
            <p:cNvSpPr/>
            <p:nvPr/>
          </p:nvSpPr>
          <p:spPr>
            <a:xfrm>
              <a:off x="6394581" y="381655"/>
              <a:ext cx="2090738" cy="1232423"/>
            </a:xfrm>
            <a:prstGeom prst="wedgeEllipseCallout">
              <a:avLst>
                <a:gd name="adj1" fmla="val -133432"/>
                <a:gd name="adj2" fmla="val 49038"/>
              </a:avLst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2000" dirty="0" err="1" smtClean="0">
                  <a:latin typeface="Comic Sans MS"/>
                  <a:cs typeface="Comic Sans MS"/>
                </a:rPr>
                <a:t>A</a:t>
              </a:r>
              <a:r>
                <a:rPr lang="sv-SE" sz="2000" dirty="0" err="1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sv-SE" sz="2000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peaking</a:t>
              </a:r>
              <a:r>
                <a:rPr lang="sv-SE" sz="20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 </a:t>
              </a:r>
              <a:r>
                <a:rPr lang="sv-SE" sz="2000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about</a:t>
              </a:r>
              <a:r>
                <a:rPr lang="sv-SE" sz="20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 the sky</a:t>
              </a:r>
              <a:r>
                <a:rPr lang="mr-IN" sz="20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…</a:t>
              </a:r>
              <a:endParaRPr lang="sv-SE" sz="2000" dirty="0">
                <a:latin typeface="Comic Sans MS"/>
                <a:cs typeface="Comic Sans M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9050" y="2921669"/>
            <a:ext cx="4847687" cy="34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95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4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44210" y="2286000"/>
            <a:ext cx="4785895" cy="3622841"/>
            <a:chOff x="4144210" y="2286000"/>
            <a:chExt cx="4785895" cy="3622841"/>
          </a:xfrm>
        </p:grpSpPr>
        <p:pic>
          <p:nvPicPr>
            <p:cNvPr id="3" name="Picture 2" descr="calvin_and_hobbes_007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4210" y="3535693"/>
              <a:ext cx="4067092" cy="2373148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6684211" y="2286000"/>
              <a:ext cx="2245894" cy="1858211"/>
            </a:xfrm>
            <a:prstGeom prst="cloudCallout">
              <a:avLst>
                <a:gd name="adj1" fmla="val -47096"/>
                <a:gd name="adj2" fmla="val 58183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err="1" smtClean="0">
                  <a:solidFill>
                    <a:srgbClr val="000000"/>
                  </a:solidFill>
                </a:rPr>
                <a:t>Wow</a:t>
              </a:r>
              <a:r>
                <a:rPr lang="sv-SE" dirty="0" smtClean="0">
                  <a:solidFill>
                    <a:srgbClr val="000000"/>
                  </a:solidFill>
                </a:rPr>
                <a:t>, </a:t>
              </a:r>
              <a:r>
                <a:rPr lang="sv-SE" dirty="0" err="1" smtClean="0">
                  <a:solidFill>
                    <a:srgbClr val="000000"/>
                  </a:solidFill>
                </a:rPr>
                <a:t>both</a:t>
              </a:r>
              <a:r>
                <a:rPr lang="sv-SE" dirty="0" smtClean="0">
                  <a:solidFill>
                    <a:srgbClr val="000000"/>
                  </a:solidFill>
                </a:rPr>
                <a:t> research and </a:t>
              </a:r>
              <a:r>
                <a:rPr lang="sv-SE" dirty="0" err="1" smtClean="0">
                  <a:solidFill>
                    <a:srgbClr val="000000"/>
                  </a:solidFill>
                </a:rPr>
                <a:t>travel</a:t>
              </a:r>
              <a:r>
                <a:rPr lang="sv-SE" dirty="0" smtClean="0">
                  <a:solidFill>
                    <a:srgbClr val="000000"/>
                  </a:solidFill>
                </a:rPr>
                <a:t> </a:t>
              </a:r>
              <a:r>
                <a:rPr lang="sv-SE" dirty="0" err="1" smtClean="0">
                  <a:solidFill>
                    <a:srgbClr val="000000"/>
                  </a:solidFill>
                </a:rPr>
                <a:t>to</a:t>
              </a:r>
              <a:r>
                <a:rPr lang="sv-SE" dirty="0" smtClean="0">
                  <a:solidFill>
                    <a:srgbClr val="000000"/>
                  </a:solidFill>
                </a:rPr>
                <a:t> </a:t>
              </a:r>
              <a:r>
                <a:rPr lang="sv-SE" dirty="0" err="1" smtClean="0">
                  <a:solidFill>
                    <a:srgbClr val="000000"/>
                  </a:solidFill>
                </a:rPr>
                <a:t>interesting</a:t>
              </a:r>
              <a:r>
                <a:rPr lang="sv-SE" dirty="0" smtClean="0">
                  <a:solidFill>
                    <a:srgbClr val="000000"/>
                  </a:solidFill>
                </a:rPr>
                <a:t> </a:t>
              </a:r>
              <a:r>
                <a:rPr lang="sv-SE" dirty="0" err="1" smtClean="0">
                  <a:solidFill>
                    <a:srgbClr val="000000"/>
                  </a:solidFill>
                </a:rPr>
                <a:t>places</a:t>
              </a:r>
              <a:r>
                <a:rPr lang="mr-IN" dirty="0" smtClean="0">
                  <a:solidFill>
                    <a:srgbClr val="000000"/>
                  </a:solidFill>
                </a:rPr>
                <a:t>…</a:t>
              </a:r>
              <a:r>
                <a:rPr lang="sv-SE" dirty="0" smtClean="0">
                  <a:solidFill>
                    <a:srgbClr val="000000"/>
                  </a:solidFill>
                </a:rPr>
                <a:t>.</a:t>
              </a:r>
              <a:endParaRPr lang="sv-SE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9781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47724" y="1473336"/>
            <a:ext cx="4584700" cy="5029064"/>
            <a:chOff x="308140" y="1473336"/>
            <a:chExt cx="4584700" cy="502906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6180" y="1473336"/>
              <a:ext cx="3420978" cy="237944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140" y="3898900"/>
              <a:ext cx="4584700" cy="26035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480" y="3892883"/>
            <a:ext cx="2606993" cy="20934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96115" y="3867826"/>
            <a:ext cx="4291412" cy="28063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3" name="Group 12"/>
          <p:cNvGrpSpPr/>
          <p:nvPr/>
        </p:nvGrpSpPr>
        <p:grpSpPr>
          <a:xfrm>
            <a:off x="2192421" y="121303"/>
            <a:ext cx="5578416" cy="2704066"/>
            <a:chOff x="2352837" y="-40105"/>
            <a:chExt cx="5578416" cy="2704066"/>
          </a:xfrm>
        </p:grpSpPr>
        <p:pic>
          <p:nvPicPr>
            <p:cNvPr id="11" name="Picture 10" descr="SusieDerkin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403" y="282711"/>
              <a:ext cx="1466850" cy="2381250"/>
            </a:xfrm>
            <a:prstGeom prst="rect">
              <a:avLst/>
            </a:prstGeom>
          </p:spPr>
        </p:pic>
        <p:sp>
          <p:nvSpPr>
            <p:cNvPr id="12" name="Oval Callout 11"/>
            <p:cNvSpPr/>
            <p:nvPr/>
          </p:nvSpPr>
          <p:spPr>
            <a:xfrm>
              <a:off x="2352837" y="-40105"/>
              <a:ext cx="2869370" cy="1430421"/>
            </a:xfrm>
            <a:prstGeom prst="wedgeEllipseCallout">
              <a:avLst>
                <a:gd name="adj1" fmla="val 102272"/>
                <a:gd name="adj2" fmla="val 50376"/>
              </a:avLst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What</a:t>
              </a:r>
              <a:r>
                <a:rPr lang="sv-SE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sv-SE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about</a:t>
              </a:r>
              <a:r>
                <a:rPr lang="sv-SE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the</a:t>
              </a:r>
            </a:p>
            <a:p>
              <a:pPr algn="ctr"/>
              <a:r>
                <a:rPr lang="sv-SE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Matter-Antimatter</a:t>
              </a:r>
              <a:endParaRPr lang="sv-SE" dirty="0" smtClean="0">
                <a:solidFill>
                  <a:schemeClr val="tx1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sv-SE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Puzzle</a:t>
              </a:r>
              <a:endParaRPr lang="sv-SE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222656" y="2248968"/>
            <a:ext cx="1764761" cy="4253432"/>
            <a:chOff x="7197828" y="2405714"/>
            <a:chExt cx="1764761" cy="42534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46737" y="2405714"/>
              <a:ext cx="1229895" cy="131139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97828" y="3852779"/>
              <a:ext cx="1764761" cy="2806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679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k-dark-mat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" y="66856"/>
            <a:ext cx="3154936" cy="23662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32947" y="3494591"/>
            <a:ext cx="4211052" cy="3082672"/>
            <a:chOff x="4932947" y="3494591"/>
            <a:chExt cx="4211052" cy="3082672"/>
          </a:xfrm>
        </p:grpSpPr>
        <p:pic>
          <p:nvPicPr>
            <p:cNvPr id="3" name="Picture 2" descr="86664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43" t="35168" b="5024"/>
            <a:stretch/>
          </p:blipFill>
          <p:spPr>
            <a:xfrm>
              <a:off x="6443578" y="3494591"/>
              <a:ext cx="2700421" cy="3082672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4932947" y="3983788"/>
              <a:ext cx="1229896" cy="748631"/>
            </a:xfrm>
            <a:prstGeom prst="wedgeRoundRectCallout">
              <a:avLst>
                <a:gd name="adj1" fmla="val 76724"/>
                <a:gd name="adj2" fmla="val 175001"/>
                <a:gd name="adj3" fmla="val 16667"/>
              </a:avLst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Dark </a:t>
              </a:r>
              <a:r>
                <a:rPr lang="sv-SE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matter</a:t>
              </a:r>
              <a:r>
                <a:rPr lang="sv-SE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!</a:t>
              </a:r>
              <a:endParaRPr lang="sv-SE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8" y="2673684"/>
            <a:ext cx="3641557" cy="2987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26" y="5887093"/>
            <a:ext cx="3602121" cy="690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4210" y="401066"/>
            <a:ext cx="2299368" cy="2847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3578" y="1861558"/>
            <a:ext cx="24892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3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-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36031" y="1555939"/>
            <a:ext cx="6049200" cy="3804797"/>
          </a:xfrm>
          <a:prstGeom prst="rect">
            <a:avLst/>
          </a:prstGeom>
        </p:spPr>
      </p:pic>
      <p:pic>
        <p:nvPicPr>
          <p:cNvPr id="5" name="Picture 4" descr="tumblr_lvu9tfGZsp1qcr3i7o1_12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05433"/>
            <a:ext cx="2209800" cy="12505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838200"/>
            <a:ext cx="838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atin typeface="Lucida Blackletter"/>
                <a:cs typeface="Lucida Blackletter"/>
              </a:rPr>
              <a:t>C</a:t>
            </a:r>
            <a:endParaRPr lang="sv-SE" sz="2000" dirty="0" smtClean="0">
              <a:latin typeface="Lucida Blackletter"/>
              <a:cs typeface="Lucida Blackletter"/>
            </a:endParaRPr>
          </a:p>
          <a:p>
            <a:pPr algn="ctr"/>
            <a:r>
              <a:rPr lang="sv-SE" sz="2000" dirty="0" smtClean="0">
                <a:latin typeface="Lucida Blackletter"/>
                <a:cs typeface="Lucida Blackletter"/>
              </a:rPr>
              <a:t>L</a:t>
            </a:r>
          </a:p>
          <a:p>
            <a:pPr algn="ctr"/>
            <a:r>
              <a:rPr lang="sv-SE" sz="2000" dirty="0" smtClean="0">
                <a:latin typeface="Lucida Blackletter"/>
                <a:cs typeface="Lucida Blackletter"/>
              </a:rPr>
              <a:t>A</a:t>
            </a:r>
          </a:p>
          <a:p>
            <a:pPr algn="ctr"/>
            <a:r>
              <a:rPr lang="sv-SE" sz="2000" dirty="0" smtClean="0">
                <a:latin typeface="Lucida Blackletter"/>
                <a:cs typeface="Lucida Blackletter"/>
              </a:rPr>
              <a:t>S</a:t>
            </a:r>
          </a:p>
          <a:p>
            <a:pPr algn="ctr"/>
            <a:r>
              <a:rPr lang="sv-SE" sz="2000" dirty="0" smtClean="0">
                <a:latin typeface="Lucida Blackletter"/>
                <a:cs typeface="Lucida Blackletter"/>
              </a:rPr>
              <a:t>S</a:t>
            </a:r>
          </a:p>
          <a:p>
            <a:pPr algn="ctr"/>
            <a:r>
              <a:rPr lang="sv-SE" sz="2000" dirty="0" smtClean="0">
                <a:latin typeface="Lucida Blackletter"/>
                <a:cs typeface="Lucida Blackletter"/>
              </a:rPr>
              <a:t>I</a:t>
            </a:r>
          </a:p>
          <a:p>
            <a:pPr algn="ctr"/>
            <a:r>
              <a:rPr lang="sv-SE" sz="2000" dirty="0">
                <a:latin typeface="Lucida Blackletter"/>
                <a:cs typeface="Lucida Blackletter"/>
              </a:rPr>
              <a:t>C</a:t>
            </a:r>
            <a:endParaRPr lang="sv-SE" sz="2000" dirty="0" smtClean="0">
              <a:latin typeface="Lucida Blackletter"/>
              <a:cs typeface="Lucida Blackletter"/>
            </a:endParaRPr>
          </a:p>
          <a:p>
            <a:pPr algn="ctr"/>
            <a:r>
              <a:rPr lang="sv-SE" sz="2000" dirty="0" smtClean="0">
                <a:latin typeface="Lucida Blackletter"/>
                <a:cs typeface="Lucida Blackletter"/>
              </a:rPr>
              <a:t>A</a:t>
            </a:r>
          </a:p>
          <a:p>
            <a:pPr algn="ctr"/>
            <a:r>
              <a:rPr lang="sv-SE" sz="2000" dirty="0">
                <a:latin typeface="Lucida Blackletter"/>
                <a:cs typeface="Lucida Blackletter"/>
              </a:rPr>
              <a:t>L</a:t>
            </a:r>
            <a:endParaRPr lang="sv-SE" sz="2000" dirty="0" smtClean="0">
              <a:latin typeface="Lucida Blackletter"/>
              <a:cs typeface="Lucida Blackletter"/>
            </a:endParaRPr>
          </a:p>
          <a:p>
            <a:pPr algn="ctr"/>
            <a:endParaRPr lang="sv-SE" sz="2000" dirty="0" smtClean="0">
              <a:latin typeface="Lucida Blackletter"/>
              <a:cs typeface="Lucida Blackletter"/>
            </a:endParaRPr>
          </a:p>
          <a:p>
            <a:pPr algn="ctr"/>
            <a:r>
              <a:rPr lang="sv-SE" sz="2000" dirty="0">
                <a:latin typeface="Lucida Blackletter"/>
                <a:cs typeface="Lucida Blackletter"/>
              </a:rPr>
              <a:t>P</a:t>
            </a:r>
            <a:endParaRPr lang="sv-SE" sz="2000" dirty="0" smtClean="0">
              <a:latin typeface="Lucida Blackletter"/>
              <a:cs typeface="Lucida Blackletter"/>
            </a:endParaRPr>
          </a:p>
          <a:p>
            <a:pPr algn="ctr"/>
            <a:r>
              <a:rPr lang="sv-SE" sz="2000" dirty="0" smtClean="0">
                <a:latin typeface="Lucida Blackletter"/>
                <a:cs typeface="Lucida Blackletter"/>
              </a:rPr>
              <a:t>Y</a:t>
            </a:r>
          </a:p>
          <a:p>
            <a:pPr algn="ctr"/>
            <a:r>
              <a:rPr lang="sv-SE" sz="2000" dirty="0" smtClean="0">
                <a:latin typeface="Lucida Blackletter"/>
                <a:cs typeface="Lucida Blackletter"/>
              </a:rPr>
              <a:t>S</a:t>
            </a:r>
          </a:p>
          <a:p>
            <a:pPr algn="ctr"/>
            <a:r>
              <a:rPr lang="sv-SE" sz="2000" dirty="0" smtClean="0">
                <a:latin typeface="Lucida Blackletter"/>
                <a:cs typeface="Lucida Blackletter"/>
              </a:rPr>
              <a:t>I</a:t>
            </a:r>
          </a:p>
          <a:p>
            <a:pPr algn="ctr"/>
            <a:r>
              <a:rPr lang="sv-SE" sz="2000" dirty="0" smtClean="0">
                <a:latin typeface="Lucida Blackletter"/>
                <a:cs typeface="Lucida Blackletter"/>
              </a:rPr>
              <a:t>C</a:t>
            </a:r>
          </a:p>
          <a:p>
            <a:pPr algn="ctr"/>
            <a:r>
              <a:rPr lang="sv-SE" sz="2000" dirty="0">
                <a:latin typeface="Lucida Blackletter"/>
                <a:cs typeface="Lucida Blackletter"/>
              </a:rPr>
              <a:t>S</a:t>
            </a:r>
            <a:endParaRPr lang="sv-SE" sz="2000" dirty="0">
              <a:latin typeface="Lucida Blackletter"/>
              <a:cs typeface="Lucida Blacklett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672389"/>
            <a:ext cx="838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atin typeface="Comic Sans MS"/>
                <a:cs typeface="Comic Sans MS"/>
              </a:rPr>
              <a:t>Q</a:t>
            </a:r>
            <a:endParaRPr lang="sv-SE" sz="2000" dirty="0" smtClean="0">
              <a:latin typeface="Comic Sans MS"/>
              <a:cs typeface="Comic Sans MS"/>
            </a:endParaRPr>
          </a:p>
          <a:p>
            <a:pPr algn="ctr"/>
            <a:r>
              <a:rPr lang="sv-SE" sz="2000" dirty="0">
                <a:latin typeface="Comic Sans MS"/>
                <a:cs typeface="Comic Sans MS"/>
              </a:rPr>
              <a:t>U</a:t>
            </a:r>
            <a:endParaRPr lang="sv-SE" sz="2000" dirty="0" smtClean="0">
              <a:latin typeface="Comic Sans MS"/>
              <a:cs typeface="Comic Sans MS"/>
            </a:endParaRPr>
          </a:p>
          <a:p>
            <a:pPr algn="ctr"/>
            <a:r>
              <a:rPr lang="sv-SE" sz="2000" dirty="0" smtClean="0">
                <a:latin typeface="Comic Sans MS"/>
                <a:cs typeface="Comic Sans MS"/>
              </a:rPr>
              <a:t>A</a:t>
            </a:r>
          </a:p>
          <a:p>
            <a:pPr algn="ctr"/>
            <a:r>
              <a:rPr lang="sv-SE" sz="2000" dirty="0" smtClean="0">
                <a:latin typeface="Comic Sans MS"/>
                <a:cs typeface="Comic Sans MS"/>
              </a:rPr>
              <a:t>N</a:t>
            </a:r>
          </a:p>
          <a:p>
            <a:pPr algn="ctr"/>
            <a:r>
              <a:rPr lang="sv-SE" sz="2000" dirty="0" smtClean="0">
                <a:latin typeface="Comic Sans MS"/>
                <a:cs typeface="Comic Sans MS"/>
              </a:rPr>
              <a:t>T</a:t>
            </a:r>
          </a:p>
          <a:p>
            <a:pPr algn="ctr"/>
            <a:r>
              <a:rPr lang="sv-SE" sz="2000" dirty="0">
                <a:latin typeface="Comic Sans MS"/>
                <a:cs typeface="Comic Sans MS"/>
              </a:rPr>
              <a:t>U</a:t>
            </a:r>
            <a:endParaRPr lang="sv-SE" sz="2000" dirty="0" smtClean="0">
              <a:latin typeface="Comic Sans MS"/>
              <a:cs typeface="Comic Sans MS"/>
            </a:endParaRPr>
          </a:p>
          <a:p>
            <a:pPr algn="ctr"/>
            <a:r>
              <a:rPr lang="sv-SE" sz="2000" dirty="0" smtClean="0">
                <a:latin typeface="Comic Sans MS"/>
                <a:cs typeface="Comic Sans MS"/>
              </a:rPr>
              <a:t>M</a:t>
            </a:r>
          </a:p>
          <a:p>
            <a:pPr algn="ctr"/>
            <a:r>
              <a:rPr lang="sv-SE" sz="2000" dirty="0" smtClean="0">
                <a:latin typeface="Comic Sans MS"/>
                <a:cs typeface="Comic Sans MS"/>
              </a:rPr>
              <a:t>E</a:t>
            </a:r>
          </a:p>
          <a:p>
            <a:pPr algn="ctr"/>
            <a:endParaRPr lang="sv-SE" sz="2000" dirty="0" smtClean="0">
              <a:latin typeface="Comic Sans MS"/>
              <a:cs typeface="Comic Sans MS"/>
            </a:endParaRPr>
          </a:p>
          <a:p>
            <a:pPr algn="ctr"/>
            <a:r>
              <a:rPr lang="sv-SE" sz="2000" dirty="0">
                <a:latin typeface="Comic Sans MS"/>
                <a:cs typeface="Comic Sans MS"/>
              </a:rPr>
              <a:t>P</a:t>
            </a:r>
            <a:endParaRPr lang="sv-SE" sz="2000" dirty="0" smtClean="0">
              <a:latin typeface="Comic Sans MS"/>
              <a:cs typeface="Comic Sans MS"/>
            </a:endParaRPr>
          </a:p>
          <a:p>
            <a:pPr algn="ctr"/>
            <a:r>
              <a:rPr lang="sv-SE" sz="2000" dirty="0">
                <a:latin typeface="Comic Sans MS"/>
                <a:cs typeface="Comic Sans MS"/>
              </a:rPr>
              <a:t>H</a:t>
            </a:r>
            <a:endParaRPr lang="sv-SE" sz="2000" dirty="0" smtClean="0">
              <a:latin typeface="Comic Sans MS"/>
              <a:cs typeface="Comic Sans MS"/>
            </a:endParaRPr>
          </a:p>
          <a:p>
            <a:pPr algn="ctr"/>
            <a:r>
              <a:rPr lang="sv-SE" sz="2000" dirty="0">
                <a:latin typeface="Comic Sans MS"/>
                <a:cs typeface="Comic Sans MS"/>
              </a:rPr>
              <a:t>Y</a:t>
            </a:r>
            <a:endParaRPr lang="sv-SE" sz="2000" dirty="0" smtClean="0">
              <a:latin typeface="Comic Sans MS"/>
              <a:cs typeface="Comic Sans MS"/>
            </a:endParaRPr>
          </a:p>
          <a:p>
            <a:pPr algn="ctr"/>
            <a:r>
              <a:rPr lang="sv-SE" sz="2000" dirty="0">
                <a:latin typeface="Comic Sans MS"/>
                <a:cs typeface="Comic Sans MS"/>
              </a:rPr>
              <a:t>S</a:t>
            </a:r>
            <a:r>
              <a:rPr lang="sv-SE" sz="2000" dirty="0" smtClean="0">
                <a:latin typeface="Comic Sans MS"/>
                <a:cs typeface="Comic Sans MS"/>
              </a:rPr>
              <a:t> </a:t>
            </a:r>
            <a:endParaRPr lang="sv-SE" sz="2000" dirty="0" smtClean="0">
              <a:latin typeface="Comic Sans MS"/>
              <a:cs typeface="Comic Sans MS"/>
            </a:endParaRPr>
          </a:p>
          <a:p>
            <a:pPr algn="ctr"/>
            <a:r>
              <a:rPr lang="sv-SE" sz="2000" dirty="0" smtClean="0">
                <a:latin typeface="Comic Sans MS"/>
                <a:cs typeface="Comic Sans MS"/>
              </a:rPr>
              <a:t>I</a:t>
            </a:r>
          </a:p>
          <a:p>
            <a:pPr algn="ctr"/>
            <a:r>
              <a:rPr lang="sv-SE" sz="2000" dirty="0" smtClean="0">
                <a:latin typeface="Comic Sans MS"/>
                <a:cs typeface="Comic Sans MS"/>
              </a:rPr>
              <a:t>C</a:t>
            </a:r>
          </a:p>
          <a:p>
            <a:pPr algn="ctr"/>
            <a:r>
              <a:rPr lang="sv-SE" sz="2000" dirty="0">
                <a:latin typeface="Comic Sans MS"/>
                <a:cs typeface="Comic Sans MS"/>
              </a:rPr>
              <a:t>S</a:t>
            </a:r>
            <a:endParaRPr lang="sv-SE" sz="2000" dirty="0" smtClean="0">
              <a:latin typeface="Comic Sans MS"/>
              <a:cs typeface="Comic Sans MS"/>
            </a:endParaRPr>
          </a:p>
          <a:p>
            <a:pPr algn="ctr"/>
            <a:endParaRPr lang="sv-SE" sz="2000" dirty="0" smtClean="0">
              <a:latin typeface="Comic Sans MS"/>
              <a:cs typeface="Comic Sans MS"/>
            </a:endParaRPr>
          </a:p>
          <a:p>
            <a:pPr algn="ctr"/>
            <a:endParaRPr lang="sv-SE" sz="2000" dirty="0">
              <a:latin typeface="Comic Sans MS"/>
              <a:cs typeface="Comic Sans MS"/>
            </a:endParaRPr>
          </a:p>
        </p:txBody>
      </p:sp>
      <p:pic>
        <p:nvPicPr>
          <p:cNvPr id="8" name="Picture 7" descr="h_ba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959290"/>
            <a:ext cx="838200" cy="8507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64332" y="4282304"/>
            <a:ext cx="29556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omic Sans MS"/>
                <a:cs typeface="Comic Sans MS"/>
              </a:rPr>
              <a:t>The classical world of our experience is a projected shadow in a quantum universe.</a:t>
            </a:r>
            <a:endParaRPr lang="sv-SE" sz="2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6527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od-luck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3" y="561456"/>
            <a:ext cx="79883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dB142_lula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79368" y="481263"/>
            <a:ext cx="1051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 smtClean="0">
                <a:solidFill>
                  <a:srgbClr val="FFFF00"/>
                </a:solidFill>
              </a:rPr>
              <a:t>10</a:t>
            </a:r>
            <a:r>
              <a:rPr lang="sv-SE" sz="4000" baseline="30000" dirty="0" smtClean="0">
                <a:solidFill>
                  <a:srgbClr val="FFFF00"/>
                </a:solidFill>
              </a:rPr>
              <a:t>12</a:t>
            </a:r>
            <a:endParaRPr lang="sv-SE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8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en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234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9368" y="481263"/>
            <a:ext cx="1051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 smtClean="0">
                <a:solidFill>
                  <a:srgbClr val="FFFF00"/>
                </a:solidFill>
              </a:rPr>
              <a:t>10</a:t>
            </a:r>
            <a:r>
              <a:rPr lang="sv-SE" sz="4000" baseline="30000" dirty="0" smtClean="0">
                <a:solidFill>
                  <a:srgbClr val="FFFF00"/>
                </a:solidFill>
              </a:rPr>
              <a:t>11</a:t>
            </a:r>
            <a:endParaRPr lang="sv-SE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2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orden_590506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73"/>
          <a:stretch/>
        </p:blipFill>
        <p:spPr>
          <a:xfrm>
            <a:off x="1391282" y="160750"/>
            <a:ext cx="6534858" cy="65259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84211" y="347579"/>
            <a:ext cx="21122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 smtClean="0">
                <a:latin typeface="Comic Sans MS"/>
                <a:cs typeface="Comic Sans MS"/>
              </a:rPr>
              <a:t>Known</a:t>
            </a:r>
            <a:endParaRPr lang="sv-SE" dirty="0" smtClean="0">
              <a:latin typeface="Comic Sans MS"/>
              <a:cs typeface="Comic Sans MS"/>
            </a:endParaRPr>
          </a:p>
          <a:p>
            <a:pPr algn="ctr"/>
            <a:r>
              <a:rPr lang="sv-SE" dirty="0" smtClean="0">
                <a:latin typeface="Comic Sans MS"/>
                <a:cs typeface="Comic Sans MS"/>
              </a:rPr>
              <a:t>EXOPLANETS</a:t>
            </a:r>
          </a:p>
          <a:p>
            <a:pPr algn="ctr"/>
            <a:r>
              <a:rPr lang="sv-SE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3468</a:t>
            </a:r>
          </a:p>
          <a:p>
            <a:pPr algn="ctr"/>
            <a:r>
              <a:rPr lang="sv-SE" dirty="0" smtClean="0">
                <a:latin typeface="Comic Sans MS"/>
                <a:cs typeface="Comic Sans MS"/>
              </a:rPr>
              <a:t>9.4.2017</a:t>
            </a:r>
            <a:endParaRPr lang="sv-SE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7280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1431-26_lr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13" y="228600"/>
            <a:ext cx="4738683" cy="2520510"/>
          </a:xfrm>
        </p:spPr>
      </p:pic>
      <p:graphicFrame>
        <p:nvGraphicFramePr>
          <p:cNvPr id="161794" name="Object 3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867239381"/>
              </p:ext>
            </p:extLst>
          </p:nvPr>
        </p:nvGraphicFramePr>
        <p:xfrm>
          <a:off x="507778" y="2822575"/>
          <a:ext cx="2362200" cy="184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Photo Editor Photo" r:id="rId5" imgW="1714739" imgH="1343212" progId="MSPhotoEd.3">
                  <p:embed/>
                </p:oleObj>
              </mc:Choice>
              <mc:Fallback>
                <p:oleObj name="Photo Editor Photo" r:id="rId5" imgW="1714739" imgH="1343212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778" y="2822575"/>
                        <a:ext cx="2362200" cy="184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795" name="Object 4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911952336"/>
              </p:ext>
            </p:extLst>
          </p:nvPr>
        </p:nvGraphicFramePr>
        <p:xfrm>
          <a:off x="473613" y="4899025"/>
          <a:ext cx="24384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Photo Editor Photo" r:id="rId7" imgW="1561905" imgH="1171429" progId="MSPhotoEd.3">
                  <p:embed/>
                </p:oleObj>
              </mc:Choice>
              <mc:Fallback>
                <p:oleObj name="Photo Editor Photo" r:id="rId7" imgW="1561905" imgH="1171429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613" y="4899025"/>
                        <a:ext cx="24384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796" name="Object 5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127534114"/>
              </p:ext>
            </p:extLst>
          </p:nvPr>
        </p:nvGraphicFramePr>
        <p:xfrm>
          <a:off x="5273374" y="228600"/>
          <a:ext cx="3762675" cy="2520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Photo Editor Photo" r:id="rId9" imgW="2019048" imgH="1352381" progId="MSPhotoEd.3">
                  <p:embed/>
                </p:oleObj>
              </mc:Choice>
              <mc:Fallback>
                <p:oleObj name="Photo Editor Photo" r:id="rId9" imgW="2019048" imgH="1352381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374" y="228600"/>
                        <a:ext cx="3762675" cy="2520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812941"/>
              </p:ext>
            </p:extLst>
          </p:nvPr>
        </p:nvGraphicFramePr>
        <p:xfrm>
          <a:off x="5758873" y="4161976"/>
          <a:ext cx="3228368" cy="241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Photo Editor Photo" r:id="rId11" imgW="2161905" imgH="1619476" progId="MSPhotoEd.3">
                  <p:embed/>
                </p:oleObj>
              </mc:Choice>
              <mc:Fallback>
                <p:oleObj name="Photo Editor Photo" r:id="rId11" imgW="2161905" imgH="1619476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8873" y="4161976"/>
                        <a:ext cx="3228368" cy="2417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112860"/>
              </p:ext>
            </p:extLst>
          </p:nvPr>
        </p:nvGraphicFramePr>
        <p:xfrm>
          <a:off x="3084846" y="2831501"/>
          <a:ext cx="28956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Photo Editor Photo" r:id="rId13" imgW="2161905" imgH="2048161" progId="MSPhotoEd.3">
                  <p:embed/>
                </p:oleObj>
              </mc:Choice>
              <mc:Fallback>
                <p:oleObj name="Photo Editor Photo" r:id="rId13" imgW="2161905" imgH="2048161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846" y="2831501"/>
                        <a:ext cx="28956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064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66" y="0"/>
            <a:ext cx="9242778" cy="6858000"/>
          </a:xfrm>
          <a:prstGeom prst="rect">
            <a:avLst/>
          </a:prstGeom>
        </p:spPr>
      </p:pic>
      <p:pic>
        <p:nvPicPr>
          <p:cNvPr id="5" name="Picture 4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65" y="259829"/>
            <a:ext cx="1788354" cy="1788354"/>
          </a:xfrm>
          <a:prstGeom prst="rect">
            <a:avLst/>
          </a:prstGeom>
        </p:spPr>
      </p:pic>
      <p:pic>
        <p:nvPicPr>
          <p:cNvPr id="7" name="Picture 6" descr="images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5"/>
          <a:stretch/>
        </p:blipFill>
        <p:spPr>
          <a:xfrm>
            <a:off x="0" y="4642548"/>
            <a:ext cx="3314700" cy="2012479"/>
          </a:xfrm>
          <a:prstGeom prst="rect">
            <a:avLst/>
          </a:prstGeom>
        </p:spPr>
      </p:pic>
      <p:pic>
        <p:nvPicPr>
          <p:cNvPr id="8" name="Picture 7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88" y="4974167"/>
            <a:ext cx="2652889" cy="151848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138333" y="790222"/>
            <a:ext cx="2791179" cy="4794956"/>
            <a:chOff x="6138333" y="790222"/>
            <a:chExt cx="2791179" cy="4794956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6138333" y="1313442"/>
              <a:ext cx="874889" cy="105722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7013222" y="790222"/>
              <a:ext cx="1916290" cy="4794956"/>
              <a:chOff x="7013222" y="790222"/>
              <a:chExt cx="1916290" cy="4794956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7013222" y="790222"/>
                <a:ext cx="889000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2800" dirty="0" smtClean="0"/>
                  <a:t>NO</a:t>
                </a:r>
                <a:endParaRPr lang="sv-SE" sz="2800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7591778" y="1313442"/>
                <a:ext cx="1270000" cy="4105225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8156222" y="3104444"/>
                <a:ext cx="773290" cy="24807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5716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5689" y="-25916"/>
            <a:ext cx="8436137" cy="2077947"/>
          </a:xfrm>
          <a:prstGeom prst="rect">
            <a:avLst/>
          </a:prstGeom>
          <a:solidFill>
            <a:schemeClr val="tx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386738" y="-233244"/>
            <a:ext cx="2628600" cy="263046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vFysikerSamf_log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t="16343" r="13650" b="15020"/>
          <a:stretch/>
        </p:blipFill>
        <p:spPr>
          <a:xfrm>
            <a:off x="248234" y="237631"/>
            <a:ext cx="1814400" cy="1814400"/>
          </a:xfrm>
          <a:prstGeom prst="rect">
            <a:avLst/>
          </a:prstGeom>
        </p:spPr>
      </p:pic>
      <p:sp>
        <p:nvSpPr>
          <p:cNvPr id="7" name="Platshållare för innehåll 2"/>
          <p:cNvSpPr txBox="1">
            <a:spLocks/>
          </p:cNvSpPr>
          <p:nvPr/>
        </p:nvSpPr>
        <p:spPr>
          <a:xfrm>
            <a:off x="5792550" y="1588661"/>
            <a:ext cx="2894250" cy="60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Physics</a:t>
            </a:r>
            <a:r>
              <a:rPr lang="sv-SE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in Sweden</a:t>
            </a:r>
          </a:p>
        </p:txBody>
      </p:sp>
      <p:pic>
        <p:nvPicPr>
          <p:cNvPr id="8" name="Picture 7" descr="SvFysikerSamf_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183" y="5075099"/>
            <a:ext cx="1982684" cy="1982684"/>
          </a:xfrm>
          <a:prstGeom prst="rect">
            <a:avLst/>
          </a:prstGeom>
        </p:spPr>
      </p:pic>
      <p:pic>
        <p:nvPicPr>
          <p:cNvPr id="2" name="Picture 1" descr="uni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" y="2171227"/>
            <a:ext cx="6532034" cy="4570624"/>
          </a:xfrm>
          <a:prstGeom prst="rect">
            <a:avLst/>
          </a:prstGeom>
        </p:spPr>
      </p:pic>
      <p:sp>
        <p:nvSpPr>
          <p:cNvPr id="12" name="Platshållare för innehåll 2"/>
          <p:cNvSpPr>
            <a:spLocks noGrp="1"/>
          </p:cNvSpPr>
          <p:nvPr>
            <p:ph idx="1"/>
          </p:nvPr>
        </p:nvSpPr>
        <p:spPr>
          <a:xfrm>
            <a:off x="6865234" y="2397222"/>
            <a:ext cx="1997668" cy="35491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2400" dirty="0" smtClean="0">
                <a:latin typeface="Times New Roman"/>
                <a:cs typeface="Times New Roman"/>
              </a:rPr>
              <a:t>- Lund</a:t>
            </a:r>
          </a:p>
          <a:p>
            <a:pPr marL="0" indent="0">
              <a:buNone/>
            </a:pPr>
            <a:r>
              <a:rPr lang="sv-SE" sz="2400" dirty="0" smtClean="0">
                <a:latin typeface="Times New Roman"/>
                <a:cs typeface="Times New Roman"/>
              </a:rPr>
              <a:t>- </a:t>
            </a:r>
            <a:r>
              <a:rPr lang="sv-SE" sz="2400" dirty="0" smtClean="0">
                <a:latin typeface="Times New Roman"/>
                <a:cs typeface="Times New Roman"/>
              </a:rPr>
              <a:t>Göteborg</a:t>
            </a:r>
            <a:endParaRPr lang="sv-SE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sv-SE" sz="2400" dirty="0" smtClean="0">
                <a:latin typeface="Times New Roman"/>
                <a:cs typeface="Times New Roman"/>
              </a:rPr>
              <a:t>- </a:t>
            </a:r>
            <a:r>
              <a:rPr lang="sv-SE" sz="2400" dirty="0" smtClean="0">
                <a:latin typeface="Times New Roman"/>
                <a:cs typeface="Times New Roman"/>
              </a:rPr>
              <a:t>Linköping</a:t>
            </a:r>
            <a:endParaRPr lang="sv-SE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sv-SE" sz="2400" dirty="0" smtClean="0">
                <a:latin typeface="Times New Roman"/>
                <a:cs typeface="Times New Roman"/>
              </a:rPr>
              <a:t>- Stockholm</a:t>
            </a:r>
          </a:p>
          <a:p>
            <a:pPr marL="0" indent="0">
              <a:buNone/>
            </a:pPr>
            <a:r>
              <a:rPr lang="sv-SE" sz="2400" dirty="0" smtClean="0">
                <a:latin typeface="Times New Roman"/>
                <a:cs typeface="Times New Roman"/>
              </a:rPr>
              <a:t>- Uppsala</a:t>
            </a:r>
          </a:p>
          <a:p>
            <a:pPr marL="0" indent="0">
              <a:buNone/>
            </a:pPr>
            <a:r>
              <a:rPr lang="sv-SE" sz="2400" dirty="0" smtClean="0">
                <a:latin typeface="Times New Roman"/>
                <a:cs typeface="Times New Roman"/>
              </a:rPr>
              <a:t>- </a:t>
            </a:r>
            <a:r>
              <a:rPr lang="sv-SE" sz="2400" dirty="0" smtClean="0">
                <a:latin typeface="Times New Roman"/>
                <a:cs typeface="Times New Roman"/>
              </a:rPr>
              <a:t>Umeå</a:t>
            </a:r>
            <a:endParaRPr lang="sv-SE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sv-SE" sz="2400" dirty="0" smtClean="0">
                <a:latin typeface="Times New Roman"/>
                <a:cs typeface="Times New Roman"/>
              </a:rPr>
              <a:t>- </a:t>
            </a:r>
            <a:r>
              <a:rPr lang="sv-SE" sz="2400" dirty="0" smtClean="0">
                <a:latin typeface="Times New Roman"/>
                <a:cs typeface="Times New Roman"/>
              </a:rPr>
              <a:t>Luleå </a:t>
            </a:r>
            <a:r>
              <a:rPr lang="sv-SE" sz="2400" dirty="0">
                <a:latin typeface="Times New Roman"/>
                <a:cs typeface="Times New Roman"/>
              </a:rPr>
              <a:t>	</a:t>
            </a:r>
          </a:p>
          <a:p>
            <a:pPr>
              <a:buFontTx/>
              <a:buChar char="-"/>
            </a:pPr>
            <a:endParaRPr lang="sv-SE" sz="2400" dirty="0" smtClean="0">
              <a:latin typeface="Times New Roman"/>
              <a:cs typeface="Times New Roman"/>
            </a:endParaRPr>
          </a:p>
          <a:p>
            <a:pPr>
              <a:buFontTx/>
              <a:buChar char="-"/>
            </a:pPr>
            <a:endParaRPr lang="sv-SE" sz="2400" dirty="0">
              <a:latin typeface="Times New Roman"/>
              <a:cs typeface="Times New Roman"/>
            </a:endParaRPr>
          </a:p>
        </p:txBody>
      </p:sp>
      <p:pic>
        <p:nvPicPr>
          <p:cNvPr id="9" name="Picture 8" descr="SvFysikerSamf_logo_test5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4" y="427241"/>
            <a:ext cx="1593671" cy="1429200"/>
          </a:xfrm>
          <a:prstGeom prst="rect">
            <a:avLst/>
          </a:prstGeom>
        </p:spPr>
      </p:pic>
      <p:pic>
        <p:nvPicPr>
          <p:cNvPr id="10" name="Picture 9" descr="SvFysikerSamf_logo_test5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135" y="5532641"/>
            <a:ext cx="1212266" cy="108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65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Emma_Sara_Labb02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1"/>
          <a:stretch/>
        </p:blipFill>
        <p:spPr>
          <a:xfrm>
            <a:off x="0" y="0"/>
            <a:ext cx="91728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8557" y="2038215"/>
            <a:ext cx="22065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 smtClean="0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Swedish </a:t>
            </a:r>
            <a:r>
              <a:rPr lang="sv-SE" sz="1400" dirty="0" err="1" smtClean="0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Physical</a:t>
            </a:r>
            <a:r>
              <a:rPr lang="sv-SE" sz="1400" dirty="0" smtClean="0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sv-SE" sz="1400" dirty="0" err="1" smtClean="0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Society</a:t>
            </a:r>
            <a:endParaRPr lang="sv-SE" sz="1400" dirty="0" smtClean="0">
              <a:solidFill>
                <a:schemeClr val="bg1"/>
              </a:solidFill>
              <a:latin typeface="Times New Roman" charset="0"/>
              <a:ea typeface="ＭＳ Ｐゴシック" charset="0"/>
            </a:endParaRPr>
          </a:p>
          <a:p>
            <a:r>
              <a:rPr lang="sv-SE" sz="1400" dirty="0" smtClean="0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Wallingatan 24</a:t>
            </a:r>
          </a:p>
          <a:p>
            <a:r>
              <a:rPr lang="sv-SE" sz="1400" dirty="0" smtClean="0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111 24 Stockholm</a:t>
            </a:r>
            <a:endParaRPr lang="sv-SE" sz="1400" dirty="0">
              <a:solidFill>
                <a:schemeClr val="bg1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26" name="Picture 25" descr="SvFysikerSamf_logo_sv_test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1" y="377525"/>
            <a:ext cx="1851801" cy="166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7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as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5" y="630976"/>
            <a:ext cx="8075893" cy="48156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67217" y="5813809"/>
            <a:ext cx="351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 smtClean="0">
                <a:latin typeface="Comic Sans MS"/>
                <a:cs typeface="Comic Sans MS"/>
              </a:rPr>
              <a:t>MPI-K Heidelberg</a:t>
            </a:r>
            <a:endParaRPr lang="sv-SE" sz="2400" dirty="0">
              <a:latin typeface="Comic Sans MS"/>
              <a:cs typeface="Comic Sans M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43175" y="2585615"/>
            <a:ext cx="4132052" cy="3977247"/>
            <a:chOff x="4743175" y="2585615"/>
            <a:chExt cx="4132052" cy="3977247"/>
          </a:xfrm>
        </p:grpSpPr>
        <p:pic>
          <p:nvPicPr>
            <p:cNvPr id="9" name="Picture 8" descr="images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7167" y="4804023"/>
              <a:ext cx="1638060" cy="1758839"/>
            </a:xfrm>
            <a:prstGeom prst="rect">
              <a:avLst/>
            </a:prstGeom>
          </p:spPr>
        </p:pic>
        <p:sp>
          <p:nvSpPr>
            <p:cNvPr id="10" name="Oval Callout 9"/>
            <p:cNvSpPr/>
            <p:nvPr/>
          </p:nvSpPr>
          <p:spPr>
            <a:xfrm>
              <a:off x="4743175" y="2585615"/>
              <a:ext cx="2891807" cy="2080732"/>
            </a:xfrm>
            <a:prstGeom prst="wedgeEllipseCallout">
              <a:avLst>
                <a:gd name="adj1" fmla="val 47950"/>
                <a:gd name="adj2" fmla="val 92647"/>
              </a:avLst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smtClean="0"/>
                <a:t>WW</a:t>
              </a:r>
              <a:endParaRPr lang="sv-SE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09292" y="3012130"/>
              <a:ext cx="186667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800" dirty="0" err="1" smtClean="0">
                  <a:latin typeface="Comic Sans MS"/>
                  <a:cs typeface="Comic Sans MS"/>
                </a:rPr>
                <a:t>What</a:t>
              </a:r>
              <a:r>
                <a:rPr lang="sv-SE" sz="2800" dirty="0" smtClean="0">
                  <a:latin typeface="Comic Sans MS"/>
                  <a:cs typeface="Comic Sans MS"/>
                </a:rPr>
                <a:t> </a:t>
              </a:r>
              <a:r>
                <a:rPr lang="sv-SE" sz="2800" dirty="0" err="1" smtClean="0">
                  <a:latin typeface="Comic Sans MS"/>
                  <a:cs typeface="Comic Sans MS"/>
                </a:rPr>
                <a:t>are</a:t>
              </a:r>
              <a:r>
                <a:rPr lang="sv-SE" sz="2800" dirty="0" smtClean="0">
                  <a:latin typeface="Comic Sans MS"/>
                  <a:cs typeface="Comic Sans MS"/>
                </a:rPr>
                <a:t> </a:t>
              </a:r>
            </a:p>
            <a:p>
              <a:pPr algn="ctr"/>
              <a:r>
                <a:rPr lang="sv-SE" sz="2800" dirty="0" err="1" smtClean="0">
                  <a:latin typeface="Comic Sans MS"/>
                  <a:cs typeface="Comic Sans MS"/>
                </a:rPr>
                <a:t>they</a:t>
              </a:r>
              <a:r>
                <a:rPr lang="sv-SE" sz="2800" dirty="0" smtClean="0">
                  <a:latin typeface="Comic Sans MS"/>
                  <a:cs typeface="Comic Sans MS"/>
                </a:rPr>
                <a:t> </a:t>
              </a:r>
              <a:r>
                <a:rPr lang="sv-SE" sz="2800" dirty="0" err="1" smtClean="0">
                  <a:latin typeface="Comic Sans MS"/>
                  <a:cs typeface="Comic Sans MS"/>
                </a:rPr>
                <a:t>doing</a:t>
              </a:r>
              <a:r>
                <a:rPr lang="sv-SE" sz="2800" dirty="0" smtClean="0">
                  <a:latin typeface="Comic Sans MS"/>
                  <a:cs typeface="Comic Sans MS"/>
                </a:rPr>
                <a:t> ?</a:t>
              </a:r>
              <a:endParaRPr lang="sv-SE" sz="2800" dirty="0">
                <a:latin typeface="Comic Sans MS"/>
                <a:cs typeface="Comic Sans MS"/>
              </a:endParaRPr>
            </a:p>
          </p:txBody>
        </p:sp>
      </p:grpSp>
      <p:pic>
        <p:nvPicPr>
          <p:cNvPr id="13" name="Picture 31" descr="MPG (gruen auf weiss, 200 Punkte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35" y="4220975"/>
            <a:ext cx="2451254" cy="245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9966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19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173</Words>
  <Application>Microsoft Macintosh PowerPoint</Application>
  <PresentationFormat>On-screen Show (4:3)</PresentationFormat>
  <Paragraphs>75</Paragraphs>
  <Slides>17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Microsoft Photo Editor 3.0 Photo</vt:lpstr>
      <vt:lpstr>Formel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Chalmers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Björn Jonson</dc:creator>
  <cp:lastModifiedBy>Björn Jonson</cp:lastModifiedBy>
  <cp:revision>28</cp:revision>
  <dcterms:created xsi:type="dcterms:W3CDTF">2017-04-07T09:25:53Z</dcterms:created>
  <dcterms:modified xsi:type="dcterms:W3CDTF">2017-04-08T15:04:01Z</dcterms:modified>
</cp:coreProperties>
</file>