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365" r:id="rId2"/>
    <p:sldId id="293" r:id="rId3"/>
    <p:sldId id="294" r:id="rId4"/>
    <p:sldId id="338" r:id="rId5"/>
    <p:sldId id="334" r:id="rId6"/>
    <p:sldId id="335" r:id="rId7"/>
    <p:sldId id="339" r:id="rId8"/>
    <p:sldId id="340" r:id="rId9"/>
    <p:sldId id="341" r:id="rId10"/>
    <p:sldId id="298" r:id="rId11"/>
    <p:sldId id="299" r:id="rId12"/>
    <p:sldId id="296" r:id="rId13"/>
    <p:sldId id="260" r:id="rId14"/>
    <p:sldId id="259" r:id="rId15"/>
    <p:sldId id="300" r:id="rId16"/>
    <p:sldId id="366" r:id="rId17"/>
    <p:sldId id="301" r:id="rId18"/>
    <p:sldId id="342" r:id="rId19"/>
    <p:sldId id="343" r:id="rId20"/>
    <p:sldId id="344" r:id="rId21"/>
    <p:sldId id="345" r:id="rId22"/>
    <p:sldId id="346" r:id="rId23"/>
    <p:sldId id="348" r:id="rId24"/>
    <p:sldId id="349" r:id="rId25"/>
    <p:sldId id="350" r:id="rId26"/>
    <p:sldId id="351" r:id="rId27"/>
    <p:sldId id="352" r:id="rId28"/>
    <p:sldId id="353" r:id="rId29"/>
    <p:sldId id="354" r:id="rId30"/>
    <p:sldId id="355" r:id="rId31"/>
    <p:sldId id="356" r:id="rId32"/>
    <p:sldId id="357" r:id="rId33"/>
    <p:sldId id="358" r:id="rId34"/>
    <p:sldId id="360" r:id="rId35"/>
    <p:sldId id="362" r:id="rId36"/>
    <p:sldId id="363" r:id="rId37"/>
    <p:sldId id="336" r:id="rId38"/>
    <p:sldId id="333" r:id="rId39"/>
    <p:sldId id="361" r:id="rId40"/>
    <p:sldId id="331" r:id="rId41"/>
    <p:sldId id="364" r:id="rId42"/>
    <p:sldId id="318" r:id="rId43"/>
    <p:sldId id="337" r:id="rId44"/>
    <p:sldId id="262" r:id="rId45"/>
    <p:sldId id="314" r:id="rId46"/>
    <p:sldId id="315" r:id="rId47"/>
    <p:sldId id="316" r:id="rId48"/>
    <p:sldId id="317" r:id="rId49"/>
    <p:sldId id="367" r:id="rId50"/>
  </p:sldIdLst>
  <p:sldSz cx="9144000" cy="6858000" type="screen4x3"/>
  <p:notesSz cx="6718300" cy="9867900"/>
  <p:defaultTextStyle>
    <a:defPPr>
      <a:defRPr lang="en-US"/>
    </a:defPPr>
    <a:lvl1pPr algn="l" rtl="0" fontAlgn="base">
      <a:spcBef>
        <a:spcPct val="0"/>
      </a:spcBef>
      <a:spcAft>
        <a:spcPct val="0"/>
      </a:spcAft>
      <a:defRPr kern="1200">
        <a:solidFill>
          <a:schemeClr val="tx1"/>
        </a:solidFill>
        <a:latin typeface="Comic Sans MS" pitchFamily="66" charset="0"/>
        <a:ea typeface="+mn-ea"/>
        <a:cs typeface="+mn-cs"/>
      </a:defRPr>
    </a:lvl1pPr>
    <a:lvl2pPr marL="457200" algn="l" rtl="0" fontAlgn="base">
      <a:spcBef>
        <a:spcPct val="0"/>
      </a:spcBef>
      <a:spcAft>
        <a:spcPct val="0"/>
      </a:spcAft>
      <a:defRPr kern="1200">
        <a:solidFill>
          <a:schemeClr val="tx1"/>
        </a:solidFill>
        <a:latin typeface="Comic Sans MS" pitchFamily="66" charset="0"/>
        <a:ea typeface="+mn-ea"/>
        <a:cs typeface="+mn-cs"/>
      </a:defRPr>
    </a:lvl2pPr>
    <a:lvl3pPr marL="914400" algn="l" rtl="0" fontAlgn="base">
      <a:spcBef>
        <a:spcPct val="0"/>
      </a:spcBef>
      <a:spcAft>
        <a:spcPct val="0"/>
      </a:spcAft>
      <a:defRPr kern="1200">
        <a:solidFill>
          <a:schemeClr val="tx1"/>
        </a:solidFill>
        <a:latin typeface="Comic Sans MS" pitchFamily="66" charset="0"/>
        <a:ea typeface="+mn-ea"/>
        <a:cs typeface="+mn-cs"/>
      </a:defRPr>
    </a:lvl3pPr>
    <a:lvl4pPr marL="1371600" algn="l" rtl="0" fontAlgn="base">
      <a:spcBef>
        <a:spcPct val="0"/>
      </a:spcBef>
      <a:spcAft>
        <a:spcPct val="0"/>
      </a:spcAft>
      <a:defRPr kern="1200">
        <a:solidFill>
          <a:schemeClr val="tx1"/>
        </a:solidFill>
        <a:latin typeface="Comic Sans MS" pitchFamily="66" charset="0"/>
        <a:ea typeface="+mn-ea"/>
        <a:cs typeface="+mn-cs"/>
      </a:defRPr>
    </a:lvl4pPr>
    <a:lvl5pPr marL="1828800" algn="l" rtl="0" fontAlgn="base">
      <a:spcBef>
        <a:spcPct val="0"/>
      </a:spcBef>
      <a:spcAft>
        <a:spcPct val="0"/>
      </a:spcAft>
      <a:defRPr kern="1200">
        <a:solidFill>
          <a:schemeClr val="tx1"/>
        </a:solidFill>
        <a:latin typeface="Comic Sans MS" pitchFamily="66" charset="0"/>
        <a:ea typeface="+mn-ea"/>
        <a:cs typeface="+mn-cs"/>
      </a:defRPr>
    </a:lvl5pPr>
    <a:lvl6pPr marL="2286000" algn="l" defTabSz="914400" rtl="0" eaLnBrk="1" latinLnBrk="0" hangingPunct="1">
      <a:defRPr kern="1200">
        <a:solidFill>
          <a:schemeClr val="tx1"/>
        </a:solidFill>
        <a:latin typeface="Comic Sans MS" pitchFamily="66" charset="0"/>
        <a:ea typeface="+mn-ea"/>
        <a:cs typeface="+mn-cs"/>
      </a:defRPr>
    </a:lvl6pPr>
    <a:lvl7pPr marL="2743200" algn="l" defTabSz="914400" rtl="0" eaLnBrk="1" latinLnBrk="0" hangingPunct="1">
      <a:defRPr kern="1200">
        <a:solidFill>
          <a:schemeClr val="tx1"/>
        </a:solidFill>
        <a:latin typeface="Comic Sans MS" pitchFamily="66" charset="0"/>
        <a:ea typeface="+mn-ea"/>
        <a:cs typeface="+mn-cs"/>
      </a:defRPr>
    </a:lvl7pPr>
    <a:lvl8pPr marL="3200400" algn="l" defTabSz="914400" rtl="0" eaLnBrk="1" latinLnBrk="0" hangingPunct="1">
      <a:defRPr kern="1200">
        <a:solidFill>
          <a:schemeClr val="tx1"/>
        </a:solidFill>
        <a:latin typeface="Comic Sans MS" pitchFamily="66" charset="0"/>
        <a:ea typeface="+mn-ea"/>
        <a:cs typeface="+mn-cs"/>
      </a:defRPr>
    </a:lvl8pPr>
    <a:lvl9pPr marL="3657600" algn="l" defTabSz="914400" rtl="0" eaLnBrk="1" latinLnBrk="0" hangingPunct="1">
      <a:defRPr kern="1200">
        <a:solidFill>
          <a:schemeClr val="tx1"/>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BE"/>
    <a:srgbClr val="FFCC66"/>
    <a:srgbClr val="3333CC"/>
    <a:srgbClr val="FF0000"/>
    <a:srgbClr val="FFFFCC"/>
    <a:srgbClr val="CC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16" autoAdjust="0"/>
    <p:restoredTop sz="94660"/>
  </p:normalViewPr>
  <p:slideViewPr>
    <p:cSldViewPr>
      <p:cViewPr>
        <p:scale>
          <a:sx n="100" d="100"/>
          <a:sy n="100" d="100"/>
        </p:scale>
        <p:origin x="-1232" y="3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hdr" sz="quarter"/>
          </p:nvPr>
        </p:nvSpPr>
        <p:spPr bwMode="auto">
          <a:xfrm>
            <a:off x="0" y="0"/>
            <a:ext cx="2911475"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n-US"/>
          </a:p>
        </p:txBody>
      </p:sp>
      <p:sp>
        <p:nvSpPr>
          <p:cNvPr id="138243" name="Rectangle 3"/>
          <p:cNvSpPr>
            <a:spLocks noGrp="1" noChangeArrowheads="1"/>
          </p:cNvSpPr>
          <p:nvPr>
            <p:ph type="dt" sz="quarter" idx="1"/>
          </p:nvPr>
        </p:nvSpPr>
        <p:spPr bwMode="auto">
          <a:xfrm>
            <a:off x="3805238" y="0"/>
            <a:ext cx="2911475"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n-US"/>
          </a:p>
        </p:txBody>
      </p:sp>
      <p:sp>
        <p:nvSpPr>
          <p:cNvPr id="138244" name="Rectangle 4"/>
          <p:cNvSpPr>
            <a:spLocks noGrp="1" noChangeArrowheads="1"/>
          </p:cNvSpPr>
          <p:nvPr>
            <p:ph type="ftr" sz="quarter" idx="2"/>
          </p:nvPr>
        </p:nvSpPr>
        <p:spPr bwMode="auto">
          <a:xfrm>
            <a:off x="0" y="9372600"/>
            <a:ext cx="2911475"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en-US"/>
          </a:p>
        </p:txBody>
      </p:sp>
      <p:sp>
        <p:nvSpPr>
          <p:cNvPr id="138245" name="Rectangle 5"/>
          <p:cNvSpPr>
            <a:spLocks noGrp="1" noChangeArrowheads="1"/>
          </p:cNvSpPr>
          <p:nvPr>
            <p:ph type="sldNum" sz="quarter" idx="3"/>
          </p:nvPr>
        </p:nvSpPr>
        <p:spPr bwMode="auto">
          <a:xfrm>
            <a:off x="3805238" y="9372600"/>
            <a:ext cx="2911475"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7482BB75-D01D-47EA-BD86-1E0DA4D0002B}" type="slidenum">
              <a:rPr lang="en-US"/>
              <a:pPr/>
              <a:t>‹#›</a:t>
            </a:fld>
            <a:endParaRPr lang="en-US"/>
          </a:p>
        </p:txBody>
      </p:sp>
    </p:spTree>
    <p:extLst>
      <p:ext uri="{BB962C8B-B14F-4D97-AF65-F5344CB8AC3E}">
        <p14:creationId xmlns:p14="http://schemas.microsoft.com/office/powerpoint/2010/main" val="30618551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11475"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n-US"/>
          </a:p>
        </p:txBody>
      </p:sp>
      <p:sp>
        <p:nvSpPr>
          <p:cNvPr id="38915" name="Rectangle 3"/>
          <p:cNvSpPr>
            <a:spLocks noGrp="1" noChangeArrowheads="1"/>
          </p:cNvSpPr>
          <p:nvPr>
            <p:ph type="dt" idx="1"/>
          </p:nvPr>
        </p:nvSpPr>
        <p:spPr bwMode="auto">
          <a:xfrm>
            <a:off x="3805238" y="0"/>
            <a:ext cx="2911475"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n-US"/>
          </a:p>
        </p:txBody>
      </p:sp>
      <p:sp>
        <p:nvSpPr>
          <p:cNvPr id="38916" name="Rectangle 4"/>
          <p:cNvSpPr>
            <a:spLocks noGrp="1" noRot="1" noChangeAspect="1" noChangeArrowheads="1" noTextEdit="1"/>
          </p:cNvSpPr>
          <p:nvPr>
            <p:ph type="sldImg" idx="2"/>
          </p:nvPr>
        </p:nvSpPr>
        <p:spPr bwMode="auto">
          <a:xfrm>
            <a:off x="892175" y="739775"/>
            <a:ext cx="4933950" cy="3700463"/>
          </a:xfrm>
          <a:prstGeom prst="rect">
            <a:avLst/>
          </a:prstGeom>
          <a:noFill/>
          <a:ln w="9525">
            <a:solidFill>
              <a:srgbClr val="000000"/>
            </a:solidFill>
            <a:miter lim="800000"/>
            <a:headEnd/>
            <a:tailEnd/>
          </a:ln>
          <a:effectLst/>
        </p:spPr>
      </p:sp>
      <p:sp>
        <p:nvSpPr>
          <p:cNvPr id="38917" name="Rectangle 5"/>
          <p:cNvSpPr>
            <a:spLocks noGrp="1" noChangeArrowheads="1"/>
          </p:cNvSpPr>
          <p:nvPr>
            <p:ph type="body" sz="quarter" idx="3"/>
          </p:nvPr>
        </p:nvSpPr>
        <p:spPr bwMode="auto">
          <a:xfrm>
            <a:off x="671513" y="4687888"/>
            <a:ext cx="5375275" cy="44402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918" name="Rectangle 6"/>
          <p:cNvSpPr>
            <a:spLocks noGrp="1" noChangeArrowheads="1"/>
          </p:cNvSpPr>
          <p:nvPr>
            <p:ph type="ftr" sz="quarter" idx="4"/>
          </p:nvPr>
        </p:nvSpPr>
        <p:spPr bwMode="auto">
          <a:xfrm>
            <a:off x="0" y="9372600"/>
            <a:ext cx="2911475"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en-US"/>
          </a:p>
        </p:txBody>
      </p:sp>
      <p:sp>
        <p:nvSpPr>
          <p:cNvPr id="38919" name="Rectangle 7"/>
          <p:cNvSpPr>
            <a:spLocks noGrp="1" noChangeArrowheads="1"/>
          </p:cNvSpPr>
          <p:nvPr>
            <p:ph type="sldNum" sz="quarter" idx="5"/>
          </p:nvPr>
        </p:nvSpPr>
        <p:spPr bwMode="auto">
          <a:xfrm>
            <a:off x="3805238" y="9372600"/>
            <a:ext cx="2911475"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AD5B0A5A-08EE-4790-8130-C1F82C45507C}" type="slidenum">
              <a:rPr lang="en-US"/>
              <a:pPr/>
              <a:t>‹#›</a:t>
            </a:fld>
            <a:endParaRPr lang="en-US"/>
          </a:p>
        </p:txBody>
      </p:sp>
    </p:spTree>
    <p:extLst>
      <p:ext uri="{BB962C8B-B14F-4D97-AF65-F5344CB8AC3E}">
        <p14:creationId xmlns:p14="http://schemas.microsoft.com/office/powerpoint/2010/main" val="145341912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7290D1-EA4F-4F6C-942D-3D4B2D60F48B}" type="slidenum">
              <a:rPr lang="en-US"/>
              <a:pPr/>
              <a:t>2</a:t>
            </a:fld>
            <a:endParaRPr 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sv-S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457DDD-7C00-4E93-8BED-28C439FAFA81}" type="slidenum">
              <a:rPr lang="en-US"/>
              <a:pPr/>
              <a:t>11</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sv-S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6036DF-BC4E-4AFC-A87E-33CDC2F90AC9}" type="slidenum">
              <a:rPr lang="en-US"/>
              <a:pPr/>
              <a:t>12</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sv-S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DFB832-E528-4E5A-A505-AAB303F06472}" type="slidenum">
              <a:rPr lang="en-US"/>
              <a:pPr/>
              <a:t>13</a:t>
            </a:fld>
            <a:endParaRPr 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sv-S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D453AA-5388-44D5-9592-56573B2DD0C9}" type="slidenum">
              <a:rPr lang="en-US"/>
              <a:pPr/>
              <a:t>14</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sv-S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052CE4-DC44-42EC-90CA-2BDF3A4B4422}" type="slidenum">
              <a:rPr lang="en-US"/>
              <a:pPr/>
              <a:t>15</a:t>
            </a:fld>
            <a:endParaRPr lang="en-US"/>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r>
              <a:rPr lang="sv-SE" dirty="0" smtClean="0"/>
              <a:t>Ragnar Solman,</a:t>
            </a:r>
            <a:r>
              <a:rPr lang="sv-SE" baseline="0" dirty="0" smtClean="0"/>
              <a:t> an </a:t>
            </a:r>
            <a:r>
              <a:rPr lang="sv-SE" baseline="0" dirty="0" err="1" smtClean="0"/>
              <a:t>engineer</a:t>
            </a:r>
            <a:r>
              <a:rPr lang="sv-SE" baseline="0" dirty="0" smtClean="0"/>
              <a:t>, </a:t>
            </a:r>
            <a:r>
              <a:rPr lang="sv-SE" baseline="0" dirty="0" err="1" smtClean="0"/>
              <a:t>was</a:t>
            </a:r>
            <a:r>
              <a:rPr lang="sv-SE" baseline="0" dirty="0" smtClean="0"/>
              <a:t> </a:t>
            </a:r>
            <a:r>
              <a:rPr lang="sv-SE" baseline="0" dirty="0" err="1" smtClean="0"/>
              <a:t>assistant</a:t>
            </a:r>
            <a:r>
              <a:rPr lang="sv-SE" baseline="0" dirty="0" smtClean="0"/>
              <a:t> to Alfred Nobel. </a:t>
            </a:r>
            <a:r>
              <a:rPr lang="sv-SE" baseline="0" dirty="0" err="1" smtClean="0"/>
              <a:t>He</a:t>
            </a:r>
            <a:r>
              <a:rPr lang="sv-SE" baseline="0" dirty="0" smtClean="0"/>
              <a:t> </a:t>
            </a:r>
            <a:r>
              <a:rPr lang="sv-SE" baseline="0" dirty="0" err="1" smtClean="0"/>
              <a:t>was</a:t>
            </a:r>
            <a:r>
              <a:rPr lang="sv-SE" baseline="0" dirty="0" smtClean="0"/>
              <a:t> given the task to </a:t>
            </a:r>
            <a:r>
              <a:rPr lang="sv-SE" baseline="0" dirty="0" err="1" smtClean="0"/>
              <a:t>execute</a:t>
            </a:r>
            <a:r>
              <a:rPr lang="sv-SE" baseline="0" dirty="0" smtClean="0"/>
              <a:t> the </a:t>
            </a:r>
            <a:r>
              <a:rPr lang="sv-SE" baseline="0" dirty="0" err="1" smtClean="0"/>
              <a:t>will</a:t>
            </a:r>
            <a:r>
              <a:rPr lang="sv-SE" baseline="0" dirty="0" smtClean="0"/>
              <a:t> of Nobel.</a:t>
            </a:r>
            <a:endParaRPr lang="sv-SE"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4A3665-CB9B-4276-9671-2B0BEDDAB1D4}" type="slidenum">
              <a:rPr lang="en-US"/>
              <a:pPr/>
              <a:t>17</a:t>
            </a:fld>
            <a:endParaRPr 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sv-S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1F157D49-843E-B74C-A0AA-620D9479A083}" type="slidenum">
              <a:rPr lang="en-US"/>
              <a:pPr/>
              <a:t>18</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sv-S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DB6637C2-B935-D843-AA19-1DD095F25707}" type="slidenum">
              <a:rPr lang="en-US"/>
              <a:pPr/>
              <a:t>21</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sv-S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a:ln/>
        </p:spPr>
      </p:sp>
      <p:sp>
        <p:nvSpPr>
          <p:cNvPr id="35843" name="Notes Placeholder 2"/>
          <p:cNvSpPr>
            <a:spLocks noGrp="1"/>
          </p:cNvSpPr>
          <p:nvPr>
            <p:ph type="body" idx="1"/>
          </p:nvPr>
        </p:nvSpPr>
        <p:spPr>
          <a:noFill/>
          <a:ln/>
        </p:spPr>
        <p:txBody>
          <a:bodyPr/>
          <a:lstStyle/>
          <a:p>
            <a:endParaRPr lang="sv-SE"/>
          </a:p>
        </p:txBody>
      </p:sp>
      <p:sp>
        <p:nvSpPr>
          <p:cNvPr id="35844" name="Slide Number Placeholder 3"/>
          <p:cNvSpPr>
            <a:spLocks noGrp="1"/>
          </p:cNvSpPr>
          <p:nvPr>
            <p:ph type="sldNum" sz="quarter" idx="5"/>
          </p:nvPr>
        </p:nvSpPr>
        <p:spPr>
          <a:noFill/>
        </p:spPr>
        <p:txBody>
          <a:bodyPr/>
          <a:lstStyle/>
          <a:p>
            <a:fld id="{A0EEFF70-1B40-6849-BF60-6E7BDC0F0CA0}" type="slidenum">
              <a:rPr lang="en-US" smtClean="0"/>
              <a:pPr/>
              <a:t>28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p:cNvSpPr>
          <p:nvPr>
            <p:ph type="sldImg"/>
          </p:nvPr>
        </p:nvSpPr>
        <p:spPr>
          <a:ln/>
        </p:spPr>
      </p:sp>
      <p:sp>
        <p:nvSpPr>
          <p:cNvPr id="44035" name="Notes Placeholder 2"/>
          <p:cNvSpPr>
            <a:spLocks noGrp="1"/>
          </p:cNvSpPr>
          <p:nvPr>
            <p:ph type="body" idx="1"/>
          </p:nvPr>
        </p:nvSpPr>
        <p:spPr>
          <a:noFill/>
          <a:ln/>
        </p:spPr>
        <p:txBody>
          <a:bodyPr/>
          <a:lstStyle/>
          <a:p>
            <a:endParaRPr lang="sv-SE"/>
          </a:p>
        </p:txBody>
      </p:sp>
      <p:sp>
        <p:nvSpPr>
          <p:cNvPr id="44036" name="Slide Number Placeholder 3"/>
          <p:cNvSpPr>
            <a:spLocks noGrp="1"/>
          </p:cNvSpPr>
          <p:nvPr>
            <p:ph type="sldNum" sz="quarter" idx="5"/>
          </p:nvPr>
        </p:nvSpPr>
        <p:spPr>
          <a:noFill/>
        </p:spPr>
        <p:txBody>
          <a:bodyPr/>
          <a:lstStyle/>
          <a:p>
            <a:fld id="{BF9ECFA7-7EE8-5D4F-BF8E-05A4F653AE96}" type="slidenum">
              <a:rPr lang="en-US" smtClean="0"/>
              <a:pPr/>
              <a:t>35</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F4E3B0-76A3-467B-8A9B-960CFD095794}" type="slidenum">
              <a:rPr lang="en-US"/>
              <a:pPr/>
              <a:t>3</a:t>
            </a:fld>
            <a:endParaRPr lang="en-US"/>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r>
              <a:rPr lang="sv-SE" dirty="0" smtClean="0"/>
              <a:t>Immanuel </a:t>
            </a:r>
            <a:r>
              <a:rPr lang="sv-SE" dirty="0" err="1" smtClean="0"/>
              <a:t>moved</a:t>
            </a:r>
            <a:r>
              <a:rPr lang="sv-SE" dirty="0" smtClean="0"/>
              <a:t> to St Petersburg in 1838. His </a:t>
            </a:r>
            <a:r>
              <a:rPr lang="sv-SE" dirty="0" err="1" smtClean="0"/>
              <a:t>family</a:t>
            </a:r>
            <a:r>
              <a:rPr lang="sv-SE" dirty="0" smtClean="0"/>
              <a:t> </a:t>
            </a:r>
            <a:r>
              <a:rPr lang="sv-SE" dirty="0" err="1" smtClean="0"/>
              <a:t>came</a:t>
            </a:r>
            <a:r>
              <a:rPr lang="sv-SE" dirty="0" smtClean="0"/>
              <a:t> after </a:t>
            </a:r>
            <a:r>
              <a:rPr lang="sv-SE" dirty="0" err="1" smtClean="0"/>
              <a:t>him</a:t>
            </a:r>
            <a:r>
              <a:rPr lang="sv-SE" dirty="0" smtClean="0"/>
              <a:t> in 1842. His </a:t>
            </a:r>
            <a:r>
              <a:rPr lang="sv-SE" dirty="0" err="1" smtClean="0"/>
              <a:t>father</a:t>
            </a:r>
            <a:r>
              <a:rPr lang="sv-SE" dirty="0" smtClean="0"/>
              <a:t> </a:t>
            </a:r>
            <a:r>
              <a:rPr lang="sv-SE" dirty="0" err="1" smtClean="0"/>
              <a:t>was</a:t>
            </a:r>
            <a:r>
              <a:rPr lang="sv-SE" dirty="0" smtClean="0"/>
              <a:t> </a:t>
            </a:r>
            <a:r>
              <a:rPr lang="sv-SE" dirty="0" err="1" smtClean="0"/>
              <a:t>also</a:t>
            </a:r>
            <a:r>
              <a:rPr lang="sv-SE" dirty="0" smtClean="0"/>
              <a:t> an </a:t>
            </a:r>
            <a:r>
              <a:rPr lang="sv-SE" dirty="0" err="1" smtClean="0"/>
              <a:t>inventor</a:t>
            </a:r>
            <a:r>
              <a:rPr lang="sv-SE" dirty="0" smtClean="0"/>
              <a:t>.</a:t>
            </a:r>
            <a:r>
              <a:rPr lang="sv-SE" baseline="0" dirty="0" smtClean="0"/>
              <a:t> Modern </a:t>
            </a:r>
            <a:r>
              <a:rPr lang="sv-SE" baseline="0" dirty="0" err="1" smtClean="0"/>
              <a:t>playwood</a:t>
            </a:r>
            <a:r>
              <a:rPr lang="sv-SE" baseline="0" dirty="0" smtClean="0"/>
              <a:t>.</a:t>
            </a:r>
          </a:p>
          <a:p>
            <a:r>
              <a:rPr lang="sv-SE" baseline="0" dirty="0" err="1" smtClean="0"/>
              <a:t>Torpedo</a:t>
            </a:r>
            <a:r>
              <a:rPr lang="sv-SE" baseline="0" dirty="0" smtClean="0"/>
              <a:t> </a:t>
            </a:r>
            <a:r>
              <a:rPr lang="sv-SE" baseline="0" dirty="0" err="1" smtClean="0"/>
              <a:t>factory</a:t>
            </a:r>
            <a:r>
              <a:rPr lang="sv-SE" baseline="0" dirty="0" smtClean="0"/>
              <a:t>. Alfred </a:t>
            </a:r>
            <a:r>
              <a:rPr lang="sv-SE" baseline="0" dirty="0" err="1" smtClean="0"/>
              <a:t>had</a:t>
            </a:r>
            <a:r>
              <a:rPr lang="sv-SE" baseline="0" dirty="0" smtClean="0"/>
              <a:t> private tutors. </a:t>
            </a:r>
            <a:r>
              <a:rPr lang="sv-SE" baseline="0" dirty="0" err="1" smtClean="0"/>
              <a:t>He</a:t>
            </a:r>
            <a:r>
              <a:rPr lang="sv-SE" baseline="0" dirty="0" smtClean="0"/>
              <a:t> </a:t>
            </a:r>
            <a:r>
              <a:rPr lang="sv-SE" baseline="0" dirty="0" err="1" smtClean="0"/>
              <a:t>became</a:t>
            </a:r>
            <a:r>
              <a:rPr lang="sv-SE" baseline="0" dirty="0" smtClean="0"/>
              <a:t> </a:t>
            </a:r>
            <a:r>
              <a:rPr lang="sv-SE" baseline="0" dirty="0" err="1" smtClean="0"/>
              <a:t>fluend</a:t>
            </a:r>
            <a:r>
              <a:rPr lang="sv-SE" baseline="0" dirty="0" smtClean="0"/>
              <a:t> in Swedish, </a:t>
            </a:r>
            <a:r>
              <a:rPr lang="sv-SE" baseline="0" dirty="0" err="1" smtClean="0"/>
              <a:t>Franch</a:t>
            </a:r>
            <a:r>
              <a:rPr lang="sv-SE" baseline="0" dirty="0" smtClean="0"/>
              <a:t>, </a:t>
            </a:r>
            <a:r>
              <a:rPr lang="sv-SE" baseline="0" dirty="0" err="1" smtClean="0"/>
              <a:t>Russian</a:t>
            </a:r>
            <a:r>
              <a:rPr lang="sv-SE" baseline="0" dirty="0" smtClean="0"/>
              <a:t>, English and German. Later </a:t>
            </a:r>
            <a:r>
              <a:rPr lang="sv-SE" baseline="0" dirty="0" err="1" smtClean="0"/>
              <a:t>also</a:t>
            </a:r>
            <a:r>
              <a:rPr lang="sv-SE" baseline="0" dirty="0" smtClean="0"/>
              <a:t> </a:t>
            </a:r>
            <a:r>
              <a:rPr lang="sv-SE" baseline="0" dirty="0" err="1" smtClean="0"/>
              <a:t>Italian</a:t>
            </a:r>
            <a:r>
              <a:rPr lang="sv-SE" baseline="0" dirty="0" smtClean="0"/>
              <a:t>.</a:t>
            </a:r>
          </a:p>
          <a:p>
            <a:r>
              <a:rPr lang="sv-SE" baseline="0" dirty="0" err="1" smtClean="0"/>
              <a:t>He</a:t>
            </a:r>
            <a:r>
              <a:rPr lang="sv-SE" baseline="0" dirty="0" smtClean="0"/>
              <a:t> </a:t>
            </a:r>
            <a:r>
              <a:rPr lang="sv-SE" baseline="0" dirty="0" err="1" smtClean="0"/>
              <a:t>was</a:t>
            </a:r>
            <a:r>
              <a:rPr lang="sv-SE" baseline="0" dirty="0" smtClean="0"/>
              <a:t> </a:t>
            </a:r>
            <a:r>
              <a:rPr lang="sv-SE" baseline="0" dirty="0" err="1" smtClean="0"/>
              <a:t>interested</a:t>
            </a:r>
            <a:r>
              <a:rPr lang="sv-SE" baseline="0" dirty="0" smtClean="0"/>
              <a:t> in </a:t>
            </a:r>
            <a:r>
              <a:rPr lang="sv-SE" baseline="0" dirty="0" err="1" smtClean="0"/>
              <a:t>literature</a:t>
            </a:r>
            <a:r>
              <a:rPr lang="sv-SE" baseline="0" dirty="0" smtClean="0"/>
              <a:t> and </a:t>
            </a:r>
            <a:r>
              <a:rPr lang="sv-SE" baseline="0" dirty="0" err="1" smtClean="0"/>
              <a:t>studied</a:t>
            </a:r>
            <a:r>
              <a:rPr lang="sv-SE" baseline="0" dirty="0" smtClean="0"/>
              <a:t> </a:t>
            </a:r>
            <a:r>
              <a:rPr lang="sv-SE" baseline="0" dirty="0" err="1" smtClean="0"/>
              <a:t>chemistry</a:t>
            </a:r>
            <a:r>
              <a:rPr lang="sv-SE" baseline="0" dirty="0" smtClean="0"/>
              <a:t>. In 1850 </a:t>
            </a:r>
            <a:r>
              <a:rPr lang="sv-SE" baseline="0" dirty="0" err="1" smtClean="0"/>
              <a:t>he</a:t>
            </a:r>
            <a:r>
              <a:rPr lang="sv-SE" baseline="0" dirty="0" smtClean="0"/>
              <a:t> </a:t>
            </a:r>
            <a:r>
              <a:rPr lang="sv-SE" baseline="0" dirty="0" err="1" smtClean="0"/>
              <a:t>moved</a:t>
            </a:r>
            <a:r>
              <a:rPr lang="sv-SE" baseline="0" dirty="0" smtClean="0"/>
              <a:t> to Paris to </a:t>
            </a:r>
            <a:r>
              <a:rPr lang="sv-SE" baseline="0" dirty="0" err="1" smtClean="0"/>
              <a:t>study</a:t>
            </a:r>
            <a:r>
              <a:rPr lang="sv-SE" baseline="0" dirty="0" smtClean="0"/>
              <a:t> </a:t>
            </a:r>
            <a:r>
              <a:rPr lang="sv-SE" baseline="0" dirty="0" err="1" smtClean="0"/>
              <a:t>chemistry</a:t>
            </a:r>
            <a:r>
              <a:rPr lang="sv-SE" baseline="0" dirty="0" smtClean="0"/>
              <a:t> and </a:t>
            </a:r>
            <a:r>
              <a:rPr lang="sv-SE" baseline="0" dirty="0" err="1" smtClean="0"/>
              <a:t>also</a:t>
            </a:r>
            <a:r>
              <a:rPr lang="sv-SE" baseline="0" dirty="0" smtClean="0"/>
              <a:t> to USA.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7F1134-0FDE-49BD-828A-623B1A32DD96}" type="slidenum">
              <a:rPr lang="en-US"/>
              <a:pPr/>
              <a:t>37</a:t>
            </a:fld>
            <a:endParaRPr lang="en-US"/>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sv-S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EDC867-8DFC-445A-9EAF-EE695ED831DA}" type="slidenum">
              <a:rPr lang="en-US"/>
              <a:pPr/>
              <a:t>38</a:t>
            </a:fld>
            <a:endParaRPr lang="en-US"/>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endParaRPr lang="sv-S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843D38-2E21-490F-8EAD-E94795D82D9F}" type="slidenum">
              <a:rPr lang="en-US"/>
              <a:pPr/>
              <a:t>40</a:t>
            </a:fld>
            <a:endParaRPr lang="en-US"/>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sv-S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200DCE-181F-4E61-AE1B-6365E863D3A7}" type="slidenum">
              <a:rPr lang="en-US"/>
              <a:pPr/>
              <a:t>42</a:t>
            </a:fld>
            <a:endParaRPr lang="en-US"/>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endParaRPr lang="sv-S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199DA3-1671-4949-A73F-C9EEA798E940}" type="slidenum">
              <a:rPr lang="en-US"/>
              <a:pPr/>
              <a:t>43</a:t>
            </a:fld>
            <a:endParaRPr 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sv-S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B96587-7F59-4F8E-A782-7184C28913C9}" type="slidenum">
              <a:rPr lang="en-US"/>
              <a:pPr/>
              <a:t>44</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sv-S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FE140D-2370-4AC1-84EC-C63633381F6C}" type="slidenum">
              <a:rPr lang="en-US"/>
              <a:pPr/>
              <a:t>45</a:t>
            </a:fld>
            <a:endParaRPr lang="en-US"/>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sv-S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E8B8F3-02D3-4C4D-9F2C-4E3C5B6B0A16}" type="slidenum">
              <a:rPr lang="en-US"/>
              <a:pPr/>
              <a:t>46</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sv-S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F88F92-620D-44F0-8850-2BFA3C86266F}" type="slidenum">
              <a:rPr lang="en-US"/>
              <a:pPr/>
              <a:t>47</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sv-S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2D2F46-6FEC-4C8D-80E2-BD38EC6CAA0B}" type="slidenum">
              <a:rPr lang="en-US"/>
              <a:pPr/>
              <a:t>48</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sv-S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a:ln/>
        </p:spPr>
      </p:sp>
      <p:sp>
        <p:nvSpPr>
          <p:cNvPr id="22531" name="Notes Placeholder 2"/>
          <p:cNvSpPr>
            <a:spLocks noGrp="1"/>
          </p:cNvSpPr>
          <p:nvPr>
            <p:ph type="body" idx="1"/>
          </p:nvPr>
        </p:nvSpPr>
        <p:spPr>
          <a:noFill/>
          <a:ln/>
        </p:spPr>
        <p:txBody>
          <a:bodyPr/>
          <a:lstStyle/>
          <a:p>
            <a:r>
              <a:rPr lang="sv-SE" dirty="0" smtClean="0"/>
              <a:t>Uppfanns 1847, </a:t>
            </a:r>
            <a:r>
              <a:rPr lang="en-US" dirty="0" err="1" smtClean="0"/>
              <a:t>är</a:t>
            </a:r>
            <a:r>
              <a:rPr lang="en-US" dirty="0" smtClean="0"/>
              <a:t> en </a:t>
            </a:r>
            <a:r>
              <a:rPr lang="en-US" dirty="0" err="1" smtClean="0"/>
              <a:t>i</a:t>
            </a:r>
            <a:r>
              <a:rPr lang="en-US" dirty="0" smtClean="0"/>
              <a:t> rent </a:t>
            </a:r>
            <a:r>
              <a:rPr lang="en-US" dirty="0" err="1" smtClean="0"/>
              <a:t>tillstånd</a:t>
            </a:r>
            <a:r>
              <a:rPr lang="en-US" dirty="0" smtClean="0"/>
              <a:t> </a:t>
            </a:r>
            <a:r>
              <a:rPr lang="en-US" dirty="0" err="1" smtClean="0"/>
              <a:t>färglös</a:t>
            </a:r>
            <a:r>
              <a:rPr lang="en-US" dirty="0" smtClean="0"/>
              <a:t>, </a:t>
            </a:r>
            <a:r>
              <a:rPr lang="en-US" dirty="0" err="1" smtClean="0"/>
              <a:t>oljig</a:t>
            </a:r>
            <a:r>
              <a:rPr lang="en-US" dirty="0" smtClean="0"/>
              <a:t> </a:t>
            </a:r>
            <a:r>
              <a:rPr lang="en-US" dirty="0" err="1" smtClean="0"/>
              <a:t>och</a:t>
            </a:r>
            <a:r>
              <a:rPr lang="en-US" dirty="0" smtClean="0"/>
              <a:t> </a:t>
            </a:r>
            <a:r>
              <a:rPr lang="en-US" dirty="0" err="1" smtClean="0"/>
              <a:t>extremt</a:t>
            </a:r>
            <a:r>
              <a:rPr lang="en-US" dirty="0" smtClean="0"/>
              <a:t> </a:t>
            </a:r>
            <a:r>
              <a:rPr lang="en-US" dirty="0" err="1" smtClean="0"/>
              <a:t>explosiv</a:t>
            </a:r>
            <a:r>
              <a:rPr lang="en-US" dirty="0" smtClean="0"/>
              <a:t> </a:t>
            </a:r>
            <a:r>
              <a:rPr lang="en-US" dirty="0" err="1" smtClean="0"/>
              <a:t>kemikalie</a:t>
            </a:r>
            <a:r>
              <a:rPr lang="en-US" dirty="0" smtClean="0"/>
              <a:t>. Nitroglycerin </a:t>
            </a:r>
            <a:r>
              <a:rPr lang="en-US" dirty="0" err="1" smtClean="0"/>
              <a:t>är</a:t>
            </a:r>
            <a:r>
              <a:rPr lang="en-US" dirty="0" smtClean="0"/>
              <a:t> </a:t>
            </a:r>
            <a:r>
              <a:rPr lang="en-US" dirty="0" err="1" smtClean="0"/>
              <a:t>ytterst</a:t>
            </a:r>
            <a:r>
              <a:rPr lang="en-US" dirty="0" smtClean="0"/>
              <a:t> </a:t>
            </a:r>
            <a:r>
              <a:rPr lang="en-US" dirty="0" err="1" smtClean="0"/>
              <a:t>instabilt</a:t>
            </a:r>
            <a:r>
              <a:rPr lang="en-US" dirty="0" smtClean="0"/>
              <a:t> (</a:t>
            </a:r>
            <a:r>
              <a:rPr lang="en-US" dirty="0" err="1" smtClean="0"/>
              <a:t>både</a:t>
            </a:r>
            <a:r>
              <a:rPr lang="en-US" dirty="0" smtClean="0"/>
              <a:t> </a:t>
            </a:r>
            <a:r>
              <a:rPr lang="en-US" dirty="0" err="1" smtClean="0"/>
              <a:t>kraftfullt</a:t>
            </a:r>
            <a:r>
              <a:rPr lang="en-US" dirty="0" smtClean="0"/>
              <a:t> </a:t>
            </a:r>
            <a:r>
              <a:rPr lang="en-US" dirty="0" err="1" smtClean="0"/>
              <a:t>och</a:t>
            </a:r>
            <a:r>
              <a:rPr lang="en-US" dirty="0" smtClean="0"/>
              <a:t> </a:t>
            </a:r>
            <a:r>
              <a:rPr lang="en-US" dirty="0" err="1" smtClean="0"/>
              <a:t>lättexplosivt</a:t>
            </a:r>
            <a:r>
              <a:rPr lang="en-US" dirty="0" smtClean="0"/>
              <a:t>) </a:t>
            </a:r>
            <a:r>
              <a:rPr lang="en-US" dirty="0" err="1" smtClean="0"/>
              <a:t>och</a:t>
            </a:r>
            <a:r>
              <a:rPr lang="en-US" dirty="0" smtClean="0"/>
              <a:t> </a:t>
            </a:r>
            <a:r>
              <a:rPr lang="en-US" dirty="0" err="1" smtClean="0"/>
              <a:t>detonerar</a:t>
            </a:r>
            <a:r>
              <a:rPr lang="en-US" dirty="0" smtClean="0"/>
              <a:t> med en </a:t>
            </a:r>
            <a:r>
              <a:rPr lang="en-US" dirty="0" err="1" smtClean="0"/>
              <a:t>hastighet</a:t>
            </a:r>
            <a:r>
              <a:rPr lang="en-US" dirty="0" smtClean="0"/>
              <a:t> </a:t>
            </a:r>
            <a:r>
              <a:rPr lang="en-US" dirty="0" err="1" smtClean="0"/>
              <a:t>på</a:t>
            </a:r>
            <a:r>
              <a:rPr lang="en-US" dirty="0" smtClean="0"/>
              <a:t> </a:t>
            </a:r>
            <a:r>
              <a:rPr lang="en-US" dirty="0" err="1" smtClean="0"/>
              <a:t>cirka</a:t>
            </a:r>
            <a:r>
              <a:rPr lang="en-US" dirty="0" smtClean="0"/>
              <a:t> 8000 </a:t>
            </a:r>
            <a:r>
              <a:rPr lang="en-US" dirty="0" err="1" smtClean="0"/>
              <a:t>m/s</a:t>
            </a:r>
            <a:r>
              <a:rPr lang="en-US" dirty="0" smtClean="0"/>
              <a:t>, </a:t>
            </a:r>
            <a:r>
              <a:rPr lang="en-US" dirty="0" err="1" smtClean="0"/>
              <a:t>motsvarande</a:t>
            </a:r>
            <a:r>
              <a:rPr lang="en-US" dirty="0" smtClean="0"/>
              <a:t> </a:t>
            </a:r>
            <a:r>
              <a:rPr lang="en-US" dirty="0" err="1" smtClean="0"/>
              <a:t>c:a</a:t>
            </a:r>
            <a:r>
              <a:rPr lang="en-US" dirty="0" smtClean="0"/>
              <a:t> MACH 23 </a:t>
            </a:r>
            <a:r>
              <a:rPr lang="en-US" dirty="0" err="1" smtClean="0"/>
              <a:t>vid</a:t>
            </a:r>
            <a:r>
              <a:rPr lang="en-US" dirty="0" smtClean="0"/>
              <a:t> </a:t>
            </a:r>
            <a:r>
              <a:rPr lang="en-US" dirty="0" err="1" smtClean="0"/>
              <a:t>normalt</a:t>
            </a:r>
            <a:r>
              <a:rPr lang="en-US" dirty="0" smtClean="0"/>
              <a:t> </a:t>
            </a:r>
            <a:r>
              <a:rPr lang="en-US" dirty="0" err="1" smtClean="0"/>
              <a:t>lufttryck</a:t>
            </a:r>
            <a:r>
              <a:rPr lang="en-US" dirty="0" smtClean="0"/>
              <a:t> 1013 </a:t>
            </a:r>
            <a:r>
              <a:rPr lang="en-US" dirty="0" err="1" smtClean="0"/>
              <a:t>hPa</a:t>
            </a:r>
            <a:r>
              <a:rPr lang="en-US" dirty="0" smtClean="0"/>
              <a:t> </a:t>
            </a:r>
            <a:r>
              <a:rPr lang="en-US" dirty="0" err="1" smtClean="0"/>
              <a:t>och</a:t>
            </a:r>
            <a:r>
              <a:rPr lang="en-US" dirty="0" smtClean="0"/>
              <a:t> </a:t>
            </a:r>
            <a:r>
              <a:rPr lang="en-US" dirty="0" err="1" smtClean="0"/>
              <a:t>temperatur</a:t>
            </a:r>
            <a:r>
              <a:rPr lang="en-US" dirty="0" smtClean="0"/>
              <a:t> +15 C.</a:t>
            </a:r>
            <a:endParaRPr lang="sv-SE" dirty="0" smtClean="0"/>
          </a:p>
        </p:txBody>
      </p:sp>
      <p:sp>
        <p:nvSpPr>
          <p:cNvPr id="22532" name="Slide Number Placeholder 3"/>
          <p:cNvSpPr>
            <a:spLocks noGrp="1"/>
          </p:cNvSpPr>
          <p:nvPr>
            <p:ph type="sldNum" sz="quarter" idx="5"/>
          </p:nvPr>
        </p:nvSpPr>
        <p:spPr>
          <a:noFill/>
        </p:spPr>
        <p:txBody>
          <a:bodyPr/>
          <a:lstStyle/>
          <a:p>
            <a:fld id="{84CD4C44-F1CF-244A-A710-A29E660FAF3B}" type="slidenum">
              <a:rPr lang="en-US" smtClean="0"/>
              <a:pPr/>
              <a:t>4</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62E17A-6C1B-4E37-B872-56B665D08CA9}" type="slidenum">
              <a:rPr lang="en-US"/>
              <a:pPr/>
              <a:t>5</a:t>
            </a:fld>
            <a:endParaRPr lang="en-US"/>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sv-SE"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83BD6A-C1FD-40B2-828A-87D26D4E7C3F}" type="slidenum">
              <a:rPr lang="en-US"/>
              <a:pPr/>
              <a:t>6</a:t>
            </a:fld>
            <a:endParaRPr lang="en-U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sv-S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1E0CBD8D-187B-C84F-AA28-0D66489344BA}" type="slidenum">
              <a:rPr lang="en-US"/>
              <a:pPr/>
              <a:t>7</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r>
              <a:rPr lang="sv-SE" dirty="0" smtClean="0"/>
              <a:t>År 1873 flyttade han till Paris som en rik man. Han slog sig ner i ett palats på Rue </a:t>
            </a:r>
            <a:r>
              <a:rPr lang="sv-SE" dirty="0" err="1" smtClean="0"/>
              <a:t>Malakov</a:t>
            </a:r>
            <a:r>
              <a:rPr lang="sv-SE" dirty="0" smtClean="0"/>
              <a:t>. Vita hästar i Bois du </a:t>
            </a:r>
            <a:r>
              <a:rPr lang="sv-SE" dirty="0" err="1" smtClean="0"/>
              <a:t>Bolonge</a:t>
            </a:r>
            <a:r>
              <a:rPr lang="sv-SE" dirty="0" smtClean="0"/>
              <a:t>. Han trivdes bra i Paris. Annons i en Wientidning.</a:t>
            </a:r>
          </a:p>
          <a:p>
            <a:pPr eaLnBrk="1" hangingPunct="1"/>
            <a:r>
              <a:rPr lang="sv-SE" dirty="0" smtClean="0"/>
              <a:t>At the age of 43 </a:t>
            </a:r>
            <a:r>
              <a:rPr lang="sv-SE" dirty="0" err="1" smtClean="0"/>
              <a:t>he</a:t>
            </a:r>
            <a:r>
              <a:rPr lang="sv-SE" dirty="0" smtClean="0"/>
              <a:t> </a:t>
            </a:r>
            <a:r>
              <a:rPr lang="sv-SE" dirty="0" err="1" smtClean="0"/>
              <a:t>was</a:t>
            </a:r>
            <a:r>
              <a:rPr lang="sv-SE" dirty="0" smtClean="0"/>
              <a:t> </a:t>
            </a:r>
            <a:r>
              <a:rPr lang="sv-SE" dirty="0" err="1" smtClean="0"/>
              <a:t>feling</a:t>
            </a:r>
            <a:r>
              <a:rPr lang="sv-SE" dirty="0" smtClean="0"/>
              <a:t> as an </a:t>
            </a:r>
            <a:r>
              <a:rPr lang="sv-SE" dirty="0" err="1" smtClean="0"/>
              <a:t>old</a:t>
            </a:r>
            <a:r>
              <a:rPr lang="sv-SE" dirty="0" smtClean="0"/>
              <a:t> man and </a:t>
            </a:r>
            <a:r>
              <a:rPr lang="sv-SE" dirty="0" err="1" smtClean="0"/>
              <a:t>advertised</a:t>
            </a:r>
            <a:r>
              <a:rPr lang="sv-SE" baseline="0" dirty="0" smtClean="0"/>
              <a:t> for a </a:t>
            </a:r>
            <a:r>
              <a:rPr lang="sv-SE" baseline="0" dirty="0" err="1" smtClean="0"/>
              <a:t>secretary</a:t>
            </a:r>
            <a:r>
              <a:rPr lang="sv-SE" baseline="0" dirty="0" smtClean="0"/>
              <a:t> and supervisor of </a:t>
            </a:r>
            <a:r>
              <a:rPr lang="sv-SE" baseline="0" dirty="0" err="1" smtClean="0"/>
              <a:t>household-</a:t>
            </a:r>
            <a:r>
              <a:rPr lang="sv-SE" dirty="0" smtClean="0"/>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F8C5EBD0-3D90-9147-A76E-232827A5BED4}" type="slidenum">
              <a:rPr lang="en-US"/>
              <a:pPr/>
              <a:t>8</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sv-SE" smtClean="0"/>
              <a:t>Grevinnan Bertha Kinsky von Chinic und Tettau 33 år och ogift. Arbetde hos baronessan von Suttner som guvernant för hennes döttrar. Ned med vapnen 1890. Förlovad med Artur von Suttner. Stack!</a:t>
            </a:r>
          </a:p>
          <a:p>
            <a:pPr eaLnBrk="1" hangingPunct="1"/>
            <a:r>
              <a:rPr lang="sv-SE" smtClean="0"/>
              <a:t>Står ensam på Gare du Nord. Åker till Baden dei Wien på kurort för att vila upp sig. Där möter han Sofie Hess, 20 år. Tillsammans i 18 år. Förhållandet haden kanske varat livet ut om inte hon blivit gravid med en annan man, ryttmästare Kapy von Kapivar.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AD5B0A5A-08EE-4790-8130-C1F82C45507C}"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9CD444-0EF2-49E0-B11E-D277951B4CD7}" type="slidenum">
              <a:rPr lang="en-US"/>
              <a:pPr/>
              <a:t>10</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sv-S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12EFCFA-18AC-4B87-A9DD-47C713728C70}"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D724821-0BAA-4B48-80CD-5108E5D71FE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v-S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FD4313F-335C-4D20-BDF2-C6B9EBEF902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990F6A4-65B4-48C7-BA5E-55206E143486}"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ADAAFB1-FF2F-4081-B931-55EF37301FE2}"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F62A5B1-E856-41EB-8B8D-60CD519D7F0F}"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4DAE9AB-F7C7-45F4-B178-E29F5BED7471}"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59F00A0-C7AB-437E-85C4-0C7E9479F84F}"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C88EFDE-8C36-4EA4-B311-ADEAD8CC3E7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v-S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F703155-41F4-43C1-BE37-3BAD201DB904}"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D252585-4117-48F9-9C79-264F12B8704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57D5EDEF-507A-40E8-8821-A39F06AFE2C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hyperlink" Target="http://sv.wikipedia.org/wiki/Bild:Bj%C3%B6rborns_herrg%C3%A5rd.jpg" TargetMode="External"/><Relationship Id="rId6"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5"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 Id="rId3" Type="http://schemas.openxmlformats.org/officeDocument/2006/relationships/image" Target="../media/image4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oleObject" Target="../embeddings/oleObject1.bin"/><Relationship Id="rId7" Type="http://schemas.openxmlformats.org/officeDocument/2006/relationships/image" Target="../media/image6.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6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6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6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6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6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6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Bildobjekt 8" descr="frilagdnobel_au_II.png"/>
          <p:cNvPicPr>
            <a:picLocks noChangeAspect="1"/>
          </p:cNvPicPr>
          <p:nvPr/>
        </p:nvPicPr>
        <p:blipFill>
          <a:blip r:embed="rId2"/>
          <a:srcRect/>
          <a:stretch>
            <a:fillRect/>
          </a:stretch>
        </p:blipFill>
        <p:spPr bwMode="auto">
          <a:xfrm>
            <a:off x="3836988" y="1828800"/>
            <a:ext cx="1377950" cy="1360488"/>
          </a:xfrm>
          <a:prstGeom prst="rect">
            <a:avLst/>
          </a:prstGeom>
          <a:noFill/>
          <a:ln w="9525">
            <a:noFill/>
            <a:miter lim="800000"/>
            <a:headEnd/>
            <a:tailEnd/>
          </a:ln>
        </p:spPr>
      </p:pic>
      <p:sp>
        <p:nvSpPr>
          <p:cNvPr id="15365" name="Rubrik 8"/>
          <p:cNvSpPr txBox="1">
            <a:spLocks/>
          </p:cNvSpPr>
          <p:nvPr/>
        </p:nvSpPr>
        <p:spPr bwMode="auto">
          <a:xfrm>
            <a:off x="762000" y="3943350"/>
            <a:ext cx="7772400" cy="857250"/>
          </a:xfrm>
          <a:prstGeom prst="rect">
            <a:avLst/>
          </a:prstGeom>
          <a:noFill/>
          <a:ln w="9525">
            <a:noFill/>
            <a:miter lim="800000"/>
            <a:headEnd/>
            <a:tailEnd/>
          </a:ln>
        </p:spPr>
        <p:txBody>
          <a:bodyPr lIns="91421" tIns="45710" rIns="91421" bIns="45710" anchor="b">
            <a:prstTxWarp prst="textNoShape">
              <a:avLst/>
            </a:prstTxWarp>
          </a:bodyPr>
          <a:lstStyle/>
          <a:p>
            <a:pPr algn="ctr">
              <a:spcBef>
                <a:spcPct val="50000"/>
              </a:spcBef>
            </a:pPr>
            <a:r>
              <a:rPr lang="en-US" sz="2800" b="1" dirty="0" smtClean="0">
                <a:solidFill>
                  <a:srgbClr val="0000FF"/>
                </a:solidFill>
                <a:latin typeface="Bookman Old Style" pitchFamily="18" charset="0"/>
              </a:rPr>
              <a:t>Alfred Nobel</a:t>
            </a:r>
            <a:br>
              <a:rPr lang="en-US" sz="2800" b="1" dirty="0" smtClean="0">
                <a:solidFill>
                  <a:srgbClr val="0000FF"/>
                </a:solidFill>
                <a:latin typeface="Bookman Old Style" pitchFamily="18" charset="0"/>
              </a:rPr>
            </a:br>
            <a:r>
              <a:rPr lang="en-US" sz="2800" b="1" dirty="0" smtClean="0">
                <a:solidFill>
                  <a:srgbClr val="0000FF"/>
                </a:solidFill>
                <a:latin typeface="Bookman Old Style" pitchFamily="18" charset="0"/>
              </a:rPr>
              <a:t>and</a:t>
            </a:r>
            <a:br>
              <a:rPr lang="en-US" sz="2800" b="1" dirty="0" smtClean="0">
                <a:solidFill>
                  <a:srgbClr val="0000FF"/>
                </a:solidFill>
                <a:latin typeface="Bookman Old Style" pitchFamily="18" charset="0"/>
              </a:rPr>
            </a:br>
            <a:r>
              <a:rPr lang="sv-SE" sz="2800" b="1" dirty="0" smtClean="0">
                <a:solidFill>
                  <a:srgbClr val="0000FF"/>
                </a:solidFill>
                <a:latin typeface="Bookman Old Style" pitchFamily="18" charset="0"/>
              </a:rPr>
              <a:t>the Nobel </a:t>
            </a:r>
            <a:r>
              <a:rPr lang="sv-SE" sz="2800" b="1" dirty="0" err="1" smtClean="0">
                <a:solidFill>
                  <a:srgbClr val="0000FF"/>
                </a:solidFill>
                <a:latin typeface="Bookman Old Style" pitchFamily="18" charset="0"/>
              </a:rPr>
              <a:t>Prizes</a:t>
            </a:r>
            <a:endParaRPr lang="en-US" sz="2800" dirty="0">
              <a:solidFill>
                <a:srgbClr val="0000FF"/>
              </a:solidFill>
              <a:latin typeface="Bookman Old Style" pitchFamily="18" charset="0"/>
            </a:endParaRPr>
          </a:p>
        </p:txBody>
      </p:sp>
      <p:pic>
        <p:nvPicPr>
          <p:cNvPr id="8" name="Picture 12" descr="ARSignbmp"/>
          <p:cNvPicPr>
            <a:picLocks noChangeAspect="1" noChangeArrowheads="1"/>
          </p:cNvPicPr>
          <p:nvPr/>
        </p:nvPicPr>
        <p:blipFill>
          <a:blip r:embed="rId3"/>
          <a:srcRect/>
          <a:stretch>
            <a:fillRect/>
          </a:stretch>
        </p:blipFill>
        <p:spPr bwMode="auto">
          <a:xfrm>
            <a:off x="6315075" y="5576888"/>
            <a:ext cx="2676525" cy="944562"/>
          </a:xfrm>
          <a:prstGeom prst="rect">
            <a:avLst/>
          </a:prstGeom>
          <a:noFill/>
          <a:ln w="9525">
            <a:noFill/>
            <a:miter lim="800000"/>
            <a:headEnd/>
            <a:tailEnd/>
          </a:ln>
        </p:spPr>
      </p:pic>
      <p:sp>
        <p:nvSpPr>
          <p:cNvPr id="15368" name="TextBox 8"/>
          <p:cNvSpPr txBox="1">
            <a:spLocks noChangeArrowheads="1"/>
          </p:cNvSpPr>
          <p:nvPr/>
        </p:nvSpPr>
        <p:spPr bwMode="auto">
          <a:xfrm>
            <a:off x="3124200" y="5878513"/>
            <a:ext cx="2743200" cy="369887"/>
          </a:xfrm>
          <a:prstGeom prst="rect">
            <a:avLst/>
          </a:prstGeom>
          <a:noFill/>
          <a:ln w="9525">
            <a:noFill/>
            <a:miter lim="800000"/>
            <a:headEnd/>
            <a:tailEnd/>
          </a:ln>
        </p:spPr>
        <p:txBody>
          <a:bodyPr>
            <a:prstTxWarp prst="textNoShape">
              <a:avLst/>
            </a:prstTxWarp>
            <a:spAutoFit/>
          </a:bodyPr>
          <a:lstStyle/>
          <a:p>
            <a:pPr algn="ctr"/>
            <a:r>
              <a:rPr lang="sv-SE" dirty="0" smtClean="0">
                <a:solidFill>
                  <a:srgbClr val="0000FF"/>
                </a:solidFill>
              </a:rPr>
              <a:t>Pisa, April 10, 2013</a:t>
            </a:r>
            <a:endParaRPr lang="sv-SE" dirty="0">
              <a:solidFill>
                <a:srgbClr val="0000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2" name="Picture 4" descr="san r"/>
          <p:cNvPicPr>
            <a:picLocks noChangeAspect="1" noChangeArrowheads="1"/>
          </p:cNvPicPr>
          <p:nvPr/>
        </p:nvPicPr>
        <p:blipFill>
          <a:blip r:embed="rId3" cstate="print"/>
          <a:srcRect/>
          <a:stretch>
            <a:fillRect/>
          </a:stretch>
        </p:blipFill>
        <p:spPr bwMode="auto">
          <a:xfrm>
            <a:off x="323850" y="1196975"/>
            <a:ext cx="4464050" cy="4022725"/>
          </a:xfrm>
          <a:prstGeom prst="rect">
            <a:avLst/>
          </a:prstGeom>
          <a:noFill/>
        </p:spPr>
      </p:pic>
      <p:pic>
        <p:nvPicPr>
          <p:cNvPr id="89093" name="Picture 5" descr="lab"/>
          <p:cNvPicPr>
            <a:picLocks noChangeAspect="1" noChangeArrowheads="1"/>
          </p:cNvPicPr>
          <p:nvPr/>
        </p:nvPicPr>
        <p:blipFill>
          <a:blip r:embed="rId4" cstate="print"/>
          <a:srcRect/>
          <a:stretch>
            <a:fillRect/>
          </a:stretch>
        </p:blipFill>
        <p:spPr bwMode="auto">
          <a:xfrm>
            <a:off x="5435600" y="1196975"/>
            <a:ext cx="3062288" cy="4032250"/>
          </a:xfrm>
          <a:prstGeom prst="rect">
            <a:avLst/>
          </a:prstGeom>
          <a:noFill/>
        </p:spPr>
      </p:pic>
      <p:sp>
        <p:nvSpPr>
          <p:cNvPr id="89094" name="Text Box 6"/>
          <p:cNvSpPr txBox="1">
            <a:spLocks noChangeArrowheads="1"/>
          </p:cNvSpPr>
          <p:nvPr/>
        </p:nvSpPr>
        <p:spPr bwMode="auto">
          <a:xfrm>
            <a:off x="3708400" y="404813"/>
            <a:ext cx="2232025" cy="457200"/>
          </a:xfrm>
          <a:prstGeom prst="rect">
            <a:avLst/>
          </a:prstGeom>
          <a:noFill/>
          <a:ln w="9525">
            <a:noFill/>
            <a:miter lim="800000"/>
            <a:headEnd/>
            <a:tailEnd/>
          </a:ln>
          <a:effectLst/>
        </p:spPr>
        <p:txBody>
          <a:bodyPr>
            <a:spAutoFit/>
          </a:bodyPr>
          <a:lstStyle/>
          <a:p>
            <a:pPr algn="ctr">
              <a:spcBef>
                <a:spcPct val="50000"/>
              </a:spcBef>
            </a:pPr>
            <a:r>
              <a:rPr lang="sv-SE" sz="2400" b="1">
                <a:solidFill>
                  <a:srgbClr val="3333CC"/>
                </a:solidFill>
                <a:latin typeface="Bookman Old Style" pitchFamily="18" charset="0"/>
              </a:rPr>
              <a:t>SAN REMO</a:t>
            </a:r>
            <a:endParaRPr lang="en-US" sz="2400" b="1">
              <a:solidFill>
                <a:srgbClr val="3333CC"/>
              </a:solidFill>
              <a:latin typeface="Bookman Old Style" pitchFamily="18" charset="0"/>
            </a:endParaRPr>
          </a:p>
        </p:txBody>
      </p:sp>
      <p:sp>
        <p:nvSpPr>
          <p:cNvPr id="89095" name="Text Box 7"/>
          <p:cNvSpPr txBox="1">
            <a:spLocks noChangeArrowheads="1"/>
          </p:cNvSpPr>
          <p:nvPr/>
        </p:nvSpPr>
        <p:spPr bwMode="auto">
          <a:xfrm>
            <a:off x="3995738" y="5661025"/>
            <a:ext cx="1150937" cy="366713"/>
          </a:xfrm>
          <a:prstGeom prst="rect">
            <a:avLst/>
          </a:prstGeom>
          <a:noFill/>
          <a:ln w="9525">
            <a:noFill/>
            <a:miter lim="800000"/>
            <a:headEnd/>
            <a:tailEnd/>
          </a:ln>
          <a:effectLst/>
        </p:spPr>
        <p:txBody>
          <a:bodyPr>
            <a:spAutoFit/>
          </a:bodyPr>
          <a:lstStyle/>
          <a:p>
            <a:pPr algn="ctr">
              <a:spcBef>
                <a:spcPct val="50000"/>
              </a:spcBef>
            </a:pPr>
            <a:r>
              <a:rPr lang="sv-SE" b="1">
                <a:solidFill>
                  <a:srgbClr val="3333CC"/>
                </a:solidFill>
                <a:latin typeface="Bookman Old Style" pitchFamily="18" charset="0"/>
              </a:rPr>
              <a:t>1890</a:t>
            </a:r>
            <a:endParaRPr lang="en-US" b="1">
              <a:solidFill>
                <a:srgbClr val="3333CC"/>
              </a:solidFill>
              <a:latin typeface="Bookman Old Style"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1" name="Picture 5" descr="bofors_ute"/>
          <p:cNvPicPr>
            <a:picLocks noChangeAspect="1" noChangeArrowheads="1"/>
          </p:cNvPicPr>
          <p:nvPr/>
        </p:nvPicPr>
        <p:blipFill>
          <a:blip r:embed="rId3" cstate="print"/>
          <a:srcRect/>
          <a:stretch>
            <a:fillRect/>
          </a:stretch>
        </p:blipFill>
        <p:spPr bwMode="auto">
          <a:xfrm>
            <a:off x="5005388" y="1412875"/>
            <a:ext cx="2374900" cy="2374900"/>
          </a:xfrm>
          <a:prstGeom prst="rect">
            <a:avLst/>
          </a:prstGeom>
          <a:noFill/>
        </p:spPr>
      </p:pic>
      <p:pic>
        <p:nvPicPr>
          <p:cNvPr id="91142" name="Picture 6" descr="la_vy"/>
          <p:cNvPicPr>
            <a:picLocks noChangeAspect="1" noChangeArrowheads="1"/>
          </p:cNvPicPr>
          <p:nvPr/>
        </p:nvPicPr>
        <p:blipFill>
          <a:blip r:embed="rId4" cstate="print"/>
          <a:srcRect/>
          <a:stretch>
            <a:fillRect/>
          </a:stretch>
        </p:blipFill>
        <p:spPr bwMode="auto">
          <a:xfrm>
            <a:off x="2843213" y="3933825"/>
            <a:ext cx="2592387" cy="2592388"/>
          </a:xfrm>
          <a:prstGeom prst="rect">
            <a:avLst/>
          </a:prstGeom>
          <a:noFill/>
        </p:spPr>
      </p:pic>
      <p:sp>
        <p:nvSpPr>
          <p:cNvPr id="91144" name="Text Box 8"/>
          <p:cNvSpPr txBox="1">
            <a:spLocks noChangeArrowheads="1"/>
          </p:cNvSpPr>
          <p:nvPr/>
        </p:nvSpPr>
        <p:spPr bwMode="auto">
          <a:xfrm>
            <a:off x="3276600" y="620713"/>
            <a:ext cx="2519363" cy="457200"/>
          </a:xfrm>
          <a:prstGeom prst="rect">
            <a:avLst/>
          </a:prstGeom>
          <a:noFill/>
          <a:ln w="9525">
            <a:noFill/>
            <a:miter lim="800000"/>
            <a:headEnd/>
            <a:tailEnd/>
          </a:ln>
          <a:effectLst/>
        </p:spPr>
        <p:txBody>
          <a:bodyPr>
            <a:spAutoFit/>
          </a:bodyPr>
          <a:lstStyle/>
          <a:p>
            <a:pPr algn="ctr">
              <a:spcBef>
                <a:spcPct val="50000"/>
              </a:spcBef>
            </a:pPr>
            <a:r>
              <a:rPr lang="sv-SE" sz="2400" b="1">
                <a:solidFill>
                  <a:srgbClr val="3333CC"/>
                </a:solidFill>
                <a:latin typeface="Bookman Old Style" pitchFamily="18" charset="0"/>
              </a:rPr>
              <a:t>BOFORS</a:t>
            </a:r>
            <a:endParaRPr lang="en-US" sz="2400" b="1">
              <a:solidFill>
                <a:srgbClr val="3333CC"/>
              </a:solidFill>
              <a:latin typeface="Bookman Old Style" pitchFamily="18" charset="0"/>
            </a:endParaRPr>
          </a:p>
        </p:txBody>
      </p:sp>
      <p:sp>
        <p:nvSpPr>
          <p:cNvPr id="91145" name="Text Box 9"/>
          <p:cNvSpPr txBox="1">
            <a:spLocks noChangeArrowheads="1"/>
          </p:cNvSpPr>
          <p:nvPr/>
        </p:nvSpPr>
        <p:spPr bwMode="auto">
          <a:xfrm>
            <a:off x="1258888" y="3860800"/>
            <a:ext cx="1657350" cy="581025"/>
          </a:xfrm>
          <a:prstGeom prst="rect">
            <a:avLst/>
          </a:prstGeom>
          <a:noFill/>
          <a:ln w="9525">
            <a:noFill/>
            <a:miter lim="800000"/>
            <a:headEnd/>
            <a:tailEnd/>
          </a:ln>
          <a:effectLst/>
        </p:spPr>
        <p:txBody>
          <a:bodyPr>
            <a:spAutoFit/>
          </a:bodyPr>
          <a:lstStyle/>
          <a:p>
            <a:pPr algn="ctr">
              <a:spcBef>
                <a:spcPct val="50000"/>
              </a:spcBef>
            </a:pPr>
            <a:r>
              <a:rPr lang="sv-SE" sz="1600" b="1">
                <a:solidFill>
                  <a:srgbClr val="3333CC"/>
                </a:solidFill>
                <a:latin typeface="Bookman Old Style" pitchFamily="18" charset="0"/>
              </a:rPr>
              <a:t>1893</a:t>
            </a:r>
            <a:br>
              <a:rPr lang="sv-SE" sz="1600" b="1">
                <a:solidFill>
                  <a:srgbClr val="3333CC"/>
                </a:solidFill>
                <a:latin typeface="Bookman Old Style" pitchFamily="18" charset="0"/>
              </a:rPr>
            </a:br>
            <a:r>
              <a:rPr lang="sv-SE" sz="1600" b="1">
                <a:solidFill>
                  <a:srgbClr val="3333CC"/>
                </a:solidFill>
                <a:latin typeface="Bookman Old Style" pitchFamily="18" charset="0"/>
              </a:rPr>
              <a:t>Björkborn</a:t>
            </a:r>
            <a:endParaRPr lang="en-US" sz="1600" b="1">
              <a:solidFill>
                <a:srgbClr val="3333CC"/>
              </a:solidFill>
              <a:latin typeface="Bookman Old Style" pitchFamily="18" charset="0"/>
            </a:endParaRPr>
          </a:p>
        </p:txBody>
      </p:sp>
      <p:pic>
        <p:nvPicPr>
          <p:cNvPr id="91147" name="Picture 11" descr="180px-Bj%C3%B6rborns_herrg%C3%A5rd">
            <a:hlinkClick r:id="rId5" tooltip="&quot;Björkborns herrgård, Karlskoga.&quot;"/>
          </p:cNvPr>
          <p:cNvPicPr>
            <a:picLocks noChangeAspect="1" noChangeArrowheads="1"/>
          </p:cNvPicPr>
          <p:nvPr/>
        </p:nvPicPr>
        <p:blipFill>
          <a:blip r:embed="rId6" cstate="print"/>
          <a:srcRect/>
          <a:stretch>
            <a:fillRect/>
          </a:stretch>
        </p:blipFill>
        <p:spPr bwMode="auto">
          <a:xfrm>
            <a:off x="971550" y="1412875"/>
            <a:ext cx="3240088" cy="22796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4" descr="491080"/>
          <p:cNvPicPr>
            <a:picLocks noChangeAspect="1" noChangeArrowheads="1"/>
          </p:cNvPicPr>
          <p:nvPr/>
        </p:nvPicPr>
        <p:blipFill>
          <a:blip r:embed="rId3" cstate="print"/>
          <a:srcRect/>
          <a:stretch>
            <a:fillRect/>
          </a:stretch>
        </p:blipFill>
        <p:spPr bwMode="auto">
          <a:xfrm>
            <a:off x="1331913" y="908050"/>
            <a:ext cx="3306762" cy="4176713"/>
          </a:xfrm>
          <a:prstGeom prst="rect">
            <a:avLst/>
          </a:prstGeom>
          <a:noFill/>
        </p:spPr>
      </p:pic>
      <p:pic>
        <p:nvPicPr>
          <p:cNvPr id="84997" name="Picture 5" descr="Nemisis"/>
          <p:cNvPicPr>
            <a:picLocks noChangeAspect="1" noChangeArrowheads="1"/>
          </p:cNvPicPr>
          <p:nvPr/>
        </p:nvPicPr>
        <p:blipFill>
          <a:blip r:embed="rId4" cstate="print"/>
          <a:srcRect/>
          <a:stretch>
            <a:fillRect/>
          </a:stretch>
        </p:blipFill>
        <p:spPr bwMode="auto">
          <a:xfrm>
            <a:off x="6227763" y="1196975"/>
            <a:ext cx="1825625" cy="2846388"/>
          </a:xfrm>
          <a:prstGeom prst="rect">
            <a:avLst/>
          </a:prstGeom>
          <a:noFill/>
        </p:spPr>
      </p:pic>
      <p:sp>
        <p:nvSpPr>
          <p:cNvPr id="85000" name="Rectangle 8"/>
          <p:cNvSpPr>
            <a:spLocks noChangeArrowheads="1"/>
          </p:cNvSpPr>
          <p:nvPr/>
        </p:nvSpPr>
        <p:spPr bwMode="auto">
          <a:xfrm>
            <a:off x="0" y="2790825"/>
            <a:ext cx="9144000" cy="0"/>
          </a:xfrm>
          <a:prstGeom prst="rect">
            <a:avLst/>
          </a:prstGeom>
          <a:noFill/>
          <a:ln w="9525">
            <a:noFill/>
            <a:miter lim="800000"/>
            <a:headEnd/>
            <a:tailEnd/>
          </a:ln>
          <a:effectLst/>
        </p:spPr>
        <p:txBody>
          <a:bodyPr wrap="none" anchor="ctr">
            <a:spAutoFit/>
          </a:bodyPr>
          <a:lstStyle/>
          <a:p>
            <a:endParaRPr lang="sv-SE"/>
          </a:p>
        </p:txBody>
      </p:sp>
      <p:sp>
        <p:nvSpPr>
          <p:cNvPr id="85001" name="Rectangle 9"/>
          <p:cNvSpPr>
            <a:spLocks noChangeArrowheads="1"/>
          </p:cNvSpPr>
          <p:nvPr/>
        </p:nvSpPr>
        <p:spPr bwMode="auto">
          <a:xfrm>
            <a:off x="1027113" y="5349875"/>
            <a:ext cx="6378575" cy="739775"/>
          </a:xfrm>
          <a:prstGeom prst="rect">
            <a:avLst/>
          </a:prstGeom>
          <a:solidFill>
            <a:srgbClr val="FFFFCC"/>
          </a:solidFill>
          <a:ln w="9525">
            <a:solidFill>
              <a:schemeClr val="tx1"/>
            </a:solidFill>
            <a:miter lim="800000"/>
            <a:headEnd/>
            <a:tailEnd/>
          </a:ln>
          <a:effectLst>
            <a:outerShdw dist="107763" dir="18900000" algn="ctr" rotWithShape="0">
              <a:schemeClr val="bg2">
                <a:alpha val="50000"/>
              </a:schemeClr>
            </a:outerShdw>
          </a:effectLst>
        </p:spPr>
        <p:txBody>
          <a:bodyPr wrap="none" anchor="ctr">
            <a:spAutoFit/>
          </a:bodyPr>
          <a:lstStyle/>
          <a:p>
            <a:pPr algn="ctr"/>
            <a:r>
              <a:rPr lang="en-US" sz="1400" b="1">
                <a:solidFill>
                  <a:srgbClr val="000000"/>
                </a:solidFill>
                <a:cs typeface="Arial" charset="0"/>
              </a:rPr>
              <a:t>My dynamite will sooner lead to peace than a thousand world</a:t>
            </a:r>
            <a:br>
              <a:rPr lang="en-US" sz="1400" b="1">
                <a:solidFill>
                  <a:srgbClr val="000000"/>
                </a:solidFill>
                <a:cs typeface="Arial" charset="0"/>
              </a:rPr>
            </a:br>
            <a:r>
              <a:rPr lang="en-US" sz="1400" b="1">
                <a:solidFill>
                  <a:srgbClr val="000000"/>
                </a:solidFill>
                <a:cs typeface="Arial" charset="0"/>
              </a:rPr>
              <a:t>conventions. As soon as men will find that in one instant, whole armies</a:t>
            </a:r>
            <a:br>
              <a:rPr lang="en-US" sz="1400" b="1">
                <a:solidFill>
                  <a:srgbClr val="000000"/>
                </a:solidFill>
                <a:cs typeface="Arial" charset="0"/>
              </a:rPr>
            </a:br>
            <a:r>
              <a:rPr lang="en-US" sz="1400" b="1">
                <a:solidFill>
                  <a:srgbClr val="000000"/>
                </a:solidFill>
                <a:cs typeface="Arial" charset="0"/>
              </a:rPr>
              <a:t>can be utterly destroyed, they surely will abide by golden peace.</a:t>
            </a:r>
            <a:endParaRPr lang="en-US" sz="1400"/>
          </a:p>
        </p:txBody>
      </p:sp>
      <p:sp>
        <p:nvSpPr>
          <p:cNvPr id="85002" name="Rectangle 10"/>
          <p:cNvSpPr>
            <a:spLocks noChangeArrowheads="1"/>
          </p:cNvSpPr>
          <p:nvPr/>
        </p:nvSpPr>
        <p:spPr bwMode="auto">
          <a:xfrm>
            <a:off x="0" y="3549650"/>
            <a:ext cx="184150" cy="519113"/>
          </a:xfrm>
          <a:prstGeom prst="rect">
            <a:avLst/>
          </a:prstGeom>
          <a:noFill/>
          <a:ln w="9525">
            <a:noFill/>
            <a:miter lim="800000"/>
            <a:headEnd/>
            <a:tailEnd/>
          </a:ln>
          <a:effectLst/>
        </p:spPr>
        <p:txBody>
          <a:bodyPr wrap="none" anchor="ctr">
            <a:spAutoFit/>
          </a:bodyPr>
          <a:lstStyle/>
          <a:p>
            <a:endParaRPr lang="en-US" sz="1000" b="1">
              <a:solidFill>
                <a:srgbClr val="000000"/>
              </a:solidFill>
              <a:latin typeface="Arial" charset="0"/>
              <a:cs typeface="Arial" charset="0"/>
            </a:endParaRPr>
          </a:p>
          <a:p>
            <a:pPr eaLnBrk="0" hangingPunct="0"/>
            <a:endParaRPr lang="en-US">
              <a:latin typeface="Arial" charset="0"/>
            </a:endParaRPr>
          </a:p>
        </p:txBody>
      </p:sp>
      <p:sp>
        <p:nvSpPr>
          <p:cNvPr id="85003" name="Text Box 11"/>
          <p:cNvSpPr txBox="1">
            <a:spLocks noChangeArrowheads="1"/>
          </p:cNvSpPr>
          <p:nvPr/>
        </p:nvSpPr>
        <p:spPr bwMode="auto">
          <a:xfrm>
            <a:off x="6156325" y="4221163"/>
            <a:ext cx="1944688" cy="457200"/>
          </a:xfrm>
          <a:prstGeom prst="rect">
            <a:avLst/>
          </a:prstGeom>
          <a:noFill/>
          <a:ln w="9525">
            <a:noFill/>
            <a:miter lim="800000"/>
            <a:headEnd/>
            <a:tailEnd/>
          </a:ln>
          <a:effectLst/>
        </p:spPr>
        <p:txBody>
          <a:bodyPr>
            <a:spAutoFit/>
          </a:bodyPr>
          <a:lstStyle/>
          <a:p>
            <a:pPr algn="ctr">
              <a:spcBef>
                <a:spcPct val="50000"/>
              </a:spcBef>
            </a:pPr>
            <a:r>
              <a:rPr lang="sv-SE" sz="1200">
                <a:latin typeface="Times New Roman" pitchFamily="18" charset="0"/>
              </a:rPr>
              <a:t>Published in Sweden, 2003</a:t>
            </a:r>
            <a:br>
              <a:rPr lang="sv-SE" sz="1200">
                <a:latin typeface="Times New Roman" pitchFamily="18" charset="0"/>
              </a:rPr>
            </a:br>
            <a:r>
              <a:rPr lang="sv-SE" sz="1200">
                <a:latin typeface="Times New Roman" pitchFamily="18" charset="0"/>
              </a:rPr>
              <a:t>Swedish-Esparanto</a:t>
            </a:r>
            <a:endParaRPr lang="en-US" sz="1200">
              <a:latin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Rectangle 7"/>
          <p:cNvSpPr>
            <a:spLocks noChangeArrowheads="1"/>
          </p:cNvSpPr>
          <p:nvPr/>
        </p:nvSpPr>
        <p:spPr bwMode="auto">
          <a:xfrm>
            <a:off x="0" y="0"/>
            <a:ext cx="9144000" cy="6858000"/>
          </a:xfrm>
          <a:prstGeom prst="rect">
            <a:avLst/>
          </a:prstGeom>
          <a:solidFill>
            <a:srgbClr val="FFFFCC"/>
          </a:solidFill>
          <a:ln w="9525">
            <a:solidFill>
              <a:schemeClr val="tx1"/>
            </a:solidFill>
            <a:miter lim="800000"/>
            <a:headEnd/>
            <a:tailEnd/>
          </a:ln>
          <a:effectLst/>
        </p:spPr>
        <p:txBody>
          <a:bodyPr wrap="none" anchor="ctr"/>
          <a:lstStyle/>
          <a:p>
            <a:endParaRPr lang="sv-SE"/>
          </a:p>
        </p:txBody>
      </p:sp>
      <p:sp>
        <p:nvSpPr>
          <p:cNvPr id="6150" name="Rectangle 6"/>
          <p:cNvSpPr>
            <a:spLocks noChangeArrowheads="1"/>
          </p:cNvSpPr>
          <p:nvPr/>
        </p:nvSpPr>
        <p:spPr bwMode="auto">
          <a:xfrm>
            <a:off x="2195513" y="188913"/>
            <a:ext cx="4537075" cy="6553200"/>
          </a:xfrm>
          <a:prstGeom prst="rect">
            <a:avLst/>
          </a:prstGeom>
          <a:solidFill>
            <a:schemeClr val="bg1"/>
          </a:solidFill>
          <a:ln w="9525">
            <a:solidFill>
              <a:schemeClr val="tx1"/>
            </a:solidFill>
            <a:miter lim="800000"/>
            <a:headEnd/>
            <a:tailEnd/>
          </a:ln>
          <a:effectLst/>
        </p:spPr>
        <p:txBody>
          <a:bodyPr wrap="none" anchor="ctr"/>
          <a:lstStyle/>
          <a:p>
            <a:endParaRPr lang="sv-SE"/>
          </a:p>
        </p:txBody>
      </p:sp>
      <p:pic>
        <p:nvPicPr>
          <p:cNvPr id="6149" name="Picture 5" descr="~AUT0001"/>
          <p:cNvPicPr>
            <a:picLocks noChangeAspect="1" noChangeArrowheads="1"/>
          </p:cNvPicPr>
          <p:nvPr/>
        </p:nvPicPr>
        <p:blipFill>
          <a:blip r:embed="rId3" cstate="print"/>
          <a:srcRect/>
          <a:stretch>
            <a:fillRect/>
          </a:stretch>
        </p:blipFill>
        <p:spPr bwMode="auto">
          <a:xfrm>
            <a:off x="2555875" y="188913"/>
            <a:ext cx="3811588" cy="6480175"/>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ChangeArrowheads="1"/>
          </p:cNvSpPr>
          <p:nvPr/>
        </p:nvSpPr>
        <p:spPr bwMode="auto">
          <a:xfrm>
            <a:off x="965200" y="687388"/>
            <a:ext cx="7022024" cy="4770535"/>
          </a:xfrm>
          <a:prstGeom prst="rect">
            <a:avLst/>
          </a:prstGeom>
          <a:noFill/>
          <a:ln w="9525">
            <a:noFill/>
            <a:miter lim="800000"/>
            <a:headEnd/>
            <a:tailEnd/>
          </a:ln>
          <a:effectLst/>
        </p:spPr>
        <p:txBody>
          <a:bodyPr wrap="none" anchor="ctr">
            <a:spAutoFit/>
          </a:bodyPr>
          <a:lstStyle/>
          <a:p>
            <a:pPr algn="ctr"/>
            <a:r>
              <a:rPr lang="en-US" sz="1200" dirty="0">
                <a:latin typeface="Arial" charset="0"/>
              </a:rPr>
              <a:t>The whole of my remaining realizable estate shall be dealt with in the following way: </a:t>
            </a:r>
          </a:p>
          <a:p>
            <a:pPr algn="ctr"/>
            <a:r>
              <a:rPr lang="en-US" sz="1200" dirty="0">
                <a:latin typeface="Arial" charset="0"/>
              </a:rPr>
              <a:t>the capital, invested in safe securities by my executors, shall constitute a fund, the </a:t>
            </a:r>
          </a:p>
          <a:p>
            <a:pPr algn="ctr"/>
            <a:r>
              <a:rPr lang="en-US" sz="1200" dirty="0">
                <a:latin typeface="Arial" charset="0"/>
              </a:rPr>
              <a:t>interest on which shall be annually distributed in the form of prizes to those who, during </a:t>
            </a:r>
          </a:p>
          <a:p>
            <a:pPr algn="ctr"/>
            <a:r>
              <a:rPr lang="en-US" sz="1200" dirty="0">
                <a:latin typeface="Arial" charset="0"/>
              </a:rPr>
              <a:t>the </a:t>
            </a:r>
            <a:r>
              <a:rPr lang="en-US" sz="1200" u="sng" dirty="0">
                <a:latin typeface="Arial" charset="0"/>
              </a:rPr>
              <a:t>preceding year</a:t>
            </a:r>
            <a:r>
              <a:rPr lang="en-US" sz="1200" dirty="0">
                <a:latin typeface="Arial" charset="0"/>
              </a:rPr>
              <a:t>, shall have conferred the greatest benefit on mankind. The said interest </a:t>
            </a:r>
          </a:p>
          <a:p>
            <a:pPr algn="ctr"/>
            <a:r>
              <a:rPr lang="en-US" sz="1200" dirty="0">
                <a:latin typeface="Arial" charset="0"/>
              </a:rPr>
              <a:t>shall be divided into </a:t>
            </a:r>
            <a:r>
              <a:rPr lang="en-US" sz="1200" u="sng" dirty="0">
                <a:latin typeface="Arial" charset="0"/>
              </a:rPr>
              <a:t>five equal parts</a:t>
            </a:r>
            <a:r>
              <a:rPr lang="en-US" sz="1200" dirty="0">
                <a:latin typeface="Arial" charset="0"/>
              </a:rPr>
              <a:t>, which shall be apportioned as follows: </a:t>
            </a:r>
          </a:p>
          <a:p>
            <a:pPr algn="ctr"/>
            <a:r>
              <a:rPr lang="en-US" sz="1600" b="1" dirty="0">
                <a:solidFill>
                  <a:srgbClr val="CC0000"/>
                </a:solidFill>
                <a:latin typeface="Arial" charset="0"/>
              </a:rPr>
              <a:t>one part to the person who shall have made the most important </a:t>
            </a:r>
          </a:p>
          <a:p>
            <a:pPr algn="ctr"/>
            <a:r>
              <a:rPr lang="en-US" sz="1600" b="1" dirty="0">
                <a:solidFill>
                  <a:srgbClr val="CC0000"/>
                </a:solidFill>
                <a:latin typeface="Arial" charset="0"/>
              </a:rPr>
              <a:t>discovery or invention within the field of physics;</a:t>
            </a:r>
            <a:r>
              <a:rPr lang="en-US" sz="1600" dirty="0">
                <a:solidFill>
                  <a:srgbClr val="CC0000"/>
                </a:solidFill>
                <a:latin typeface="Arial" charset="0"/>
              </a:rPr>
              <a:t> </a:t>
            </a:r>
          </a:p>
          <a:p>
            <a:pPr algn="ctr"/>
            <a:r>
              <a:rPr lang="en-US" sz="1600" b="1" dirty="0">
                <a:solidFill>
                  <a:srgbClr val="3333CC"/>
                </a:solidFill>
                <a:latin typeface="Arial" charset="0"/>
              </a:rPr>
              <a:t>one part to the person who shall have made the</a:t>
            </a:r>
            <a:r>
              <a:rPr lang="en-US" sz="1200" dirty="0">
                <a:latin typeface="Arial" charset="0"/>
              </a:rPr>
              <a:t> </a:t>
            </a:r>
            <a:r>
              <a:rPr lang="en-US" sz="1600" b="1" dirty="0">
                <a:solidFill>
                  <a:srgbClr val="3333CC"/>
                </a:solidFill>
                <a:latin typeface="Arial" charset="0"/>
              </a:rPr>
              <a:t>most important </a:t>
            </a:r>
          </a:p>
          <a:p>
            <a:pPr algn="ctr"/>
            <a:r>
              <a:rPr lang="en-US" sz="1600" b="1" dirty="0">
                <a:solidFill>
                  <a:srgbClr val="3333CC"/>
                </a:solidFill>
                <a:latin typeface="Arial" charset="0"/>
              </a:rPr>
              <a:t>chemical discovery or improvement</a:t>
            </a:r>
            <a:r>
              <a:rPr lang="en-US" sz="1200" dirty="0">
                <a:latin typeface="Arial" charset="0"/>
              </a:rPr>
              <a:t>; one part to the person who shall have made the </a:t>
            </a:r>
          </a:p>
          <a:p>
            <a:pPr algn="ctr"/>
            <a:r>
              <a:rPr lang="en-US" sz="1200" dirty="0">
                <a:latin typeface="Arial" charset="0"/>
              </a:rPr>
              <a:t>most important discovery within the domain of physiology or medicine; one part to the </a:t>
            </a:r>
          </a:p>
          <a:p>
            <a:pPr algn="ctr"/>
            <a:r>
              <a:rPr lang="en-US" sz="1200" dirty="0">
                <a:latin typeface="Arial" charset="0"/>
              </a:rPr>
              <a:t>person who shall have produced in the field of literature the most outstanding work in </a:t>
            </a:r>
          </a:p>
          <a:p>
            <a:pPr algn="ctr"/>
            <a:r>
              <a:rPr lang="en-US" sz="1200" dirty="0">
                <a:solidFill>
                  <a:srgbClr val="FF0000"/>
                </a:solidFill>
                <a:latin typeface="Arial" charset="0"/>
              </a:rPr>
              <a:t>an ideal direction</a:t>
            </a:r>
            <a:r>
              <a:rPr lang="en-US" sz="1200" dirty="0">
                <a:latin typeface="Arial" charset="0"/>
              </a:rPr>
              <a:t>; and one part to the person who shall have done the most or the best</a:t>
            </a:r>
          </a:p>
          <a:p>
            <a:pPr algn="ctr"/>
            <a:r>
              <a:rPr lang="en-US" sz="1200" dirty="0">
                <a:latin typeface="Arial" charset="0"/>
              </a:rPr>
              <a:t> work for fraternity between nations, for the abolition or reduction of standing armies and</a:t>
            </a:r>
          </a:p>
          <a:p>
            <a:pPr algn="ctr"/>
            <a:r>
              <a:rPr lang="en-US" sz="1200" dirty="0">
                <a:latin typeface="Arial" charset="0"/>
              </a:rPr>
              <a:t> for the holding and promotion of peace congresses. </a:t>
            </a:r>
            <a:r>
              <a:rPr lang="en-US" sz="1200" u="sng" dirty="0">
                <a:latin typeface="Arial" charset="0"/>
              </a:rPr>
              <a:t>The prizes for physics and chemistry </a:t>
            </a:r>
          </a:p>
          <a:p>
            <a:pPr algn="ctr"/>
            <a:r>
              <a:rPr lang="en-US" sz="1200" u="sng" dirty="0">
                <a:latin typeface="Arial" charset="0"/>
              </a:rPr>
              <a:t>shall be awarded by the Swedish Academy of Sciences</a:t>
            </a:r>
            <a:r>
              <a:rPr lang="en-US" sz="1200" dirty="0">
                <a:latin typeface="Arial" charset="0"/>
              </a:rPr>
              <a:t>; that for physiological or medical </a:t>
            </a:r>
          </a:p>
          <a:p>
            <a:pPr algn="ctr"/>
            <a:r>
              <a:rPr lang="en-US" sz="1200" dirty="0">
                <a:latin typeface="Arial" charset="0"/>
              </a:rPr>
              <a:t>work by the Caroline Institute in Stockholm; that for literature by the Academy in Stockholm, </a:t>
            </a:r>
          </a:p>
          <a:p>
            <a:pPr algn="ctr"/>
            <a:r>
              <a:rPr lang="en-US" sz="1200" dirty="0">
                <a:latin typeface="Arial" charset="0"/>
              </a:rPr>
              <a:t>and that for champions of peace by a committee of five persons to be elected by the Norwegian </a:t>
            </a:r>
          </a:p>
          <a:p>
            <a:pPr algn="ctr"/>
            <a:r>
              <a:rPr lang="en-US" sz="1200" dirty="0" err="1">
                <a:latin typeface="Arial" charset="0"/>
              </a:rPr>
              <a:t>Storting</a:t>
            </a:r>
            <a:r>
              <a:rPr lang="en-US" sz="1200" dirty="0">
                <a:latin typeface="Arial" charset="0"/>
              </a:rPr>
              <a:t>. It is my express wish that in awarding the prizes no consideration whatever shall be </a:t>
            </a:r>
          </a:p>
          <a:p>
            <a:pPr algn="ctr"/>
            <a:r>
              <a:rPr lang="en-US" sz="1200" dirty="0">
                <a:latin typeface="Arial" charset="0"/>
              </a:rPr>
              <a:t>given to the nationality of the candidates, but that the most worthy shall receive the prize, </a:t>
            </a:r>
          </a:p>
          <a:p>
            <a:pPr algn="ctr"/>
            <a:r>
              <a:rPr lang="en-US" sz="1200" dirty="0">
                <a:latin typeface="Arial" charset="0"/>
              </a:rPr>
              <a:t>whether he be a Scandinavian or not.</a:t>
            </a:r>
          </a:p>
          <a:p>
            <a:pPr algn="ctr"/>
            <a:endParaRPr lang="en-US" sz="1200" dirty="0">
              <a:latin typeface="Arial" charset="0"/>
            </a:endParaRPr>
          </a:p>
          <a:p>
            <a:pPr algn="ctr"/>
            <a:r>
              <a:rPr lang="en-US" sz="1200" dirty="0">
                <a:latin typeface="Arial" charset="0"/>
              </a:rPr>
              <a:t/>
            </a:r>
            <a:br>
              <a:rPr lang="en-US" sz="1200" dirty="0">
                <a:latin typeface="Arial" charset="0"/>
              </a:rPr>
            </a:br>
            <a:r>
              <a:rPr lang="en-US" sz="1200" dirty="0">
                <a:latin typeface="Arial" charset="0"/>
              </a:rPr>
              <a:t/>
            </a:r>
            <a:br>
              <a:rPr lang="en-US" sz="1200" dirty="0">
                <a:latin typeface="Arial" charset="0"/>
              </a:rPr>
            </a:br>
            <a:r>
              <a:rPr lang="en-US" sz="1200" dirty="0">
                <a:latin typeface="Arial" charset="0"/>
              </a:rPr>
              <a:t> </a:t>
            </a:r>
          </a:p>
        </p:txBody>
      </p:sp>
      <p:pic>
        <p:nvPicPr>
          <p:cNvPr id="5125" name="Picture 5" descr="~AUT0003"/>
          <p:cNvPicPr>
            <a:picLocks noChangeAspect="1" noChangeArrowheads="1"/>
          </p:cNvPicPr>
          <p:nvPr/>
        </p:nvPicPr>
        <p:blipFill>
          <a:blip r:embed="rId3" cstate="print"/>
          <a:srcRect/>
          <a:stretch>
            <a:fillRect/>
          </a:stretch>
        </p:blipFill>
        <p:spPr bwMode="auto">
          <a:xfrm>
            <a:off x="4427538" y="4797425"/>
            <a:ext cx="3024187" cy="1225550"/>
          </a:xfrm>
          <a:prstGeom prst="rect">
            <a:avLst/>
          </a:prstGeom>
          <a:noFill/>
          <a:ln w="9525">
            <a:noFill/>
            <a:miter lim="800000"/>
            <a:headEnd/>
            <a:tailEnd/>
          </a:ln>
          <a:effectLst/>
        </p:spPr>
      </p:pic>
      <p:sp>
        <p:nvSpPr>
          <p:cNvPr id="5127" name="Rectangle 7"/>
          <p:cNvSpPr>
            <a:spLocks noChangeArrowheads="1"/>
          </p:cNvSpPr>
          <p:nvPr/>
        </p:nvSpPr>
        <p:spPr bwMode="auto">
          <a:xfrm>
            <a:off x="5003800" y="4797425"/>
            <a:ext cx="1655763" cy="144463"/>
          </a:xfrm>
          <a:prstGeom prst="rect">
            <a:avLst/>
          </a:prstGeom>
          <a:solidFill>
            <a:schemeClr val="bg1"/>
          </a:solidFill>
          <a:ln w="9525">
            <a:solidFill>
              <a:schemeClr val="bg1"/>
            </a:solidFill>
            <a:miter lim="800000"/>
            <a:headEnd/>
            <a:tailEnd/>
          </a:ln>
          <a:effectLst/>
        </p:spPr>
        <p:txBody>
          <a:bodyPr wrap="none" anchor="ctr"/>
          <a:lstStyle/>
          <a:p>
            <a:endParaRPr lang="sv-SE"/>
          </a:p>
        </p:txBody>
      </p:sp>
      <p:sp>
        <p:nvSpPr>
          <p:cNvPr id="5128" name="Rectangle 8"/>
          <p:cNvSpPr>
            <a:spLocks noChangeArrowheads="1"/>
          </p:cNvSpPr>
          <p:nvPr/>
        </p:nvSpPr>
        <p:spPr bwMode="auto">
          <a:xfrm>
            <a:off x="4067175" y="4724400"/>
            <a:ext cx="576263" cy="144463"/>
          </a:xfrm>
          <a:prstGeom prst="rect">
            <a:avLst/>
          </a:prstGeom>
          <a:solidFill>
            <a:schemeClr val="bg1"/>
          </a:solidFill>
          <a:ln w="9525">
            <a:solidFill>
              <a:schemeClr val="bg1"/>
            </a:solidFill>
            <a:miter lim="800000"/>
            <a:headEnd/>
            <a:tailEnd/>
          </a:ln>
          <a:effectLst/>
        </p:spPr>
        <p:txBody>
          <a:bodyPr wrap="none" anchor="ctr"/>
          <a:lstStyle/>
          <a:p>
            <a:endParaRPr lang="sv-SE"/>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8" name="Picture 4" descr="solmann"/>
          <p:cNvPicPr>
            <a:picLocks noChangeAspect="1" noChangeArrowheads="1"/>
          </p:cNvPicPr>
          <p:nvPr/>
        </p:nvPicPr>
        <p:blipFill>
          <a:blip r:embed="rId3" cstate="print"/>
          <a:srcRect/>
          <a:stretch>
            <a:fillRect/>
          </a:stretch>
        </p:blipFill>
        <p:spPr bwMode="auto">
          <a:xfrm>
            <a:off x="684213" y="692150"/>
            <a:ext cx="3322637" cy="4752975"/>
          </a:xfrm>
          <a:prstGeom prst="rect">
            <a:avLst/>
          </a:prstGeom>
          <a:noFill/>
        </p:spPr>
      </p:pic>
      <p:sp>
        <p:nvSpPr>
          <p:cNvPr id="93190" name="Text Box 6"/>
          <p:cNvSpPr txBox="1">
            <a:spLocks noChangeArrowheads="1"/>
          </p:cNvSpPr>
          <p:nvPr/>
        </p:nvSpPr>
        <p:spPr bwMode="auto">
          <a:xfrm>
            <a:off x="1042988" y="5445125"/>
            <a:ext cx="2736850" cy="366713"/>
          </a:xfrm>
          <a:prstGeom prst="rect">
            <a:avLst/>
          </a:prstGeom>
          <a:noFill/>
          <a:ln w="9525">
            <a:noFill/>
            <a:miter lim="800000"/>
            <a:headEnd/>
            <a:tailEnd/>
          </a:ln>
          <a:effectLst/>
        </p:spPr>
        <p:txBody>
          <a:bodyPr>
            <a:spAutoFit/>
          </a:bodyPr>
          <a:lstStyle/>
          <a:p>
            <a:pPr algn="ctr">
              <a:spcBef>
                <a:spcPct val="50000"/>
              </a:spcBef>
            </a:pPr>
            <a:r>
              <a:rPr lang="sv-SE" b="1">
                <a:solidFill>
                  <a:srgbClr val="3333CC"/>
                </a:solidFill>
              </a:rPr>
              <a:t>Ragnar Sohlman</a:t>
            </a:r>
            <a:endParaRPr lang="en-US" b="1">
              <a:solidFill>
                <a:srgbClr val="3333CC"/>
              </a:solidFill>
            </a:endParaRPr>
          </a:p>
        </p:txBody>
      </p:sp>
      <p:sp>
        <p:nvSpPr>
          <p:cNvPr id="93191" name="Text Box 7"/>
          <p:cNvSpPr txBox="1">
            <a:spLocks noChangeArrowheads="1"/>
          </p:cNvSpPr>
          <p:nvPr/>
        </p:nvSpPr>
        <p:spPr bwMode="auto">
          <a:xfrm>
            <a:off x="5292725" y="4652963"/>
            <a:ext cx="2736850" cy="366712"/>
          </a:xfrm>
          <a:prstGeom prst="rect">
            <a:avLst/>
          </a:prstGeom>
          <a:noFill/>
          <a:ln w="9525">
            <a:noFill/>
            <a:miter lim="800000"/>
            <a:headEnd/>
            <a:tailEnd/>
          </a:ln>
          <a:effectLst/>
        </p:spPr>
        <p:txBody>
          <a:bodyPr>
            <a:spAutoFit/>
          </a:bodyPr>
          <a:lstStyle/>
          <a:p>
            <a:pPr algn="ctr">
              <a:spcBef>
                <a:spcPct val="50000"/>
              </a:spcBef>
            </a:pPr>
            <a:r>
              <a:rPr lang="sv-SE" b="1">
                <a:solidFill>
                  <a:srgbClr val="3333CC"/>
                </a:solidFill>
              </a:rPr>
              <a:t>Bofors</a:t>
            </a:r>
            <a:endParaRPr lang="en-US" b="1">
              <a:solidFill>
                <a:srgbClr val="3333CC"/>
              </a:solidFill>
            </a:endParaRPr>
          </a:p>
        </p:txBody>
      </p:sp>
      <p:pic>
        <p:nvPicPr>
          <p:cNvPr id="93192" name="Picture 8" descr="stall"/>
          <p:cNvPicPr>
            <a:picLocks noChangeAspect="1" noChangeArrowheads="1"/>
          </p:cNvPicPr>
          <p:nvPr/>
        </p:nvPicPr>
        <p:blipFill>
          <a:blip r:embed="rId4" cstate="print"/>
          <a:srcRect/>
          <a:stretch>
            <a:fillRect/>
          </a:stretch>
        </p:blipFill>
        <p:spPr bwMode="auto">
          <a:xfrm>
            <a:off x="4859338" y="2133600"/>
            <a:ext cx="3600450" cy="2411413"/>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914400"/>
            <a:ext cx="6096000" cy="461665"/>
          </a:xfrm>
          <a:prstGeom prst="rect">
            <a:avLst/>
          </a:prstGeom>
          <a:noFill/>
        </p:spPr>
        <p:txBody>
          <a:bodyPr wrap="square" rtlCol="0">
            <a:spAutoFit/>
          </a:bodyPr>
          <a:lstStyle/>
          <a:p>
            <a:pPr algn="ctr"/>
            <a:r>
              <a:rPr lang="sv-SE" sz="2400" dirty="0" err="1" smtClean="0"/>
              <a:t>Prize-Awarding</a:t>
            </a:r>
            <a:r>
              <a:rPr lang="sv-SE" sz="2400" dirty="0" smtClean="0"/>
              <a:t> Institutions</a:t>
            </a:r>
            <a:br>
              <a:rPr lang="sv-SE" sz="2400" dirty="0" smtClean="0"/>
            </a:br>
            <a:endParaRPr lang="sv-SE" sz="2400" dirty="0"/>
          </a:p>
        </p:txBody>
      </p:sp>
      <p:sp>
        <p:nvSpPr>
          <p:cNvPr id="3" name="TextBox 2"/>
          <p:cNvSpPr txBox="1"/>
          <p:nvPr/>
        </p:nvSpPr>
        <p:spPr>
          <a:xfrm>
            <a:off x="1371600" y="1524000"/>
            <a:ext cx="6477000" cy="2862323"/>
          </a:xfrm>
          <a:prstGeom prst="rect">
            <a:avLst/>
          </a:prstGeom>
          <a:solidFill>
            <a:srgbClr val="CCFFCC"/>
          </a:solidFill>
          <a:ln>
            <a:solidFill>
              <a:srgbClr val="800000"/>
            </a:solidFill>
          </a:ln>
        </p:spPr>
        <p:txBody>
          <a:bodyPr wrap="square" rtlCol="0">
            <a:spAutoFit/>
          </a:bodyPr>
          <a:lstStyle/>
          <a:p>
            <a:pPr>
              <a:buFont typeface="Arial"/>
              <a:buChar char="•"/>
            </a:pPr>
            <a:r>
              <a:rPr lang="sv-SE" dirty="0" smtClean="0"/>
              <a:t>Physics		The Royal Swedish Academy of Sciences</a:t>
            </a:r>
            <a:br>
              <a:rPr lang="sv-SE" dirty="0" smtClean="0"/>
            </a:br>
            <a:endParaRPr lang="sv-SE" dirty="0" smtClean="0"/>
          </a:p>
          <a:p>
            <a:pPr>
              <a:buFont typeface="Arial"/>
              <a:buChar char="•"/>
            </a:pPr>
            <a:r>
              <a:rPr lang="sv-SE" dirty="0" smtClean="0"/>
              <a:t>Chemistry	The Royal Swedish Academy of Sciences</a:t>
            </a:r>
            <a:br>
              <a:rPr lang="sv-SE" dirty="0" smtClean="0"/>
            </a:br>
            <a:endParaRPr lang="sv-SE" dirty="0" smtClean="0"/>
          </a:p>
          <a:p>
            <a:pPr>
              <a:buFont typeface="Arial"/>
              <a:buChar char="•"/>
            </a:pPr>
            <a:r>
              <a:rPr lang="sv-SE" dirty="0" smtClean="0"/>
              <a:t>Medicine	The Karolinska </a:t>
            </a:r>
            <a:r>
              <a:rPr lang="sv-SE" dirty="0" err="1" smtClean="0"/>
              <a:t>Institute</a:t>
            </a:r>
            <a:r>
              <a:rPr lang="sv-SE" dirty="0" smtClean="0"/>
              <a:t/>
            </a:r>
            <a:br>
              <a:rPr lang="sv-SE" dirty="0" smtClean="0"/>
            </a:br>
            <a:endParaRPr lang="sv-SE" dirty="0" smtClean="0"/>
          </a:p>
          <a:p>
            <a:pPr>
              <a:buFont typeface="Arial"/>
              <a:buChar char="•"/>
            </a:pPr>
            <a:r>
              <a:rPr lang="sv-SE" dirty="0" err="1" smtClean="0"/>
              <a:t>Literature</a:t>
            </a:r>
            <a:r>
              <a:rPr lang="sv-SE" dirty="0" smtClean="0"/>
              <a:t>	The Swedish Academy</a:t>
            </a:r>
            <a:br>
              <a:rPr lang="sv-SE" dirty="0" smtClean="0"/>
            </a:br>
            <a:endParaRPr lang="sv-SE" dirty="0" smtClean="0"/>
          </a:p>
          <a:p>
            <a:pPr>
              <a:buFont typeface="Arial"/>
              <a:buChar char="•"/>
            </a:pPr>
            <a:r>
              <a:rPr lang="sv-SE" dirty="0" smtClean="0"/>
              <a:t>Peace		The Norwegian </a:t>
            </a:r>
            <a:r>
              <a:rPr lang="sv-SE" dirty="0" err="1" smtClean="0"/>
              <a:t>Parliment</a:t>
            </a:r>
            <a:endParaRPr lang="sv-SE" dirty="0" smtClean="0"/>
          </a:p>
          <a:p>
            <a:pPr>
              <a:buFont typeface="Arial"/>
              <a:buChar char="•"/>
            </a:pPr>
            <a:endParaRPr lang="sv-SE"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4" name="Picture 4" descr="09"/>
          <p:cNvPicPr>
            <a:picLocks noChangeAspect="1" noChangeArrowheads="1"/>
          </p:cNvPicPr>
          <p:nvPr/>
        </p:nvPicPr>
        <p:blipFill>
          <a:blip r:embed="rId3" cstate="print"/>
          <a:srcRect/>
          <a:stretch>
            <a:fillRect/>
          </a:stretch>
        </p:blipFill>
        <p:spPr bwMode="auto">
          <a:xfrm>
            <a:off x="3851275" y="2492375"/>
            <a:ext cx="4538663" cy="3663950"/>
          </a:xfrm>
          <a:prstGeom prst="rect">
            <a:avLst/>
          </a:prstGeom>
          <a:noFill/>
        </p:spPr>
      </p:pic>
      <p:pic>
        <p:nvPicPr>
          <p:cNvPr id="97285" name="Picture 5" descr="Wilhelm Conrad Röntgen"/>
          <p:cNvPicPr>
            <a:picLocks noChangeAspect="1" noChangeArrowheads="1"/>
          </p:cNvPicPr>
          <p:nvPr/>
        </p:nvPicPr>
        <p:blipFill>
          <a:blip r:embed="rId4" cstate="print"/>
          <a:srcRect/>
          <a:stretch>
            <a:fillRect/>
          </a:stretch>
        </p:blipFill>
        <p:spPr bwMode="auto">
          <a:xfrm>
            <a:off x="674688" y="2133600"/>
            <a:ext cx="2312987" cy="3240088"/>
          </a:xfrm>
          <a:prstGeom prst="rect">
            <a:avLst/>
          </a:prstGeom>
          <a:noFill/>
        </p:spPr>
      </p:pic>
      <p:sp>
        <p:nvSpPr>
          <p:cNvPr id="97286" name="Rectangle 6"/>
          <p:cNvSpPr>
            <a:spLocks noChangeArrowheads="1"/>
          </p:cNvSpPr>
          <p:nvPr/>
        </p:nvSpPr>
        <p:spPr bwMode="auto">
          <a:xfrm>
            <a:off x="3635375" y="620713"/>
            <a:ext cx="4903788" cy="1190625"/>
          </a:xfrm>
          <a:prstGeom prst="rect">
            <a:avLst/>
          </a:prstGeom>
          <a:solidFill>
            <a:srgbClr val="FFFFCC"/>
          </a:solidFill>
          <a:ln w="9525">
            <a:noFill/>
            <a:miter lim="800000"/>
            <a:headEnd/>
            <a:tailEnd/>
          </a:ln>
          <a:effectLst/>
        </p:spPr>
        <p:txBody>
          <a:bodyPr wrap="none" anchor="ctr">
            <a:spAutoFit/>
          </a:bodyPr>
          <a:lstStyle/>
          <a:p>
            <a:r>
              <a:rPr lang="en-US"/>
              <a:t>"in recognition of the extraordinary </a:t>
            </a:r>
          </a:p>
          <a:p>
            <a:r>
              <a:rPr lang="en-US"/>
              <a:t>services he has rendered by the discovery </a:t>
            </a:r>
          </a:p>
          <a:p>
            <a:r>
              <a:rPr lang="en-US"/>
              <a:t>of the remarkable rays subsequently named </a:t>
            </a:r>
          </a:p>
          <a:p>
            <a:r>
              <a:rPr lang="en-US"/>
              <a:t>after him"</a:t>
            </a:r>
          </a:p>
        </p:txBody>
      </p:sp>
      <p:sp>
        <p:nvSpPr>
          <p:cNvPr id="97287" name="Rectangle 7"/>
          <p:cNvSpPr>
            <a:spLocks noChangeArrowheads="1"/>
          </p:cNvSpPr>
          <p:nvPr/>
        </p:nvSpPr>
        <p:spPr bwMode="auto">
          <a:xfrm>
            <a:off x="431800" y="5811838"/>
            <a:ext cx="2844800" cy="354012"/>
          </a:xfrm>
          <a:prstGeom prst="rect">
            <a:avLst/>
          </a:prstGeom>
          <a:noFill/>
          <a:ln w="9525">
            <a:noFill/>
            <a:miter lim="800000"/>
            <a:headEnd/>
            <a:tailEnd/>
          </a:ln>
          <a:effectLst/>
        </p:spPr>
        <p:txBody>
          <a:bodyPr wrap="none" bIns="33327" anchor="ctr">
            <a:spAutoFit/>
          </a:bodyPr>
          <a:lstStyle/>
          <a:p>
            <a:r>
              <a:rPr lang="en-US"/>
              <a:t>Wilhelm Conrad Röntgen </a:t>
            </a:r>
          </a:p>
        </p:txBody>
      </p:sp>
      <p:sp>
        <p:nvSpPr>
          <p:cNvPr id="97288" name="Text Box 8"/>
          <p:cNvSpPr txBox="1">
            <a:spLocks noChangeArrowheads="1"/>
          </p:cNvSpPr>
          <p:nvPr/>
        </p:nvSpPr>
        <p:spPr bwMode="auto">
          <a:xfrm>
            <a:off x="1042988" y="1412875"/>
            <a:ext cx="1657350" cy="457200"/>
          </a:xfrm>
          <a:prstGeom prst="rect">
            <a:avLst/>
          </a:prstGeom>
          <a:noFill/>
          <a:ln w="9525">
            <a:noFill/>
            <a:miter lim="800000"/>
            <a:headEnd/>
            <a:tailEnd/>
          </a:ln>
          <a:effectLst/>
        </p:spPr>
        <p:txBody>
          <a:bodyPr>
            <a:spAutoFit/>
          </a:bodyPr>
          <a:lstStyle/>
          <a:p>
            <a:pPr algn="ctr">
              <a:spcBef>
                <a:spcPct val="50000"/>
              </a:spcBef>
            </a:pPr>
            <a:r>
              <a:rPr lang="sv-SE" sz="2400" b="1">
                <a:solidFill>
                  <a:srgbClr val="FF0000"/>
                </a:solidFill>
              </a:rPr>
              <a:t>1901</a:t>
            </a:r>
            <a:endParaRPr lang="en-US" sz="2400" b="1">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4"/>
          <p:cNvSpPr txBox="1">
            <a:spLocks noChangeArrowheads="1"/>
          </p:cNvSpPr>
          <p:nvPr/>
        </p:nvSpPr>
        <p:spPr bwMode="auto">
          <a:xfrm>
            <a:off x="2339975" y="2305050"/>
            <a:ext cx="4608513" cy="1555750"/>
          </a:xfrm>
          <a:prstGeom prst="rect">
            <a:avLst/>
          </a:prstGeom>
          <a:noFill/>
          <a:ln w="9525">
            <a:noFill/>
            <a:miter lim="800000"/>
            <a:headEnd/>
            <a:tailEnd/>
          </a:ln>
        </p:spPr>
        <p:txBody>
          <a:bodyPr>
            <a:prstTxWarp prst="textNoShape">
              <a:avLst/>
            </a:prstTxWarp>
            <a:spAutoFit/>
          </a:bodyPr>
          <a:lstStyle/>
          <a:p>
            <a:pPr algn="ctr">
              <a:spcBef>
                <a:spcPct val="50000"/>
              </a:spcBef>
            </a:pPr>
            <a:r>
              <a:rPr lang="sv-SE" sz="9600" b="1" dirty="0" smtClean="0">
                <a:solidFill>
                  <a:srgbClr val="FF0000"/>
                </a:solidFill>
                <a:latin typeface="Bookman Old Style" charset="0"/>
              </a:rPr>
              <a:t>HOW </a:t>
            </a:r>
            <a:r>
              <a:rPr lang="sv-SE" sz="9600" b="1" dirty="0">
                <a:solidFill>
                  <a:srgbClr val="FF0000"/>
                </a:solidFill>
                <a:latin typeface="Bookman Old Style" charset="0"/>
              </a:rPr>
              <a:t>?</a:t>
            </a:r>
            <a:endParaRPr lang="en-US" sz="9600" b="1" dirty="0">
              <a:solidFill>
                <a:srgbClr val="FF0000"/>
              </a:solidFill>
              <a:latin typeface="Bookman Old Style" charset="0"/>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26"/>
          <p:cNvSpPr txBox="1">
            <a:spLocks noChangeArrowheads="1"/>
          </p:cNvSpPr>
          <p:nvPr/>
        </p:nvSpPr>
        <p:spPr bwMode="auto">
          <a:xfrm>
            <a:off x="685800" y="609600"/>
            <a:ext cx="7772400" cy="1143000"/>
          </a:xfrm>
          <a:prstGeom prst="rect">
            <a:avLst/>
          </a:prstGeom>
          <a:noFill/>
          <a:ln w="9525">
            <a:noFill/>
            <a:miter lim="800000"/>
            <a:headEnd/>
            <a:tailEnd/>
          </a:ln>
        </p:spPr>
        <p:txBody>
          <a:bodyPr anchor="ctr">
            <a:prstTxWarp prst="textNoShape">
              <a:avLst/>
            </a:prstTxWarp>
          </a:bodyPr>
          <a:lstStyle/>
          <a:p>
            <a:pPr algn="ctr" eaLnBrk="0" hangingPunct="0"/>
            <a:r>
              <a:rPr lang="sv-SE" sz="2800" dirty="0" smtClean="0">
                <a:solidFill>
                  <a:srgbClr val="0000CC"/>
                </a:solidFill>
                <a:latin typeface="Bookman Old Style" charset="0"/>
                <a:ea typeface="Bookman Old Style" charset="0"/>
                <a:cs typeface="Bookman Old Style" charset="0"/>
              </a:rPr>
              <a:t>The Nobel Committee for Physics</a:t>
            </a:r>
            <a:endParaRPr lang="sv-SE" sz="2800" dirty="0">
              <a:solidFill>
                <a:srgbClr val="0000CC"/>
              </a:solidFill>
              <a:latin typeface="Bookman Old Style" charset="0"/>
              <a:ea typeface="Bookman Old Style" charset="0"/>
              <a:cs typeface="Bookman Old Style" charset="0"/>
            </a:endParaRPr>
          </a:p>
        </p:txBody>
      </p:sp>
      <p:sp>
        <p:nvSpPr>
          <p:cNvPr id="49155" name="Rectangle 1027"/>
          <p:cNvSpPr txBox="1">
            <a:spLocks noChangeArrowheads="1"/>
          </p:cNvSpPr>
          <p:nvPr/>
        </p:nvSpPr>
        <p:spPr bwMode="auto">
          <a:xfrm>
            <a:off x="457200" y="1828800"/>
            <a:ext cx="8458200" cy="2667000"/>
          </a:xfrm>
          <a:prstGeom prst="rect">
            <a:avLst/>
          </a:prstGeom>
          <a:solidFill>
            <a:srgbClr val="FFFDBE"/>
          </a:solidFill>
          <a:ln w="12700" cap="flat" cmpd="sng" algn="ctr">
            <a:solidFill>
              <a:srgbClr val="000090"/>
            </a:solidFill>
            <a:prstDash val="solid"/>
            <a:miter lim="800000"/>
            <a:headEnd type="none" w="med" len="med"/>
            <a:tailEnd type="none" w="med" len="med"/>
          </a:ln>
        </p:spPr>
        <p:txBody>
          <a:bodyPr>
            <a:prstTxWarp prst="textNoShape">
              <a:avLst/>
            </a:prstTxWarp>
          </a:bodyPr>
          <a:lstStyle/>
          <a:p>
            <a:pPr marL="342900" indent="-342900" eaLnBrk="0" hangingPunct="0">
              <a:spcBef>
                <a:spcPct val="20000"/>
              </a:spcBef>
              <a:buFontTx/>
              <a:buChar char="•"/>
            </a:pPr>
            <a:r>
              <a:rPr lang="sv-SE" sz="2800" dirty="0">
                <a:solidFill>
                  <a:srgbClr val="0000CC"/>
                </a:solidFill>
                <a:latin typeface="Bookman Old Style" charset="0"/>
                <a:ea typeface="Bookman Old Style" charset="0"/>
                <a:cs typeface="Bookman Old Style" charset="0"/>
              </a:rPr>
              <a:t>5</a:t>
            </a:r>
            <a:r>
              <a:rPr lang="sv-SE" sz="2800" dirty="0" smtClean="0">
                <a:solidFill>
                  <a:srgbClr val="0000CC"/>
                </a:solidFill>
                <a:latin typeface="Bookman Old Style" charset="0"/>
                <a:ea typeface="Bookman Old Style" charset="0"/>
                <a:cs typeface="Bookman Old Style" charset="0"/>
              </a:rPr>
              <a:t> </a:t>
            </a:r>
            <a:r>
              <a:rPr lang="sv-SE" sz="2800" dirty="0" err="1" smtClean="0">
                <a:solidFill>
                  <a:srgbClr val="0000CC"/>
                </a:solidFill>
                <a:latin typeface="Bookman Old Style" charset="0"/>
                <a:ea typeface="Bookman Old Style" charset="0"/>
                <a:cs typeface="Bookman Old Style" charset="0"/>
              </a:rPr>
              <a:t>members</a:t>
            </a:r>
            <a:r>
              <a:rPr lang="sv-SE" sz="2800" dirty="0" smtClean="0">
                <a:solidFill>
                  <a:srgbClr val="0000CC"/>
                </a:solidFill>
                <a:latin typeface="Bookman Old Style" charset="0"/>
                <a:ea typeface="Bookman Old Style" charset="0"/>
                <a:cs typeface="Bookman Old Style" charset="0"/>
              </a:rPr>
              <a:t> (</a:t>
            </a:r>
            <a:r>
              <a:rPr lang="sv-SE" sz="2800" dirty="0">
                <a:solidFill>
                  <a:srgbClr val="0000CC"/>
                </a:solidFill>
                <a:latin typeface="Bookman Old Style" charset="0"/>
                <a:ea typeface="Bookman Old Style" charset="0"/>
                <a:cs typeface="Bookman Old Style" charset="0"/>
              </a:rPr>
              <a:t>3</a:t>
            </a:r>
            <a:r>
              <a:rPr lang="sv-SE" sz="2800" dirty="0" smtClean="0">
                <a:solidFill>
                  <a:srgbClr val="0000CC"/>
                </a:solidFill>
                <a:latin typeface="Bookman Old Style" charset="0"/>
                <a:ea typeface="Bookman Old Style" charset="0"/>
                <a:cs typeface="Bookman Old Style" charset="0"/>
              </a:rPr>
              <a:t> </a:t>
            </a:r>
            <a:r>
              <a:rPr lang="sv-SE" sz="2800" dirty="0" err="1" smtClean="0">
                <a:solidFill>
                  <a:srgbClr val="0000CC"/>
                </a:solidFill>
                <a:latin typeface="Bookman Old Style" charset="0"/>
                <a:ea typeface="Bookman Old Style" charset="0"/>
                <a:cs typeface="Bookman Old Style" charset="0"/>
              </a:rPr>
              <a:t>years</a:t>
            </a:r>
            <a:r>
              <a:rPr lang="sv-SE" sz="2800" dirty="0" smtClean="0">
                <a:solidFill>
                  <a:srgbClr val="0000CC"/>
                </a:solidFill>
                <a:latin typeface="Bookman Old Style" charset="0"/>
                <a:ea typeface="Bookman Old Style" charset="0"/>
                <a:cs typeface="Bookman Old Style" charset="0"/>
              </a:rPr>
              <a:t>, max. </a:t>
            </a:r>
            <a:r>
              <a:rPr lang="sv-SE" sz="2800" dirty="0">
                <a:solidFill>
                  <a:srgbClr val="0000CC"/>
                </a:solidFill>
                <a:latin typeface="Bookman Old Style" charset="0"/>
                <a:ea typeface="Bookman Old Style" charset="0"/>
                <a:cs typeface="Bookman Old Style" charset="0"/>
              </a:rPr>
              <a:t>9</a:t>
            </a:r>
            <a:r>
              <a:rPr lang="sv-SE" sz="2800" dirty="0" smtClean="0">
                <a:solidFill>
                  <a:srgbClr val="0000CC"/>
                </a:solidFill>
                <a:latin typeface="Bookman Old Style" charset="0"/>
                <a:ea typeface="Bookman Old Style" charset="0"/>
                <a:cs typeface="Bookman Old Style" charset="0"/>
              </a:rPr>
              <a:t> </a:t>
            </a:r>
            <a:r>
              <a:rPr lang="sv-SE" sz="2800" dirty="0" err="1" smtClean="0">
                <a:solidFill>
                  <a:srgbClr val="0000CC"/>
                </a:solidFill>
                <a:latin typeface="Bookman Old Style" charset="0"/>
                <a:ea typeface="Bookman Old Style" charset="0"/>
                <a:cs typeface="Bookman Old Style" charset="0"/>
              </a:rPr>
              <a:t>years</a:t>
            </a:r>
            <a:r>
              <a:rPr lang="sv-SE" sz="2800" dirty="0" smtClean="0">
                <a:solidFill>
                  <a:srgbClr val="0000CC"/>
                </a:solidFill>
                <a:latin typeface="Bookman Old Style" charset="0"/>
                <a:ea typeface="Bookman Old Style" charset="0"/>
                <a:cs typeface="Bookman Old Style" charset="0"/>
              </a:rPr>
              <a:t>)</a:t>
            </a:r>
          </a:p>
          <a:p>
            <a:pPr marL="342900" indent="-342900" eaLnBrk="0" hangingPunct="0">
              <a:spcBef>
                <a:spcPct val="20000"/>
              </a:spcBef>
              <a:buFontTx/>
              <a:buChar char="•"/>
            </a:pPr>
            <a:r>
              <a:rPr lang="sv-SE" sz="2800" dirty="0" err="1" smtClean="0">
                <a:solidFill>
                  <a:srgbClr val="0000CC"/>
                </a:solidFill>
                <a:latin typeface="Bookman Old Style" charset="0"/>
                <a:ea typeface="Bookman Old Style" charset="0"/>
                <a:cs typeface="Bookman Old Style" charset="0"/>
              </a:rPr>
              <a:t>Chairperson</a:t>
            </a:r>
            <a:r>
              <a:rPr lang="sv-SE" sz="2800" dirty="0" smtClean="0">
                <a:solidFill>
                  <a:srgbClr val="0000CC"/>
                </a:solidFill>
                <a:latin typeface="Bookman Old Style" charset="0"/>
                <a:ea typeface="Bookman Old Style" charset="0"/>
                <a:cs typeface="Bookman Old Style" charset="0"/>
              </a:rPr>
              <a:t>, max. </a:t>
            </a:r>
            <a:r>
              <a:rPr lang="sv-SE" sz="2800" dirty="0">
                <a:solidFill>
                  <a:srgbClr val="0000CC"/>
                </a:solidFill>
                <a:latin typeface="Bookman Old Style" charset="0"/>
                <a:ea typeface="Bookman Old Style" charset="0"/>
                <a:cs typeface="Bookman Old Style" charset="0"/>
              </a:rPr>
              <a:t>3</a:t>
            </a:r>
            <a:r>
              <a:rPr lang="sv-SE" sz="2800" dirty="0" smtClean="0">
                <a:solidFill>
                  <a:srgbClr val="0000CC"/>
                </a:solidFill>
                <a:latin typeface="Bookman Old Style" charset="0"/>
                <a:ea typeface="Bookman Old Style" charset="0"/>
                <a:cs typeface="Bookman Old Style" charset="0"/>
              </a:rPr>
              <a:t> </a:t>
            </a:r>
            <a:r>
              <a:rPr lang="sv-SE" sz="2800" dirty="0" err="1" smtClean="0">
                <a:solidFill>
                  <a:srgbClr val="0000CC"/>
                </a:solidFill>
                <a:latin typeface="Bookman Old Style" charset="0"/>
                <a:ea typeface="Bookman Old Style" charset="0"/>
                <a:cs typeface="Bookman Old Style" charset="0"/>
              </a:rPr>
              <a:t>years</a:t>
            </a:r>
            <a:endParaRPr lang="sv-SE" sz="2800" dirty="0" smtClean="0">
              <a:solidFill>
                <a:srgbClr val="0000CC"/>
              </a:solidFill>
              <a:latin typeface="Bookman Old Style" charset="0"/>
              <a:ea typeface="Bookman Old Style" charset="0"/>
              <a:cs typeface="Bookman Old Style" charset="0"/>
            </a:endParaRPr>
          </a:p>
          <a:p>
            <a:pPr marL="342900" indent="-342900" eaLnBrk="0" hangingPunct="0">
              <a:spcBef>
                <a:spcPct val="20000"/>
              </a:spcBef>
              <a:buFontTx/>
              <a:buChar char="•"/>
            </a:pPr>
            <a:r>
              <a:rPr lang="sv-SE" sz="2800" dirty="0" err="1" smtClean="0">
                <a:solidFill>
                  <a:srgbClr val="0000CC"/>
                </a:solidFill>
                <a:latin typeface="Bookman Old Style" charset="0"/>
                <a:ea typeface="Bookman Old Style" charset="0"/>
                <a:cs typeface="Bookman Old Style" charset="0"/>
              </a:rPr>
              <a:t>Adjoint</a:t>
            </a:r>
            <a:r>
              <a:rPr lang="sv-SE" sz="2800" dirty="0" smtClean="0">
                <a:solidFill>
                  <a:srgbClr val="0000CC"/>
                </a:solidFill>
                <a:latin typeface="Bookman Old Style" charset="0"/>
                <a:ea typeface="Bookman Old Style" charset="0"/>
                <a:cs typeface="Bookman Old Style" charset="0"/>
              </a:rPr>
              <a:t> </a:t>
            </a:r>
            <a:r>
              <a:rPr lang="sv-SE" sz="2800" dirty="0" err="1" smtClean="0">
                <a:solidFill>
                  <a:srgbClr val="0000CC"/>
                </a:solidFill>
                <a:latin typeface="Bookman Old Style" charset="0"/>
                <a:ea typeface="Bookman Old Style" charset="0"/>
                <a:cs typeface="Bookman Old Style" charset="0"/>
              </a:rPr>
              <a:t>members</a:t>
            </a:r>
            <a:r>
              <a:rPr lang="sv-SE" sz="2800" dirty="0" smtClean="0">
                <a:solidFill>
                  <a:srgbClr val="0000CC"/>
                </a:solidFill>
                <a:latin typeface="Bookman Old Style" charset="0"/>
                <a:ea typeface="Bookman Old Style" charset="0"/>
                <a:cs typeface="Bookman Old Style" charset="0"/>
              </a:rPr>
              <a:t> (</a:t>
            </a:r>
            <a:r>
              <a:rPr lang="sv-SE" sz="2800" dirty="0">
                <a:solidFill>
                  <a:srgbClr val="0000CC"/>
                </a:solidFill>
                <a:latin typeface="Bookman Old Style" charset="0"/>
                <a:ea typeface="Bookman Old Style" charset="0"/>
                <a:cs typeface="Bookman Old Style" charset="0"/>
              </a:rPr>
              <a:t>1-</a:t>
            </a:r>
            <a:r>
              <a:rPr lang="sv-SE" sz="2800" dirty="0" smtClean="0">
                <a:solidFill>
                  <a:srgbClr val="0000CC"/>
                </a:solidFill>
                <a:latin typeface="Bookman Old Style" charset="0"/>
                <a:ea typeface="Bookman Old Style" charset="0"/>
                <a:cs typeface="Bookman Old Style" charset="0"/>
              </a:rPr>
              <a:t>4, </a:t>
            </a:r>
            <a:r>
              <a:rPr lang="sv-SE" sz="2800" dirty="0" err="1" smtClean="0">
                <a:solidFill>
                  <a:srgbClr val="0000CC"/>
                </a:solidFill>
                <a:latin typeface="Bookman Old Style" charset="0"/>
                <a:ea typeface="Bookman Old Style" charset="0"/>
                <a:cs typeface="Bookman Old Style" charset="0"/>
              </a:rPr>
              <a:t>change</a:t>
            </a:r>
            <a:r>
              <a:rPr lang="sv-SE" sz="2800" dirty="0" smtClean="0">
                <a:solidFill>
                  <a:srgbClr val="0000CC"/>
                </a:solidFill>
                <a:latin typeface="Bookman Old Style" charset="0"/>
                <a:ea typeface="Bookman Old Style" charset="0"/>
                <a:cs typeface="Bookman Old Style" charset="0"/>
              </a:rPr>
              <a:t> </a:t>
            </a:r>
            <a:r>
              <a:rPr lang="sv-SE" sz="2800" dirty="0" err="1" smtClean="0">
                <a:solidFill>
                  <a:srgbClr val="0000CC"/>
                </a:solidFill>
                <a:latin typeface="Bookman Old Style" charset="0"/>
                <a:ea typeface="Bookman Old Style" charset="0"/>
                <a:cs typeface="Bookman Old Style" charset="0"/>
              </a:rPr>
              <a:t>each</a:t>
            </a:r>
            <a:r>
              <a:rPr lang="sv-SE" sz="2800" dirty="0" smtClean="0">
                <a:solidFill>
                  <a:srgbClr val="0000CC"/>
                </a:solidFill>
                <a:latin typeface="Bookman Old Style" charset="0"/>
                <a:ea typeface="Bookman Old Style" charset="0"/>
                <a:cs typeface="Bookman Old Style" charset="0"/>
              </a:rPr>
              <a:t> </a:t>
            </a:r>
            <a:r>
              <a:rPr lang="sv-SE" sz="2800" dirty="0" err="1" smtClean="0">
                <a:solidFill>
                  <a:srgbClr val="0000CC"/>
                </a:solidFill>
                <a:latin typeface="Bookman Old Style" charset="0"/>
                <a:ea typeface="Bookman Old Style" charset="0"/>
                <a:cs typeface="Bookman Old Style" charset="0"/>
              </a:rPr>
              <a:t>year</a:t>
            </a:r>
            <a:r>
              <a:rPr lang="sv-SE" sz="2800" dirty="0" smtClean="0">
                <a:solidFill>
                  <a:srgbClr val="0000CC"/>
                </a:solidFill>
                <a:latin typeface="Bookman Old Style" charset="0"/>
                <a:ea typeface="Bookman Old Style" charset="0"/>
                <a:cs typeface="Bookman Old Style" charset="0"/>
              </a:rPr>
              <a:t>)</a:t>
            </a:r>
            <a:endParaRPr lang="sv-SE" sz="2800" dirty="0">
              <a:solidFill>
                <a:srgbClr val="0000CC"/>
              </a:solidFill>
              <a:latin typeface="Bookman Old Style" charset="0"/>
              <a:ea typeface="Bookman Old Style" charset="0"/>
              <a:cs typeface="Bookman Old Style" charset="0"/>
            </a:endParaRPr>
          </a:p>
          <a:p>
            <a:pPr marL="342900" indent="-342900" eaLnBrk="0" hangingPunct="0">
              <a:spcBef>
                <a:spcPct val="20000"/>
              </a:spcBef>
              <a:buFontTx/>
              <a:buChar char="•"/>
            </a:pPr>
            <a:r>
              <a:rPr lang="sv-SE" sz="2800" dirty="0" err="1" smtClean="0">
                <a:solidFill>
                  <a:srgbClr val="0000CC"/>
                </a:solidFill>
                <a:latin typeface="Bookman Old Style" charset="0"/>
                <a:ea typeface="Bookman Old Style" charset="0"/>
                <a:cs typeface="Bookman Old Style" charset="0"/>
              </a:rPr>
              <a:t>Secretary</a:t>
            </a:r>
            <a:r>
              <a:rPr lang="sv-SE" sz="2800" dirty="0" smtClean="0">
                <a:solidFill>
                  <a:srgbClr val="0000CC"/>
                </a:solidFill>
                <a:latin typeface="Bookman Old Style" charset="0"/>
                <a:ea typeface="Bookman Old Style" charset="0"/>
                <a:cs typeface="Bookman Old Style" charset="0"/>
              </a:rPr>
              <a:t> (no time limit)</a:t>
            </a:r>
            <a:endParaRPr lang="sv-SE" sz="2800" dirty="0">
              <a:solidFill>
                <a:srgbClr val="0000CC"/>
              </a:solidFill>
              <a:latin typeface="Bookman Old Style" charset="0"/>
              <a:ea typeface="Bookman Old Style" charset="0"/>
              <a:cs typeface="Bookman Old Style" charset="0"/>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5" name="Group 7"/>
          <p:cNvGrpSpPr>
            <a:grpSpLocks/>
          </p:cNvGrpSpPr>
          <p:nvPr/>
        </p:nvGrpSpPr>
        <p:grpSpPr bwMode="auto">
          <a:xfrm>
            <a:off x="684213" y="838200"/>
            <a:ext cx="4248150" cy="5903913"/>
            <a:chOff x="657" y="119"/>
            <a:chExt cx="2949" cy="3946"/>
          </a:xfrm>
        </p:grpSpPr>
        <p:pic>
          <p:nvPicPr>
            <p:cNvPr id="78852" name="Picture 4" descr="ANOBEL"/>
            <p:cNvPicPr>
              <a:picLocks noChangeAspect="1" noChangeArrowheads="1"/>
            </p:cNvPicPr>
            <p:nvPr/>
          </p:nvPicPr>
          <p:blipFill>
            <a:blip r:embed="rId3" cstate="print"/>
            <a:srcRect/>
            <a:stretch>
              <a:fillRect/>
            </a:stretch>
          </p:blipFill>
          <p:spPr bwMode="auto">
            <a:xfrm>
              <a:off x="748" y="210"/>
              <a:ext cx="2819" cy="3783"/>
            </a:xfrm>
            <a:prstGeom prst="rect">
              <a:avLst/>
            </a:prstGeom>
            <a:noFill/>
          </p:spPr>
        </p:pic>
        <p:sp>
          <p:nvSpPr>
            <p:cNvPr id="78853" name="Rectangle 5"/>
            <p:cNvSpPr>
              <a:spLocks noChangeArrowheads="1"/>
            </p:cNvSpPr>
            <p:nvPr/>
          </p:nvSpPr>
          <p:spPr bwMode="auto">
            <a:xfrm>
              <a:off x="3470" y="164"/>
              <a:ext cx="136" cy="3901"/>
            </a:xfrm>
            <a:prstGeom prst="rect">
              <a:avLst/>
            </a:prstGeom>
            <a:solidFill>
              <a:schemeClr val="bg1"/>
            </a:solidFill>
            <a:ln w="9525">
              <a:solidFill>
                <a:schemeClr val="bg1"/>
              </a:solidFill>
              <a:miter lim="800000"/>
              <a:headEnd/>
              <a:tailEnd/>
            </a:ln>
            <a:effectLst/>
          </p:spPr>
          <p:txBody>
            <a:bodyPr wrap="none" anchor="ctr"/>
            <a:lstStyle/>
            <a:p>
              <a:endParaRPr lang="sv-SE"/>
            </a:p>
          </p:txBody>
        </p:sp>
        <p:sp>
          <p:nvSpPr>
            <p:cNvPr id="78854" name="Rectangle 6"/>
            <p:cNvSpPr>
              <a:spLocks noChangeArrowheads="1"/>
            </p:cNvSpPr>
            <p:nvPr/>
          </p:nvSpPr>
          <p:spPr bwMode="auto">
            <a:xfrm>
              <a:off x="657" y="119"/>
              <a:ext cx="2858" cy="136"/>
            </a:xfrm>
            <a:prstGeom prst="rect">
              <a:avLst/>
            </a:prstGeom>
            <a:solidFill>
              <a:schemeClr val="bg1"/>
            </a:solidFill>
            <a:ln w="9525">
              <a:solidFill>
                <a:schemeClr val="bg1"/>
              </a:solidFill>
              <a:miter lim="800000"/>
              <a:headEnd/>
              <a:tailEnd/>
            </a:ln>
            <a:effectLst/>
          </p:spPr>
          <p:txBody>
            <a:bodyPr wrap="none" anchor="ctr"/>
            <a:lstStyle/>
            <a:p>
              <a:endParaRPr lang="sv-SE"/>
            </a:p>
          </p:txBody>
        </p:sp>
      </p:grpSp>
      <p:sp>
        <p:nvSpPr>
          <p:cNvPr id="78857" name="Text Box 9"/>
          <p:cNvSpPr txBox="1">
            <a:spLocks noChangeArrowheads="1"/>
          </p:cNvSpPr>
          <p:nvPr/>
        </p:nvSpPr>
        <p:spPr bwMode="auto">
          <a:xfrm>
            <a:off x="5364163" y="1773238"/>
            <a:ext cx="2736850" cy="1109662"/>
          </a:xfrm>
          <a:prstGeom prst="rect">
            <a:avLst/>
          </a:prstGeom>
          <a:solidFill>
            <a:srgbClr val="FFFFCC"/>
          </a:solidFill>
          <a:ln w="9525">
            <a:solidFill>
              <a:schemeClr val="tx1"/>
            </a:solidFill>
            <a:miter lim="800000"/>
            <a:headEnd/>
            <a:tailEnd/>
          </a:ln>
          <a:effectLst>
            <a:outerShdw dist="107763" dir="18900000" algn="ctr" rotWithShape="0">
              <a:schemeClr val="bg2">
                <a:alpha val="50000"/>
              </a:schemeClr>
            </a:outerShdw>
          </a:effectLst>
        </p:spPr>
        <p:txBody>
          <a:bodyPr>
            <a:spAutoFit/>
          </a:bodyPr>
          <a:lstStyle/>
          <a:p>
            <a:pPr algn="ctr">
              <a:spcBef>
                <a:spcPct val="50000"/>
              </a:spcBef>
            </a:pPr>
            <a:r>
              <a:rPr lang="sv-SE" sz="1600"/>
              <a:t>Born</a:t>
            </a:r>
            <a:r>
              <a:rPr lang="sv-SE"/>
              <a:t> </a:t>
            </a:r>
            <a:r>
              <a:rPr lang="sv-SE" sz="1600"/>
              <a:t>October </a:t>
            </a:r>
            <a:r>
              <a:rPr lang="sv-SE" sz="1600">
                <a:latin typeface="Arial" charset="0"/>
              </a:rPr>
              <a:t>21,</a:t>
            </a:r>
            <a:r>
              <a:rPr lang="sv-SE" sz="1600"/>
              <a:t> 1833</a:t>
            </a:r>
            <a:br>
              <a:rPr lang="sv-SE" sz="1600"/>
            </a:br>
            <a:r>
              <a:rPr lang="sv-SE" sz="1600"/>
              <a:t>in Stockholm,</a:t>
            </a:r>
            <a:br>
              <a:rPr lang="sv-SE" sz="1600"/>
            </a:br>
            <a:r>
              <a:rPr lang="sv-SE" sz="1600"/>
              <a:t>Died December 10, 1896</a:t>
            </a:r>
            <a:br>
              <a:rPr lang="sv-SE" sz="1600"/>
            </a:br>
            <a:r>
              <a:rPr lang="sv-SE" sz="1600"/>
              <a:t>in San Remo</a:t>
            </a:r>
            <a:endParaRPr lang="en-US" sz="1600"/>
          </a:p>
        </p:txBody>
      </p:sp>
      <p:sp>
        <p:nvSpPr>
          <p:cNvPr id="78858" name="Text Box 10"/>
          <p:cNvSpPr txBox="1">
            <a:spLocks noChangeArrowheads="1"/>
          </p:cNvSpPr>
          <p:nvPr/>
        </p:nvSpPr>
        <p:spPr bwMode="auto">
          <a:xfrm>
            <a:off x="2843213" y="404813"/>
            <a:ext cx="3960812" cy="457200"/>
          </a:xfrm>
          <a:prstGeom prst="rect">
            <a:avLst/>
          </a:prstGeom>
          <a:noFill/>
          <a:ln w="9525">
            <a:noFill/>
            <a:miter lim="800000"/>
            <a:headEnd/>
            <a:tailEnd/>
          </a:ln>
          <a:effectLst/>
        </p:spPr>
        <p:txBody>
          <a:bodyPr>
            <a:spAutoFit/>
          </a:bodyPr>
          <a:lstStyle/>
          <a:p>
            <a:pPr algn="ctr">
              <a:spcBef>
                <a:spcPct val="50000"/>
              </a:spcBef>
            </a:pPr>
            <a:r>
              <a:rPr lang="sv-SE" sz="2400" b="1">
                <a:solidFill>
                  <a:srgbClr val="3333CC"/>
                </a:solidFill>
                <a:latin typeface="Bookman Old Style" pitchFamily="18" charset="0"/>
              </a:rPr>
              <a:t>Alfred Bernhard Nobel</a:t>
            </a:r>
            <a:endParaRPr lang="en-US" sz="2400" b="1">
              <a:solidFill>
                <a:srgbClr val="3333CC"/>
              </a:solidFill>
              <a:latin typeface="Bookman Old Style" pitchFamily="18" charset="0"/>
            </a:endParaRPr>
          </a:p>
        </p:txBody>
      </p:sp>
      <p:sp>
        <p:nvSpPr>
          <p:cNvPr id="78859" name="Text Box 11"/>
          <p:cNvSpPr txBox="1">
            <a:spLocks noChangeArrowheads="1"/>
          </p:cNvSpPr>
          <p:nvPr/>
        </p:nvSpPr>
        <p:spPr bwMode="auto">
          <a:xfrm>
            <a:off x="5364163" y="3284538"/>
            <a:ext cx="2879725" cy="1200150"/>
          </a:xfrm>
          <a:prstGeom prst="rect">
            <a:avLst/>
          </a:prstGeom>
          <a:solidFill>
            <a:srgbClr val="FFFFCC"/>
          </a:solidFill>
          <a:ln w="9525">
            <a:solidFill>
              <a:schemeClr val="tx1"/>
            </a:solidFill>
            <a:miter lim="800000"/>
            <a:headEnd/>
            <a:tailEnd/>
          </a:ln>
          <a:effectLst>
            <a:outerShdw dist="107763" dir="18900000" algn="ctr" rotWithShape="0">
              <a:schemeClr val="bg2">
                <a:alpha val="50000"/>
              </a:schemeClr>
            </a:outerShdw>
          </a:effectLst>
        </p:spPr>
        <p:txBody>
          <a:bodyPr>
            <a:spAutoFit/>
          </a:bodyPr>
          <a:lstStyle/>
          <a:p>
            <a:pPr algn="ctr">
              <a:spcBef>
                <a:spcPct val="50000"/>
              </a:spcBef>
            </a:pPr>
            <a:r>
              <a:rPr lang="en-US"/>
              <a:t>Chemist, engineer, innovator, armaments manufacturer and the inventor of dynamite. </a:t>
            </a:r>
          </a:p>
        </p:txBody>
      </p:sp>
      <p:sp>
        <p:nvSpPr>
          <p:cNvPr id="78860" name="Rectangle 12"/>
          <p:cNvSpPr>
            <a:spLocks noChangeArrowheads="1"/>
          </p:cNvSpPr>
          <p:nvPr/>
        </p:nvSpPr>
        <p:spPr bwMode="auto">
          <a:xfrm>
            <a:off x="6011863" y="5084763"/>
            <a:ext cx="1584325" cy="1512887"/>
          </a:xfrm>
          <a:prstGeom prst="rect">
            <a:avLst/>
          </a:prstGeom>
          <a:solidFill>
            <a:schemeClr val="folHlink"/>
          </a:solidFill>
          <a:ln w="9525">
            <a:solidFill>
              <a:schemeClr val="tx1"/>
            </a:solidFill>
            <a:miter lim="800000"/>
            <a:headEnd/>
            <a:tailEnd/>
          </a:ln>
          <a:effectLst/>
        </p:spPr>
        <p:txBody>
          <a:bodyPr wrap="none" anchor="ctr"/>
          <a:lstStyle/>
          <a:p>
            <a:pPr algn="ctr"/>
            <a:r>
              <a:rPr lang="sv-SE">
                <a:latin typeface="Arial" charset="0"/>
              </a:rPr>
              <a:t>102</a:t>
            </a:r>
          </a:p>
          <a:p>
            <a:pPr algn="ctr"/>
            <a:r>
              <a:rPr lang="sv-SE" sz="3600">
                <a:latin typeface="Arial" charset="0"/>
              </a:rPr>
              <a:t>No</a:t>
            </a:r>
          </a:p>
          <a:p>
            <a:pPr algn="ctr"/>
            <a:r>
              <a:rPr lang="sv-SE">
                <a:latin typeface="Arial" charset="0"/>
              </a:rPr>
              <a:t>Nobelium</a:t>
            </a:r>
            <a:endParaRPr lang="en-US">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nk_fy2012_2_lbe.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1"/>
          <p:cNvSpPr>
            <a:spLocks noChangeArrowheads="1"/>
          </p:cNvSpPr>
          <p:nvPr/>
        </p:nvSpPr>
        <p:spPr bwMode="auto">
          <a:xfrm>
            <a:off x="0" y="0"/>
            <a:ext cx="9144000" cy="6858000"/>
          </a:xfrm>
          <a:prstGeom prst="rect">
            <a:avLst/>
          </a:prstGeom>
          <a:solidFill>
            <a:srgbClr val="FFFFCC"/>
          </a:solidFill>
          <a:ln w="9525">
            <a:solidFill>
              <a:schemeClr val="tx1"/>
            </a:solidFill>
            <a:miter lim="800000"/>
            <a:headEnd/>
            <a:tailEnd/>
          </a:ln>
        </p:spPr>
        <p:txBody>
          <a:bodyPr wrap="none" anchor="ctr">
            <a:prstTxWarp prst="textNoShape">
              <a:avLst/>
            </a:prstTxWarp>
          </a:bodyPr>
          <a:lstStyle/>
          <a:p>
            <a:endParaRPr lang="sv-SE"/>
          </a:p>
        </p:txBody>
      </p:sp>
      <p:sp>
        <p:nvSpPr>
          <p:cNvPr id="51203" name="Text Box 4"/>
          <p:cNvSpPr txBox="1">
            <a:spLocks noChangeArrowheads="1"/>
          </p:cNvSpPr>
          <p:nvPr/>
        </p:nvSpPr>
        <p:spPr bwMode="auto">
          <a:xfrm>
            <a:off x="2916238" y="884238"/>
            <a:ext cx="3744912" cy="366712"/>
          </a:xfrm>
          <a:prstGeom prst="rect">
            <a:avLst/>
          </a:prstGeom>
          <a:noFill/>
          <a:ln w="9525">
            <a:noFill/>
            <a:miter lim="800000"/>
            <a:headEnd/>
            <a:tailEnd/>
          </a:ln>
        </p:spPr>
        <p:txBody>
          <a:bodyPr>
            <a:prstTxWarp prst="textNoShape">
              <a:avLst/>
            </a:prstTxWarp>
            <a:spAutoFit/>
          </a:bodyPr>
          <a:lstStyle/>
          <a:p>
            <a:pPr algn="ctr">
              <a:spcBef>
                <a:spcPct val="50000"/>
              </a:spcBef>
            </a:pPr>
            <a:r>
              <a:rPr lang="sv-SE">
                <a:latin typeface="Arial" charset="0"/>
              </a:rPr>
              <a:t>September 2011</a:t>
            </a:r>
            <a:endParaRPr lang="en-US">
              <a:latin typeface="Arial" charset="0"/>
            </a:endParaRPr>
          </a:p>
        </p:txBody>
      </p:sp>
      <p:sp>
        <p:nvSpPr>
          <p:cNvPr id="51204" name="Rectangle 12"/>
          <p:cNvSpPr>
            <a:spLocks noChangeArrowheads="1"/>
          </p:cNvSpPr>
          <p:nvPr/>
        </p:nvSpPr>
        <p:spPr bwMode="auto">
          <a:xfrm>
            <a:off x="6515100" y="1052513"/>
            <a:ext cx="144463" cy="144462"/>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sv-SE"/>
          </a:p>
        </p:txBody>
      </p:sp>
      <p:pic>
        <p:nvPicPr>
          <p:cNvPr id="51205" name="Picture 13" descr="nomination_flag"/>
          <p:cNvPicPr>
            <a:picLocks noChangeAspect="1" noChangeArrowheads="1"/>
          </p:cNvPicPr>
          <p:nvPr/>
        </p:nvPicPr>
        <p:blipFill>
          <a:blip r:embed="rId3"/>
          <a:srcRect/>
          <a:stretch>
            <a:fillRect/>
          </a:stretch>
        </p:blipFill>
        <p:spPr bwMode="auto">
          <a:xfrm>
            <a:off x="2773363" y="1460500"/>
            <a:ext cx="4103687" cy="1673225"/>
          </a:xfrm>
          <a:prstGeom prst="rect">
            <a:avLst/>
          </a:prstGeom>
          <a:noFill/>
          <a:ln w="9525">
            <a:noFill/>
            <a:miter lim="800000"/>
            <a:headEnd/>
            <a:tailEnd/>
          </a:ln>
        </p:spPr>
      </p:pic>
      <p:sp>
        <p:nvSpPr>
          <p:cNvPr id="51206" name="Rectangle 14"/>
          <p:cNvSpPr>
            <a:spLocks noChangeArrowheads="1"/>
          </p:cNvSpPr>
          <p:nvPr/>
        </p:nvSpPr>
        <p:spPr bwMode="auto">
          <a:xfrm>
            <a:off x="2305050" y="3963988"/>
            <a:ext cx="4859338" cy="1552575"/>
          </a:xfrm>
          <a:prstGeom prst="rect">
            <a:avLst/>
          </a:prstGeom>
          <a:noFill/>
          <a:ln w="9525">
            <a:noFill/>
            <a:miter lim="800000"/>
            <a:headEnd/>
            <a:tailEnd/>
          </a:ln>
        </p:spPr>
        <p:txBody>
          <a:bodyPr anchor="ctr">
            <a:prstTxWarp prst="textNoShape">
              <a:avLst/>
            </a:prstTxWarp>
            <a:spAutoFit/>
          </a:bodyPr>
          <a:lstStyle/>
          <a:p>
            <a:pPr algn="ctr"/>
            <a:r>
              <a:rPr lang="en-US" sz="1200" b="1">
                <a:latin typeface="Arial" charset="0"/>
              </a:rPr>
              <a:t>Nomination for the Nobel Prizes </a:t>
            </a:r>
          </a:p>
          <a:p>
            <a:pPr algn="ctr"/>
            <a:r>
              <a:rPr lang="en-US" sz="1200">
                <a:latin typeface="Arial" charset="0"/>
              </a:rPr>
              <a:t>Each year the respective Nobel Committees send individual invitations to thousands of members of academies, university professors, scientists from numerous countries, previous Nobel Laureates, members of parliamentary assemblies and others, asking them to submit candidates for the Nobel Prizes for the coming year. These nominators are chosen in such a way that as many countries and universities as possible are represented over time.</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152400" y="1385888"/>
            <a:ext cx="8839200" cy="4114800"/>
          </a:xfrm>
          <a:prstGeom prst="rect">
            <a:avLst/>
          </a:prstGeom>
          <a:solidFill>
            <a:srgbClr val="FFFF66"/>
          </a:solidFill>
          <a:ln w="9525">
            <a:solidFill>
              <a:schemeClr val="tx1"/>
            </a:solidFill>
            <a:miter lim="800000"/>
            <a:headEnd/>
            <a:tailEnd/>
          </a:ln>
          <a:effectLst/>
        </p:spPr>
        <p:txBody>
          <a:bodyPr>
            <a:prstTxWarp prst="textNoShape">
              <a:avLst/>
            </a:prstTxWarp>
          </a:bodyPr>
          <a:lstStyle/>
          <a:p>
            <a:pPr marL="342900" indent="-342900" eaLnBrk="0" hangingPunct="0">
              <a:spcBef>
                <a:spcPct val="20000"/>
              </a:spcBef>
              <a:buFontTx/>
              <a:buChar char="•"/>
              <a:defRPr/>
            </a:pPr>
            <a:r>
              <a:rPr lang="en-US" sz="2400" kern="0" dirty="0" smtClean="0">
                <a:solidFill>
                  <a:srgbClr val="0000CC"/>
                </a:solidFill>
                <a:latin typeface="Comic Sans MS"/>
                <a:cs typeface="Comic Sans MS"/>
              </a:rPr>
              <a:t>Invitations to nominate (sharp deadline, </a:t>
            </a:r>
            <a:r>
              <a:rPr lang="en-US" sz="2400" kern="0" dirty="0">
                <a:solidFill>
                  <a:srgbClr val="0000CC"/>
                </a:solidFill>
                <a:latin typeface="Comic Sans MS"/>
                <a:cs typeface="Comic Sans MS"/>
              </a:rPr>
              <a:t>February 1):</a:t>
            </a:r>
            <a:endParaRPr lang="en-US" sz="2400" kern="0" dirty="0" smtClean="0">
              <a:solidFill>
                <a:srgbClr val="0000CC"/>
              </a:solidFill>
              <a:latin typeface="Comic Sans MS"/>
              <a:cs typeface="Comic Sans MS"/>
            </a:endParaRPr>
          </a:p>
          <a:p>
            <a:pPr marL="742950" lvl="1" indent="-285750" eaLnBrk="0" hangingPunct="0">
              <a:spcBef>
                <a:spcPct val="20000"/>
              </a:spcBef>
              <a:buFontTx/>
              <a:buChar char="–"/>
              <a:defRPr/>
            </a:pPr>
            <a:r>
              <a:rPr lang="en-US" sz="2400" kern="0" dirty="0" smtClean="0">
                <a:latin typeface="Comic Sans MS"/>
                <a:cs typeface="Comic Sans MS"/>
              </a:rPr>
              <a:t>Members of </a:t>
            </a:r>
            <a:r>
              <a:rPr lang="en-US" sz="2400" kern="0" dirty="0">
                <a:latin typeface="Comic Sans MS"/>
                <a:cs typeface="Comic Sans MS"/>
              </a:rPr>
              <a:t>KVA</a:t>
            </a:r>
            <a:endParaRPr lang="en-US" sz="2400" kern="0" dirty="0" smtClean="0">
              <a:latin typeface="Comic Sans MS"/>
              <a:cs typeface="Comic Sans MS"/>
            </a:endParaRPr>
          </a:p>
          <a:p>
            <a:pPr marL="742950" lvl="1" indent="-285750" eaLnBrk="0" hangingPunct="0">
              <a:spcBef>
                <a:spcPct val="20000"/>
              </a:spcBef>
              <a:buFontTx/>
              <a:buChar char="–"/>
              <a:defRPr/>
            </a:pPr>
            <a:r>
              <a:rPr lang="en-US" sz="2400" kern="0" dirty="0" smtClean="0">
                <a:latin typeface="Comic Sans MS"/>
                <a:cs typeface="Comic Sans MS"/>
              </a:rPr>
              <a:t>The Nobel Committee </a:t>
            </a:r>
          </a:p>
          <a:p>
            <a:pPr marL="742950" lvl="1" indent="-285750" eaLnBrk="0" hangingPunct="0">
              <a:spcBef>
                <a:spcPct val="20000"/>
              </a:spcBef>
              <a:buFontTx/>
              <a:buChar char="–"/>
              <a:defRPr/>
            </a:pPr>
            <a:r>
              <a:rPr lang="en-US" sz="2400" kern="0" dirty="0" smtClean="0">
                <a:latin typeface="Comic Sans MS"/>
                <a:cs typeface="Comic Sans MS"/>
              </a:rPr>
              <a:t>Earlier Nobel Laureates</a:t>
            </a:r>
          </a:p>
          <a:p>
            <a:pPr marL="742950" lvl="1" indent="-285750" eaLnBrk="0" hangingPunct="0">
              <a:spcBef>
                <a:spcPct val="20000"/>
              </a:spcBef>
              <a:buFontTx/>
              <a:buChar char="–"/>
              <a:defRPr/>
            </a:pPr>
            <a:r>
              <a:rPr lang="en-US" sz="2400" kern="0" dirty="0" smtClean="0">
                <a:latin typeface="Comic Sans MS"/>
                <a:cs typeface="Comic Sans MS"/>
              </a:rPr>
              <a:t>Professors of Physics in the Nordic Countries</a:t>
            </a:r>
          </a:p>
          <a:p>
            <a:pPr marL="742950" lvl="1" indent="-285750" eaLnBrk="0" hangingPunct="0">
              <a:spcBef>
                <a:spcPct val="20000"/>
              </a:spcBef>
              <a:buFontTx/>
              <a:buChar char="–"/>
              <a:defRPr/>
            </a:pPr>
            <a:r>
              <a:rPr lang="en-US" sz="2400" kern="0" dirty="0" smtClean="0">
                <a:latin typeface="Comic Sans MS"/>
                <a:cs typeface="Comic Sans MS"/>
              </a:rPr>
              <a:t>Professors of Physics at selected Universities (changes every year)</a:t>
            </a:r>
          </a:p>
          <a:p>
            <a:pPr marL="742950" lvl="1" indent="-285750" eaLnBrk="0" hangingPunct="0">
              <a:spcBef>
                <a:spcPct val="20000"/>
              </a:spcBef>
              <a:buFontTx/>
              <a:buChar char="–"/>
              <a:defRPr/>
            </a:pPr>
            <a:r>
              <a:rPr lang="en-US" sz="2400" kern="0" dirty="0" smtClean="0">
                <a:latin typeface="Comic Sans MS"/>
                <a:cs typeface="Comic Sans MS"/>
              </a:rPr>
              <a:t>Selected scientists </a:t>
            </a:r>
            <a:endParaRPr lang="en-US" sz="2400" kern="0" dirty="0">
              <a:latin typeface="Comic Sans MS"/>
              <a:cs typeface="Comic Sans MS"/>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1"/>
          <p:cNvSpPr txBox="1">
            <a:spLocks noChangeArrowheads="1"/>
          </p:cNvSpPr>
          <p:nvPr/>
        </p:nvSpPr>
        <p:spPr bwMode="auto">
          <a:xfrm>
            <a:off x="3657600" y="0"/>
            <a:ext cx="1752600" cy="708025"/>
          </a:xfrm>
          <a:prstGeom prst="rect">
            <a:avLst/>
          </a:prstGeom>
          <a:noFill/>
          <a:ln w="9525">
            <a:noFill/>
            <a:miter lim="800000"/>
            <a:headEnd/>
            <a:tailEnd/>
          </a:ln>
        </p:spPr>
        <p:txBody>
          <a:bodyPr>
            <a:prstTxWarp prst="textNoShape">
              <a:avLst/>
            </a:prstTxWarp>
            <a:spAutoFit/>
          </a:bodyPr>
          <a:lstStyle/>
          <a:p>
            <a:pPr algn="ctr"/>
            <a:r>
              <a:rPr lang="en-US" sz="4000" b="1">
                <a:solidFill>
                  <a:srgbClr val="FF0000"/>
                </a:solidFill>
                <a:latin typeface="Bookman Old Style" charset="0"/>
                <a:ea typeface="Bookman Old Style" charset="0"/>
                <a:cs typeface="Bookman Old Style" charset="0"/>
              </a:rPr>
              <a:t>2012</a:t>
            </a:r>
          </a:p>
        </p:txBody>
      </p:sp>
      <p:sp>
        <p:nvSpPr>
          <p:cNvPr id="29699" name="TextBox 17"/>
          <p:cNvSpPr txBox="1">
            <a:spLocks noChangeArrowheads="1"/>
          </p:cNvSpPr>
          <p:nvPr/>
        </p:nvSpPr>
        <p:spPr bwMode="auto">
          <a:xfrm>
            <a:off x="1143000" y="609600"/>
            <a:ext cx="1828800" cy="923330"/>
          </a:xfrm>
          <a:prstGeom prst="rect">
            <a:avLst/>
          </a:prstGeom>
          <a:solidFill>
            <a:srgbClr val="FFFF00"/>
          </a:solidFill>
          <a:ln w="9525">
            <a:solidFill>
              <a:schemeClr val="tx1"/>
            </a:solidFill>
            <a:miter lim="800000"/>
            <a:headEnd/>
            <a:tailEnd/>
          </a:ln>
        </p:spPr>
        <p:txBody>
          <a:bodyPr>
            <a:prstTxWarp prst="textNoShape">
              <a:avLst/>
            </a:prstTxWarp>
            <a:spAutoFit/>
          </a:bodyPr>
          <a:lstStyle/>
          <a:p>
            <a:pPr algn="ctr"/>
            <a:r>
              <a:rPr lang="sv-SE" dirty="0"/>
              <a:t>2012-02-01</a:t>
            </a:r>
          </a:p>
          <a:p>
            <a:pPr algn="ctr"/>
            <a:r>
              <a:rPr lang="sv-SE" dirty="0" err="1" smtClean="0"/>
              <a:t>Nominations</a:t>
            </a:r>
            <a:r>
              <a:rPr lang="sv-SE" dirty="0" smtClean="0"/>
              <a:t> </a:t>
            </a:r>
            <a:r>
              <a:rPr lang="sv-SE" dirty="0" err="1" smtClean="0"/>
              <a:t>examined</a:t>
            </a:r>
            <a:endParaRPr lang="sv-SE" dirty="0"/>
          </a:p>
        </p:txBody>
      </p:sp>
      <p:sp>
        <p:nvSpPr>
          <p:cNvPr id="29700" name="TextBox 34"/>
          <p:cNvSpPr txBox="1">
            <a:spLocks noChangeArrowheads="1"/>
          </p:cNvSpPr>
          <p:nvPr/>
        </p:nvSpPr>
        <p:spPr bwMode="auto">
          <a:xfrm>
            <a:off x="2971800" y="2286000"/>
            <a:ext cx="3429000" cy="923330"/>
          </a:xfrm>
          <a:prstGeom prst="rect">
            <a:avLst/>
          </a:prstGeom>
          <a:noFill/>
          <a:ln w="9525">
            <a:solidFill>
              <a:srgbClr val="000000"/>
            </a:solidFill>
            <a:miter lim="800000"/>
            <a:headEnd/>
            <a:tailEnd/>
          </a:ln>
        </p:spPr>
        <p:txBody>
          <a:bodyPr>
            <a:prstTxWarp prst="textNoShape">
              <a:avLst/>
            </a:prstTxWarp>
            <a:spAutoFit/>
          </a:bodyPr>
          <a:lstStyle/>
          <a:p>
            <a:pPr algn="ctr"/>
            <a:r>
              <a:rPr lang="sv-SE" dirty="0" err="1" smtClean="0"/>
              <a:t>Nomintions</a:t>
            </a:r>
            <a:r>
              <a:rPr lang="sv-SE" dirty="0" smtClean="0"/>
              <a:t> </a:t>
            </a:r>
            <a:r>
              <a:rPr lang="sv-SE" dirty="0" err="1" smtClean="0"/>
              <a:t>shall</a:t>
            </a:r>
            <a:r>
              <a:rPr lang="sv-SE" dirty="0" smtClean="0"/>
              <a:t> be in the hands of the </a:t>
            </a:r>
            <a:r>
              <a:rPr lang="sv-SE" dirty="0" err="1" smtClean="0"/>
              <a:t>Committee</a:t>
            </a:r>
            <a:r>
              <a:rPr lang="sv-SE" dirty="0" smtClean="0"/>
              <a:t>  </a:t>
            </a:r>
            <a:r>
              <a:rPr lang="sv-SE" dirty="0" err="1" smtClean="0"/>
              <a:t>latest</a:t>
            </a:r>
            <a:r>
              <a:rPr lang="sv-SE" dirty="0" smtClean="0"/>
              <a:t> at 24.00 on </a:t>
            </a:r>
            <a:r>
              <a:rPr lang="sv-SE" dirty="0" err="1" smtClean="0"/>
              <a:t>January</a:t>
            </a:r>
            <a:r>
              <a:rPr lang="sv-SE" dirty="0" smtClean="0"/>
              <a:t> 31 </a:t>
            </a:r>
          </a:p>
          <a:p>
            <a:pPr algn="ctr"/>
            <a:endParaRPr lang="sv-SE"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p:cNvSpPr txBox="1">
            <a:spLocks noChangeArrowheads="1"/>
          </p:cNvSpPr>
          <p:nvPr/>
        </p:nvSpPr>
        <p:spPr bwMode="auto">
          <a:xfrm>
            <a:off x="3657600" y="0"/>
            <a:ext cx="1752600" cy="708025"/>
          </a:xfrm>
          <a:prstGeom prst="rect">
            <a:avLst/>
          </a:prstGeom>
          <a:noFill/>
          <a:ln w="9525">
            <a:noFill/>
            <a:miter lim="800000"/>
            <a:headEnd/>
            <a:tailEnd/>
          </a:ln>
        </p:spPr>
        <p:txBody>
          <a:bodyPr>
            <a:prstTxWarp prst="textNoShape">
              <a:avLst/>
            </a:prstTxWarp>
            <a:spAutoFit/>
          </a:bodyPr>
          <a:lstStyle/>
          <a:p>
            <a:pPr algn="ctr"/>
            <a:r>
              <a:rPr lang="en-US" sz="4000" b="1">
                <a:solidFill>
                  <a:srgbClr val="FF0000"/>
                </a:solidFill>
                <a:latin typeface="Bookman Old Style" charset="0"/>
                <a:ea typeface="Bookman Old Style" charset="0"/>
                <a:cs typeface="Bookman Old Style" charset="0"/>
              </a:rPr>
              <a:t>2012</a:t>
            </a:r>
          </a:p>
        </p:txBody>
      </p:sp>
      <p:sp>
        <p:nvSpPr>
          <p:cNvPr id="30723" name="TextBox 17"/>
          <p:cNvSpPr txBox="1">
            <a:spLocks noChangeArrowheads="1"/>
          </p:cNvSpPr>
          <p:nvPr/>
        </p:nvSpPr>
        <p:spPr bwMode="auto">
          <a:xfrm>
            <a:off x="1143000" y="609600"/>
            <a:ext cx="1828800" cy="923925"/>
          </a:xfrm>
          <a:prstGeom prst="rect">
            <a:avLst/>
          </a:prstGeom>
          <a:solidFill>
            <a:srgbClr val="FFFF00"/>
          </a:solidFill>
          <a:ln w="9525">
            <a:solidFill>
              <a:srgbClr val="000000"/>
            </a:solidFill>
            <a:miter lim="800000"/>
            <a:headEnd/>
            <a:tailEnd/>
          </a:ln>
        </p:spPr>
        <p:txBody>
          <a:bodyPr>
            <a:prstTxWarp prst="textNoShape">
              <a:avLst/>
            </a:prstTxWarp>
            <a:spAutoFit/>
          </a:bodyPr>
          <a:lstStyle/>
          <a:p>
            <a:pPr algn="ctr"/>
            <a:r>
              <a:rPr lang="sv-SE"/>
              <a:t>2012-02-01</a:t>
            </a:r>
          </a:p>
          <a:p>
            <a:pPr algn="ctr"/>
            <a:r>
              <a:rPr lang="sv-SE"/>
              <a:t>Nomineringar granskas</a:t>
            </a:r>
          </a:p>
        </p:txBody>
      </p:sp>
      <p:grpSp>
        <p:nvGrpSpPr>
          <p:cNvPr id="2" name="Group 20"/>
          <p:cNvGrpSpPr>
            <a:grpSpLocks/>
          </p:cNvGrpSpPr>
          <p:nvPr/>
        </p:nvGrpSpPr>
        <p:grpSpPr bwMode="auto">
          <a:xfrm>
            <a:off x="457200" y="1524000"/>
            <a:ext cx="1600200" cy="1447800"/>
            <a:chOff x="457200" y="1524000"/>
            <a:chExt cx="1600200" cy="1447800"/>
          </a:xfrm>
        </p:grpSpPr>
        <p:sp>
          <p:nvSpPr>
            <p:cNvPr id="30726" name="TextBox 18"/>
            <p:cNvSpPr txBox="1">
              <a:spLocks noChangeArrowheads="1"/>
            </p:cNvSpPr>
            <p:nvPr/>
          </p:nvSpPr>
          <p:spPr bwMode="auto">
            <a:xfrm>
              <a:off x="457200" y="2048470"/>
              <a:ext cx="1600200" cy="923330"/>
            </a:xfrm>
            <a:prstGeom prst="rect">
              <a:avLst/>
            </a:prstGeom>
            <a:solidFill>
              <a:srgbClr val="FFFF00"/>
            </a:solidFill>
            <a:ln w="9525">
              <a:solidFill>
                <a:srgbClr val="000000"/>
              </a:solidFill>
              <a:miter lim="800000"/>
              <a:headEnd/>
              <a:tailEnd/>
            </a:ln>
          </p:spPr>
          <p:txBody>
            <a:bodyPr>
              <a:prstTxWarp prst="textNoShape">
                <a:avLst/>
              </a:prstTxWarp>
              <a:spAutoFit/>
            </a:bodyPr>
            <a:lstStyle/>
            <a:p>
              <a:pPr algn="ctr"/>
              <a:r>
                <a:rPr lang="sv-SE" dirty="0"/>
                <a:t>2012-02-29</a:t>
              </a:r>
              <a:endParaRPr lang="sv-SE" dirty="0" smtClean="0"/>
            </a:p>
            <a:p>
              <a:pPr algn="ctr"/>
              <a:r>
                <a:rPr lang="sv-SE" dirty="0" smtClean="0"/>
                <a:t>Experts are </a:t>
              </a:r>
              <a:r>
                <a:rPr lang="sv-SE" dirty="0" err="1" smtClean="0"/>
                <a:t>selected</a:t>
              </a:r>
              <a:endParaRPr lang="sv-SE" dirty="0" smtClean="0"/>
            </a:p>
            <a:p>
              <a:pPr algn="ctr"/>
              <a:endParaRPr lang="sv-SE" dirty="0"/>
            </a:p>
          </p:txBody>
        </p:sp>
        <p:cxnSp>
          <p:nvCxnSpPr>
            <p:cNvPr id="20" name="Straight Arrow Connector 19"/>
            <p:cNvCxnSpPr/>
            <p:nvPr/>
          </p:nvCxnSpPr>
          <p:spPr>
            <a:xfrm rot="5400000">
              <a:off x="1166812" y="1614488"/>
              <a:ext cx="523875" cy="342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0725" name="TextBox 33"/>
          <p:cNvSpPr txBox="1">
            <a:spLocks noChangeArrowheads="1"/>
          </p:cNvSpPr>
          <p:nvPr/>
        </p:nvSpPr>
        <p:spPr bwMode="auto">
          <a:xfrm>
            <a:off x="2971800" y="2286000"/>
            <a:ext cx="3429000" cy="2585323"/>
          </a:xfrm>
          <a:prstGeom prst="rect">
            <a:avLst/>
          </a:prstGeom>
          <a:noFill/>
          <a:ln w="9525">
            <a:solidFill>
              <a:srgbClr val="000000"/>
            </a:solidFill>
            <a:miter lim="800000"/>
            <a:headEnd/>
            <a:tailEnd/>
          </a:ln>
        </p:spPr>
        <p:txBody>
          <a:bodyPr>
            <a:prstTxWarp prst="textNoShape">
              <a:avLst/>
            </a:prstTxWarp>
            <a:spAutoFit/>
          </a:bodyPr>
          <a:lstStyle/>
          <a:p>
            <a:pPr algn="ctr"/>
            <a:r>
              <a:rPr lang="sv-SE" dirty="0" smtClean="0"/>
              <a:t>The </a:t>
            </a:r>
            <a:r>
              <a:rPr lang="sv-SE" dirty="0" err="1" smtClean="0"/>
              <a:t>Committte</a:t>
            </a:r>
            <a:r>
              <a:rPr lang="sv-SE" dirty="0" smtClean="0"/>
              <a:t> </a:t>
            </a:r>
            <a:r>
              <a:rPr lang="sv-SE" dirty="0" err="1" smtClean="0"/>
              <a:t>examines</a:t>
            </a:r>
            <a:r>
              <a:rPr lang="sv-SE" dirty="0" smtClean="0"/>
              <a:t> the </a:t>
            </a:r>
            <a:r>
              <a:rPr lang="sv-SE" dirty="0" err="1" smtClean="0"/>
              <a:t>nominations</a:t>
            </a:r>
            <a:r>
              <a:rPr lang="sv-SE" dirty="0" smtClean="0"/>
              <a:t> in </a:t>
            </a:r>
            <a:r>
              <a:rPr lang="sv-SE" dirty="0" err="1" smtClean="0"/>
              <a:t>detail</a:t>
            </a:r>
            <a:r>
              <a:rPr lang="sv-SE" dirty="0" smtClean="0"/>
              <a:t> </a:t>
            </a:r>
            <a:r>
              <a:rPr lang="sv-SE" dirty="0" err="1" smtClean="0"/>
              <a:t>during</a:t>
            </a:r>
            <a:r>
              <a:rPr lang="sv-SE" dirty="0" smtClean="0"/>
              <a:t> </a:t>
            </a:r>
            <a:r>
              <a:rPr lang="sv-SE" dirty="0" err="1" smtClean="0"/>
              <a:t>February</a:t>
            </a:r>
            <a:r>
              <a:rPr lang="sv-SE" dirty="0" smtClean="0"/>
              <a:t> and at </a:t>
            </a:r>
            <a:r>
              <a:rPr lang="sv-SE" dirty="0" err="1" smtClean="0"/>
              <a:t>its</a:t>
            </a:r>
            <a:r>
              <a:rPr lang="sv-SE" dirty="0" smtClean="0"/>
              <a:t> </a:t>
            </a:r>
            <a:r>
              <a:rPr lang="sv-SE" dirty="0" err="1" smtClean="0"/>
              <a:t>next</a:t>
            </a:r>
            <a:r>
              <a:rPr lang="sv-SE" dirty="0" smtClean="0"/>
              <a:t> </a:t>
            </a:r>
            <a:r>
              <a:rPr lang="sv-SE" dirty="0" err="1" smtClean="0"/>
              <a:t>meeting</a:t>
            </a:r>
            <a:r>
              <a:rPr lang="sv-SE" dirty="0" smtClean="0"/>
              <a:t> experts are </a:t>
            </a:r>
            <a:r>
              <a:rPr lang="sv-SE" dirty="0" err="1" smtClean="0"/>
              <a:t>proposed</a:t>
            </a:r>
            <a:r>
              <a:rPr lang="sv-SE" dirty="0" smtClean="0"/>
              <a:t>. </a:t>
            </a:r>
            <a:r>
              <a:rPr lang="sv-SE" dirty="0" err="1" smtClean="0"/>
              <a:t>These</a:t>
            </a:r>
            <a:r>
              <a:rPr lang="sv-SE" dirty="0" smtClean="0"/>
              <a:t> are </a:t>
            </a:r>
            <a:r>
              <a:rPr lang="sv-SE" dirty="0" err="1" smtClean="0"/>
              <a:t>then</a:t>
            </a:r>
            <a:r>
              <a:rPr lang="sv-SE" dirty="0" smtClean="0"/>
              <a:t> </a:t>
            </a:r>
            <a:r>
              <a:rPr lang="sv-SE" dirty="0" err="1" smtClean="0"/>
              <a:t>discussed</a:t>
            </a:r>
            <a:r>
              <a:rPr lang="sv-SE" dirty="0" smtClean="0"/>
              <a:t> with the Physics Class. Letters to experts are sent </a:t>
            </a:r>
            <a:r>
              <a:rPr lang="sv-SE" dirty="0" err="1" smtClean="0"/>
              <a:t>out</a:t>
            </a:r>
            <a:r>
              <a:rPr lang="sv-SE" dirty="0" smtClean="0"/>
              <a:t> </a:t>
            </a:r>
            <a:r>
              <a:rPr lang="sv-SE" dirty="0" err="1" smtClean="0"/>
              <a:t>shortly</a:t>
            </a:r>
            <a:r>
              <a:rPr lang="sv-SE" dirty="0" smtClean="0"/>
              <a:t> after the </a:t>
            </a:r>
            <a:r>
              <a:rPr lang="sv-SE" dirty="0" err="1" smtClean="0"/>
              <a:t>meeting</a:t>
            </a:r>
            <a:r>
              <a:rPr lang="sv-SE" dirty="0" smtClean="0"/>
              <a:t>.</a:t>
            </a:r>
            <a:endParaRPr lang="sv-SE"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a:grpSpLocks/>
          </p:cNvGrpSpPr>
          <p:nvPr/>
        </p:nvGrpSpPr>
        <p:grpSpPr bwMode="auto">
          <a:xfrm>
            <a:off x="457200" y="2913063"/>
            <a:ext cx="1676400" cy="1850626"/>
            <a:chOff x="457200" y="2913460"/>
            <a:chExt cx="1676400" cy="1850010"/>
          </a:xfrm>
        </p:grpSpPr>
        <p:sp>
          <p:nvSpPr>
            <p:cNvPr id="31753" name="TextBox 22"/>
            <p:cNvSpPr txBox="1">
              <a:spLocks noChangeArrowheads="1"/>
            </p:cNvSpPr>
            <p:nvPr/>
          </p:nvSpPr>
          <p:spPr bwMode="auto">
            <a:xfrm>
              <a:off x="457200" y="3563540"/>
              <a:ext cx="1676400" cy="1199930"/>
            </a:xfrm>
            <a:prstGeom prst="rect">
              <a:avLst/>
            </a:prstGeom>
            <a:solidFill>
              <a:srgbClr val="FFFF00"/>
            </a:solidFill>
            <a:ln w="9525">
              <a:solidFill>
                <a:srgbClr val="000000"/>
              </a:solidFill>
              <a:miter lim="800000"/>
              <a:headEnd/>
              <a:tailEnd/>
            </a:ln>
          </p:spPr>
          <p:txBody>
            <a:bodyPr wrap="square">
              <a:prstTxWarp prst="textNoShape">
                <a:avLst/>
              </a:prstTxWarp>
              <a:spAutoFit/>
            </a:bodyPr>
            <a:lstStyle/>
            <a:p>
              <a:pPr algn="ctr"/>
              <a:r>
                <a:rPr lang="sv-SE" dirty="0"/>
                <a:t>2012-04-20</a:t>
              </a:r>
              <a:endParaRPr lang="sv-SE" dirty="0" smtClean="0"/>
            </a:p>
            <a:p>
              <a:pPr algn="ctr"/>
              <a:r>
                <a:rPr lang="sv-SE" dirty="0" err="1" smtClean="0"/>
                <a:t>Deliberations</a:t>
              </a:r>
              <a:r>
                <a:rPr lang="sv-SE" dirty="0" smtClean="0"/>
                <a:t> Chemistry and Medicine</a:t>
              </a:r>
            </a:p>
            <a:p>
              <a:pPr algn="ctr"/>
              <a:endParaRPr lang="sv-SE" dirty="0"/>
            </a:p>
          </p:txBody>
        </p:sp>
        <p:cxnSp>
          <p:nvCxnSpPr>
            <p:cNvPr id="24" name="Straight Arrow Connector 23"/>
            <p:cNvCxnSpPr/>
            <p:nvPr/>
          </p:nvCxnSpPr>
          <p:spPr>
            <a:xfrm rot="5400000">
              <a:off x="847824" y="3208636"/>
              <a:ext cx="59194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1747" name="TextBox 1"/>
          <p:cNvSpPr txBox="1">
            <a:spLocks noChangeArrowheads="1"/>
          </p:cNvSpPr>
          <p:nvPr/>
        </p:nvSpPr>
        <p:spPr bwMode="auto">
          <a:xfrm>
            <a:off x="3657600" y="0"/>
            <a:ext cx="1752600" cy="708025"/>
          </a:xfrm>
          <a:prstGeom prst="rect">
            <a:avLst/>
          </a:prstGeom>
          <a:noFill/>
          <a:ln w="9525">
            <a:noFill/>
            <a:miter lim="800000"/>
            <a:headEnd/>
            <a:tailEnd/>
          </a:ln>
        </p:spPr>
        <p:txBody>
          <a:bodyPr>
            <a:prstTxWarp prst="textNoShape">
              <a:avLst/>
            </a:prstTxWarp>
            <a:spAutoFit/>
          </a:bodyPr>
          <a:lstStyle/>
          <a:p>
            <a:pPr algn="ctr"/>
            <a:r>
              <a:rPr lang="en-US" sz="4000" b="1">
                <a:solidFill>
                  <a:srgbClr val="FF0000"/>
                </a:solidFill>
                <a:latin typeface="Bookman Old Style" charset="0"/>
                <a:ea typeface="Bookman Old Style" charset="0"/>
                <a:cs typeface="Bookman Old Style" charset="0"/>
              </a:rPr>
              <a:t>2012</a:t>
            </a:r>
          </a:p>
        </p:txBody>
      </p:sp>
      <p:sp>
        <p:nvSpPr>
          <p:cNvPr id="31750" name="TextBox 33"/>
          <p:cNvSpPr txBox="1">
            <a:spLocks noChangeArrowheads="1"/>
          </p:cNvSpPr>
          <p:nvPr/>
        </p:nvSpPr>
        <p:spPr bwMode="auto">
          <a:xfrm>
            <a:off x="2971800" y="2286000"/>
            <a:ext cx="3429000" cy="1200329"/>
          </a:xfrm>
          <a:prstGeom prst="rect">
            <a:avLst/>
          </a:prstGeom>
          <a:noFill/>
          <a:ln w="9525">
            <a:solidFill>
              <a:srgbClr val="000000"/>
            </a:solidFill>
            <a:miter lim="800000"/>
            <a:headEnd/>
            <a:tailEnd/>
          </a:ln>
        </p:spPr>
        <p:txBody>
          <a:bodyPr>
            <a:prstTxWarp prst="textNoShape">
              <a:avLst/>
            </a:prstTxWarp>
            <a:spAutoFit/>
          </a:bodyPr>
          <a:lstStyle/>
          <a:p>
            <a:pPr algn="ctr"/>
            <a:r>
              <a:rPr lang="sv-SE" dirty="0" err="1" smtClean="0"/>
              <a:t>Durig</a:t>
            </a:r>
            <a:r>
              <a:rPr lang="sv-SE" dirty="0" smtClean="0"/>
              <a:t> the spring the </a:t>
            </a:r>
            <a:r>
              <a:rPr lang="sv-SE" dirty="0" err="1" smtClean="0"/>
              <a:t>Committees</a:t>
            </a:r>
            <a:r>
              <a:rPr lang="sv-SE" dirty="0" smtClean="0"/>
              <a:t> for Physics, Chemistry and Medicine </a:t>
            </a:r>
            <a:r>
              <a:rPr lang="sv-SE" dirty="0" err="1" smtClean="0"/>
              <a:t>meets</a:t>
            </a:r>
            <a:r>
              <a:rPr lang="sv-SE" dirty="0" smtClean="0"/>
              <a:t>. </a:t>
            </a:r>
            <a:endParaRPr lang="sv-SE" dirty="0"/>
          </a:p>
        </p:txBody>
      </p:sp>
      <p:sp>
        <p:nvSpPr>
          <p:cNvPr id="11" name="TextBox 17"/>
          <p:cNvSpPr txBox="1">
            <a:spLocks noChangeArrowheads="1"/>
          </p:cNvSpPr>
          <p:nvPr/>
        </p:nvSpPr>
        <p:spPr bwMode="auto">
          <a:xfrm>
            <a:off x="1143000" y="609600"/>
            <a:ext cx="1828800" cy="923330"/>
          </a:xfrm>
          <a:prstGeom prst="rect">
            <a:avLst/>
          </a:prstGeom>
          <a:solidFill>
            <a:srgbClr val="FFFF00"/>
          </a:solidFill>
          <a:ln w="9525">
            <a:solidFill>
              <a:schemeClr val="tx1"/>
            </a:solidFill>
            <a:miter lim="800000"/>
            <a:headEnd/>
            <a:tailEnd/>
          </a:ln>
        </p:spPr>
        <p:txBody>
          <a:bodyPr>
            <a:prstTxWarp prst="textNoShape">
              <a:avLst/>
            </a:prstTxWarp>
            <a:spAutoFit/>
          </a:bodyPr>
          <a:lstStyle/>
          <a:p>
            <a:pPr algn="ctr"/>
            <a:r>
              <a:rPr lang="sv-SE" dirty="0"/>
              <a:t>2012-02-01</a:t>
            </a:r>
          </a:p>
          <a:p>
            <a:pPr algn="ctr"/>
            <a:r>
              <a:rPr lang="sv-SE" dirty="0" err="1" smtClean="0"/>
              <a:t>Nominations</a:t>
            </a:r>
            <a:r>
              <a:rPr lang="sv-SE" dirty="0" smtClean="0"/>
              <a:t> </a:t>
            </a:r>
            <a:r>
              <a:rPr lang="sv-SE" dirty="0" err="1" smtClean="0"/>
              <a:t>examined</a:t>
            </a:r>
            <a:endParaRPr lang="sv-SE" dirty="0"/>
          </a:p>
        </p:txBody>
      </p:sp>
      <p:grpSp>
        <p:nvGrpSpPr>
          <p:cNvPr id="12" name="Group 20"/>
          <p:cNvGrpSpPr>
            <a:grpSpLocks/>
          </p:cNvGrpSpPr>
          <p:nvPr/>
        </p:nvGrpSpPr>
        <p:grpSpPr bwMode="auto">
          <a:xfrm>
            <a:off x="457200" y="1524000"/>
            <a:ext cx="1600200" cy="1447800"/>
            <a:chOff x="457200" y="1524000"/>
            <a:chExt cx="1600200" cy="1447800"/>
          </a:xfrm>
        </p:grpSpPr>
        <p:sp>
          <p:nvSpPr>
            <p:cNvPr id="13" name="TextBox 18"/>
            <p:cNvSpPr txBox="1">
              <a:spLocks noChangeArrowheads="1"/>
            </p:cNvSpPr>
            <p:nvPr/>
          </p:nvSpPr>
          <p:spPr bwMode="auto">
            <a:xfrm>
              <a:off x="457200" y="2048470"/>
              <a:ext cx="1600200" cy="923330"/>
            </a:xfrm>
            <a:prstGeom prst="rect">
              <a:avLst/>
            </a:prstGeom>
            <a:solidFill>
              <a:srgbClr val="FFFF00"/>
            </a:solidFill>
            <a:ln w="9525">
              <a:solidFill>
                <a:srgbClr val="000000"/>
              </a:solidFill>
              <a:miter lim="800000"/>
              <a:headEnd/>
              <a:tailEnd/>
            </a:ln>
          </p:spPr>
          <p:txBody>
            <a:bodyPr>
              <a:prstTxWarp prst="textNoShape">
                <a:avLst/>
              </a:prstTxWarp>
              <a:spAutoFit/>
            </a:bodyPr>
            <a:lstStyle/>
            <a:p>
              <a:pPr algn="ctr"/>
              <a:r>
                <a:rPr lang="sv-SE" dirty="0"/>
                <a:t>2012-02-29</a:t>
              </a:r>
              <a:endParaRPr lang="sv-SE" dirty="0" smtClean="0"/>
            </a:p>
            <a:p>
              <a:pPr algn="ctr"/>
              <a:r>
                <a:rPr lang="sv-SE" dirty="0" smtClean="0"/>
                <a:t>Experts are </a:t>
              </a:r>
              <a:r>
                <a:rPr lang="sv-SE" dirty="0" err="1" smtClean="0"/>
                <a:t>selected</a:t>
              </a:r>
              <a:endParaRPr lang="sv-SE" dirty="0" smtClean="0"/>
            </a:p>
            <a:p>
              <a:pPr algn="ctr"/>
              <a:endParaRPr lang="sv-SE" dirty="0"/>
            </a:p>
          </p:txBody>
        </p:sp>
        <p:cxnSp>
          <p:nvCxnSpPr>
            <p:cNvPr id="14" name="Straight Arrow Connector 13"/>
            <p:cNvCxnSpPr/>
            <p:nvPr/>
          </p:nvCxnSpPr>
          <p:spPr>
            <a:xfrm rot="5400000">
              <a:off x="1166812" y="1614488"/>
              <a:ext cx="523875" cy="342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Box 1"/>
          <p:cNvSpPr txBox="1">
            <a:spLocks noChangeArrowheads="1"/>
          </p:cNvSpPr>
          <p:nvPr/>
        </p:nvSpPr>
        <p:spPr bwMode="auto">
          <a:xfrm>
            <a:off x="3657600" y="0"/>
            <a:ext cx="1752600" cy="708025"/>
          </a:xfrm>
          <a:prstGeom prst="rect">
            <a:avLst/>
          </a:prstGeom>
          <a:noFill/>
          <a:ln w="9525">
            <a:noFill/>
            <a:miter lim="800000"/>
            <a:headEnd/>
            <a:tailEnd/>
          </a:ln>
        </p:spPr>
        <p:txBody>
          <a:bodyPr>
            <a:prstTxWarp prst="textNoShape">
              <a:avLst/>
            </a:prstTxWarp>
            <a:spAutoFit/>
          </a:bodyPr>
          <a:lstStyle/>
          <a:p>
            <a:pPr algn="ctr"/>
            <a:r>
              <a:rPr lang="en-US" sz="4000" b="1">
                <a:solidFill>
                  <a:srgbClr val="FF0000"/>
                </a:solidFill>
                <a:latin typeface="Bookman Old Style" charset="0"/>
                <a:ea typeface="Bookman Old Style" charset="0"/>
                <a:cs typeface="Bookman Old Style" charset="0"/>
              </a:rPr>
              <a:t>2012</a:t>
            </a:r>
          </a:p>
        </p:txBody>
      </p:sp>
      <p:grpSp>
        <p:nvGrpSpPr>
          <p:cNvPr id="4" name="Group 26"/>
          <p:cNvGrpSpPr>
            <a:grpSpLocks/>
          </p:cNvGrpSpPr>
          <p:nvPr/>
        </p:nvGrpSpPr>
        <p:grpSpPr bwMode="auto">
          <a:xfrm>
            <a:off x="609600" y="4764089"/>
            <a:ext cx="1828800" cy="1836914"/>
            <a:chOff x="609600" y="4763868"/>
            <a:chExt cx="1828800" cy="1837908"/>
          </a:xfrm>
        </p:grpSpPr>
        <p:sp>
          <p:nvSpPr>
            <p:cNvPr id="25" name="TextBox 24"/>
            <p:cNvSpPr txBox="1"/>
            <p:nvPr/>
          </p:nvSpPr>
          <p:spPr>
            <a:xfrm>
              <a:off x="609600" y="5400798"/>
              <a:ext cx="1828800" cy="1200978"/>
            </a:xfrm>
            <a:prstGeom prst="rect">
              <a:avLst/>
            </a:prstGeom>
            <a:solidFill>
              <a:schemeClr val="accent4">
                <a:lumMod val="20000"/>
                <a:lumOff val="80000"/>
              </a:schemeClr>
            </a:solidFill>
            <a:ln>
              <a:solidFill>
                <a:srgbClr val="000000"/>
              </a:solidFill>
            </a:ln>
          </p:spPr>
          <p:txBody>
            <a:bodyPr>
              <a:spAutoFit/>
            </a:bodyPr>
            <a:lstStyle/>
            <a:p>
              <a:pPr algn="ctr">
                <a:defRPr/>
              </a:pPr>
              <a:r>
                <a:rPr lang="sv-SE" dirty="0"/>
                <a:t>2012-06-04-05</a:t>
              </a:r>
            </a:p>
            <a:p>
              <a:pPr algn="ctr">
                <a:defRPr/>
              </a:pPr>
              <a:r>
                <a:rPr lang="sv-SE" dirty="0"/>
                <a:t>Hearing</a:t>
              </a:r>
              <a:r>
                <a:rPr lang="sv-SE" dirty="0" smtClean="0"/>
                <a:t> and </a:t>
              </a:r>
              <a:r>
                <a:rPr lang="sv-SE" dirty="0" err="1" smtClean="0"/>
                <a:t>meeting</a:t>
              </a:r>
              <a:r>
                <a:rPr lang="sv-SE" dirty="0" smtClean="0"/>
                <a:t> with </a:t>
              </a:r>
              <a:r>
                <a:rPr lang="sv-SE" dirty="0"/>
                <a:t>C</a:t>
              </a:r>
              <a:r>
                <a:rPr lang="sv-SE" dirty="0" smtClean="0"/>
                <a:t>lass </a:t>
              </a:r>
              <a:r>
                <a:rPr lang="sv-SE" dirty="0"/>
                <a:t>III</a:t>
              </a:r>
            </a:p>
            <a:p>
              <a:pPr algn="ctr">
                <a:defRPr/>
              </a:pPr>
              <a:endParaRPr lang="sv-SE" dirty="0"/>
            </a:p>
          </p:txBody>
        </p:sp>
        <p:cxnSp>
          <p:nvCxnSpPr>
            <p:cNvPr id="26" name="Straight Arrow Connector 25"/>
            <p:cNvCxnSpPr/>
            <p:nvPr/>
          </p:nvCxnSpPr>
          <p:spPr>
            <a:xfrm rot="5400000">
              <a:off x="858684" y="5048184"/>
              <a:ext cx="57022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2775" name="TextBox 33"/>
          <p:cNvSpPr txBox="1">
            <a:spLocks noChangeArrowheads="1"/>
          </p:cNvSpPr>
          <p:nvPr/>
        </p:nvSpPr>
        <p:spPr bwMode="auto">
          <a:xfrm>
            <a:off x="2971800" y="2286000"/>
            <a:ext cx="3429000" cy="1477328"/>
          </a:xfrm>
          <a:prstGeom prst="rect">
            <a:avLst/>
          </a:prstGeom>
          <a:noFill/>
          <a:ln w="9525">
            <a:solidFill>
              <a:srgbClr val="000000"/>
            </a:solidFill>
            <a:miter lim="800000"/>
            <a:headEnd/>
            <a:tailEnd/>
          </a:ln>
        </p:spPr>
        <p:txBody>
          <a:bodyPr>
            <a:prstTxWarp prst="textNoShape">
              <a:avLst/>
            </a:prstTxWarp>
            <a:spAutoFit/>
          </a:bodyPr>
          <a:lstStyle/>
          <a:p>
            <a:pPr algn="ctr"/>
            <a:r>
              <a:rPr lang="sv-SE" dirty="0" smtClean="0"/>
              <a:t>The </a:t>
            </a:r>
            <a:r>
              <a:rPr lang="sv-SE" dirty="0" err="1" smtClean="0"/>
              <a:t>Committee</a:t>
            </a:r>
            <a:r>
              <a:rPr lang="sv-SE" dirty="0" smtClean="0"/>
              <a:t> studies the reports. </a:t>
            </a:r>
            <a:r>
              <a:rPr lang="sv-SE" dirty="0" err="1" smtClean="0"/>
              <a:t>Discussions</a:t>
            </a:r>
            <a:r>
              <a:rPr lang="sv-SE" dirty="0" smtClean="0"/>
              <a:t> </a:t>
            </a:r>
            <a:r>
              <a:rPr lang="sv-SE" dirty="0" err="1" smtClean="0"/>
              <a:t>about</a:t>
            </a:r>
            <a:r>
              <a:rPr lang="sv-SE" dirty="0" smtClean="0"/>
              <a:t> the </a:t>
            </a:r>
            <a:r>
              <a:rPr lang="sv-SE" dirty="0" err="1" smtClean="0"/>
              <a:t>main</a:t>
            </a:r>
            <a:r>
              <a:rPr lang="sv-SE" dirty="0" smtClean="0"/>
              <a:t> </a:t>
            </a:r>
            <a:r>
              <a:rPr lang="sv-SE" dirty="0" err="1" smtClean="0"/>
              <a:t>lines</a:t>
            </a:r>
            <a:r>
              <a:rPr lang="sv-SE" dirty="0" smtClean="0"/>
              <a:t> of </a:t>
            </a:r>
            <a:r>
              <a:rPr lang="sv-SE" dirty="0" err="1" smtClean="0"/>
              <a:t>writing</a:t>
            </a:r>
            <a:r>
              <a:rPr lang="sv-SE" dirty="0" smtClean="0"/>
              <a:t> the ”</a:t>
            </a:r>
            <a:r>
              <a:rPr lang="sv-SE" dirty="0"/>
              <a:t>Kapprocken”.</a:t>
            </a:r>
            <a:r>
              <a:rPr lang="sv-SE" dirty="0" smtClean="0"/>
              <a:t> </a:t>
            </a:r>
            <a:r>
              <a:rPr lang="sv-SE" dirty="0" err="1" smtClean="0"/>
              <a:t>Meeting</a:t>
            </a:r>
            <a:r>
              <a:rPr lang="sv-SE" dirty="0" smtClean="0"/>
              <a:t> with Class III</a:t>
            </a:r>
            <a:endParaRPr lang="sv-SE" dirty="0"/>
          </a:p>
        </p:txBody>
      </p:sp>
      <p:grpSp>
        <p:nvGrpSpPr>
          <p:cNvPr id="14" name="Group 21"/>
          <p:cNvGrpSpPr>
            <a:grpSpLocks/>
          </p:cNvGrpSpPr>
          <p:nvPr/>
        </p:nvGrpSpPr>
        <p:grpSpPr bwMode="auto">
          <a:xfrm>
            <a:off x="457200" y="2913063"/>
            <a:ext cx="1676400" cy="1850626"/>
            <a:chOff x="457200" y="2913460"/>
            <a:chExt cx="1676400" cy="1850010"/>
          </a:xfrm>
        </p:grpSpPr>
        <p:sp>
          <p:nvSpPr>
            <p:cNvPr id="15" name="TextBox 22"/>
            <p:cNvSpPr txBox="1">
              <a:spLocks noChangeArrowheads="1"/>
            </p:cNvSpPr>
            <p:nvPr/>
          </p:nvSpPr>
          <p:spPr bwMode="auto">
            <a:xfrm>
              <a:off x="457200" y="3563540"/>
              <a:ext cx="1676400" cy="1199930"/>
            </a:xfrm>
            <a:prstGeom prst="rect">
              <a:avLst/>
            </a:prstGeom>
            <a:solidFill>
              <a:srgbClr val="FFFF00"/>
            </a:solidFill>
            <a:ln w="9525">
              <a:solidFill>
                <a:srgbClr val="000000"/>
              </a:solidFill>
              <a:miter lim="800000"/>
              <a:headEnd/>
              <a:tailEnd/>
            </a:ln>
          </p:spPr>
          <p:txBody>
            <a:bodyPr wrap="square">
              <a:prstTxWarp prst="textNoShape">
                <a:avLst/>
              </a:prstTxWarp>
              <a:spAutoFit/>
            </a:bodyPr>
            <a:lstStyle/>
            <a:p>
              <a:pPr algn="ctr"/>
              <a:r>
                <a:rPr lang="sv-SE" dirty="0"/>
                <a:t>2012-04-20</a:t>
              </a:r>
              <a:endParaRPr lang="sv-SE" dirty="0" smtClean="0"/>
            </a:p>
            <a:p>
              <a:pPr algn="ctr"/>
              <a:r>
                <a:rPr lang="sv-SE" dirty="0" err="1" smtClean="0"/>
                <a:t>Deliberations</a:t>
              </a:r>
              <a:r>
                <a:rPr lang="sv-SE" dirty="0" smtClean="0"/>
                <a:t> Chemistry and Medicine</a:t>
              </a:r>
            </a:p>
            <a:p>
              <a:pPr algn="ctr"/>
              <a:endParaRPr lang="sv-SE" dirty="0"/>
            </a:p>
          </p:txBody>
        </p:sp>
        <p:cxnSp>
          <p:nvCxnSpPr>
            <p:cNvPr id="16" name="Straight Arrow Connector 15"/>
            <p:cNvCxnSpPr/>
            <p:nvPr/>
          </p:nvCxnSpPr>
          <p:spPr>
            <a:xfrm rot="5400000">
              <a:off x="847824" y="3208636"/>
              <a:ext cx="59194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7" name="TextBox 17"/>
          <p:cNvSpPr txBox="1">
            <a:spLocks noChangeArrowheads="1"/>
          </p:cNvSpPr>
          <p:nvPr/>
        </p:nvSpPr>
        <p:spPr bwMode="auto">
          <a:xfrm>
            <a:off x="1143000" y="609600"/>
            <a:ext cx="1828800" cy="923330"/>
          </a:xfrm>
          <a:prstGeom prst="rect">
            <a:avLst/>
          </a:prstGeom>
          <a:solidFill>
            <a:srgbClr val="FFFF00"/>
          </a:solidFill>
          <a:ln w="9525">
            <a:solidFill>
              <a:schemeClr val="tx1"/>
            </a:solidFill>
            <a:miter lim="800000"/>
            <a:headEnd/>
            <a:tailEnd/>
          </a:ln>
        </p:spPr>
        <p:txBody>
          <a:bodyPr>
            <a:prstTxWarp prst="textNoShape">
              <a:avLst/>
            </a:prstTxWarp>
            <a:spAutoFit/>
          </a:bodyPr>
          <a:lstStyle/>
          <a:p>
            <a:pPr algn="ctr"/>
            <a:r>
              <a:rPr lang="sv-SE" dirty="0"/>
              <a:t>2012-02-01</a:t>
            </a:r>
          </a:p>
          <a:p>
            <a:pPr algn="ctr"/>
            <a:r>
              <a:rPr lang="sv-SE" dirty="0" err="1" smtClean="0"/>
              <a:t>Nominations</a:t>
            </a:r>
            <a:r>
              <a:rPr lang="sv-SE" dirty="0" smtClean="0"/>
              <a:t> </a:t>
            </a:r>
            <a:r>
              <a:rPr lang="sv-SE" dirty="0" err="1" smtClean="0"/>
              <a:t>examined</a:t>
            </a:r>
            <a:endParaRPr lang="sv-SE" dirty="0"/>
          </a:p>
        </p:txBody>
      </p:sp>
      <p:grpSp>
        <p:nvGrpSpPr>
          <p:cNvPr id="18" name="Group 20"/>
          <p:cNvGrpSpPr>
            <a:grpSpLocks/>
          </p:cNvGrpSpPr>
          <p:nvPr/>
        </p:nvGrpSpPr>
        <p:grpSpPr bwMode="auto">
          <a:xfrm>
            <a:off x="457200" y="1524000"/>
            <a:ext cx="1600200" cy="1447800"/>
            <a:chOff x="457200" y="1524000"/>
            <a:chExt cx="1600200" cy="1447800"/>
          </a:xfrm>
        </p:grpSpPr>
        <p:sp>
          <p:nvSpPr>
            <p:cNvPr id="19" name="TextBox 18"/>
            <p:cNvSpPr txBox="1">
              <a:spLocks noChangeArrowheads="1"/>
            </p:cNvSpPr>
            <p:nvPr/>
          </p:nvSpPr>
          <p:spPr bwMode="auto">
            <a:xfrm>
              <a:off x="457200" y="2048470"/>
              <a:ext cx="1600200" cy="923330"/>
            </a:xfrm>
            <a:prstGeom prst="rect">
              <a:avLst/>
            </a:prstGeom>
            <a:solidFill>
              <a:srgbClr val="FFFF00"/>
            </a:solidFill>
            <a:ln w="9525">
              <a:solidFill>
                <a:srgbClr val="000000"/>
              </a:solidFill>
              <a:miter lim="800000"/>
              <a:headEnd/>
              <a:tailEnd/>
            </a:ln>
          </p:spPr>
          <p:txBody>
            <a:bodyPr>
              <a:prstTxWarp prst="textNoShape">
                <a:avLst/>
              </a:prstTxWarp>
              <a:spAutoFit/>
            </a:bodyPr>
            <a:lstStyle/>
            <a:p>
              <a:pPr algn="ctr"/>
              <a:r>
                <a:rPr lang="sv-SE" dirty="0"/>
                <a:t>2012-02-29</a:t>
              </a:r>
              <a:endParaRPr lang="sv-SE" dirty="0" smtClean="0"/>
            </a:p>
            <a:p>
              <a:pPr algn="ctr"/>
              <a:r>
                <a:rPr lang="sv-SE" dirty="0" smtClean="0"/>
                <a:t>Experts are </a:t>
              </a:r>
              <a:r>
                <a:rPr lang="sv-SE" dirty="0" err="1" smtClean="0"/>
                <a:t>selected</a:t>
              </a:r>
              <a:endParaRPr lang="sv-SE" dirty="0" smtClean="0"/>
            </a:p>
            <a:p>
              <a:pPr algn="ctr"/>
              <a:endParaRPr lang="sv-SE" dirty="0"/>
            </a:p>
          </p:txBody>
        </p:sp>
        <p:cxnSp>
          <p:nvCxnSpPr>
            <p:cNvPr id="21" name="Straight Arrow Connector 20"/>
            <p:cNvCxnSpPr/>
            <p:nvPr/>
          </p:nvCxnSpPr>
          <p:spPr>
            <a:xfrm rot="5400000">
              <a:off x="1166812" y="1614488"/>
              <a:ext cx="523875" cy="342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22" name="Picture 21" descr="46106.jpeg"/>
          <p:cNvPicPr>
            <a:picLocks noChangeAspect="1"/>
          </p:cNvPicPr>
          <p:nvPr/>
        </p:nvPicPr>
        <p:blipFill>
          <a:blip r:embed="rId2"/>
          <a:stretch>
            <a:fillRect/>
          </a:stretch>
        </p:blipFill>
        <p:spPr>
          <a:xfrm>
            <a:off x="6705600" y="1981200"/>
            <a:ext cx="1809750" cy="2413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Box 1"/>
          <p:cNvSpPr txBox="1">
            <a:spLocks noChangeArrowheads="1"/>
          </p:cNvSpPr>
          <p:nvPr/>
        </p:nvSpPr>
        <p:spPr bwMode="auto">
          <a:xfrm>
            <a:off x="3657600" y="0"/>
            <a:ext cx="1752600" cy="708025"/>
          </a:xfrm>
          <a:prstGeom prst="rect">
            <a:avLst/>
          </a:prstGeom>
          <a:noFill/>
          <a:ln w="9525">
            <a:noFill/>
            <a:miter lim="800000"/>
            <a:headEnd/>
            <a:tailEnd/>
          </a:ln>
        </p:spPr>
        <p:txBody>
          <a:bodyPr>
            <a:prstTxWarp prst="textNoShape">
              <a:avLst/>
            </a:prstTxWarp>
            <a:spAutoFit/>
          </a:bodyPr>
          <a:lstStyle/>
          <a:p>
            <a:pPr algn="ctr"/>
            <a:r>
              <a:rPr lang="en-US" sz="4000" b="1">
                <a:solidFill>
                  <a:srgbClr val="FF0000"/>
                </a:solidFill>
                <a:latin typeface="Bookman Old Style" charset="0"/>
                <a:ea typeface="Bookman Old Style" charset="0"/>
                <a:cs typeface="Bookman Old Style" charset="0"/>
              </a:rPr>
              <a:t>2012</a:t>
            </a:r>
          </a:p>
        </p:txBody>
      </p:sp>
      <p:pic>
        <p:nvPicPr>
          <p:cNvPr id="33799" name="Picture 13" descr="Sommarlov.png"/>
          <p:cNvPicPr>
            <a:picLocks noChangeAspect="1"/>
          </p:cNvPicPr>
          <p:nvPr/>
        </p:nvPicPr>
        <p:blipFill>
          <a:blip r:embed="rId2"/>
          <a:srcRect/>
          <a:stretch>
            <a:fillRect/>
          </a:stretch>
        </p:blipFill>
        <p:spPr bwMode="auto">
          <a:xfrm>
            <a:off x="2868613" y="2073275"/>
            <a:ext cx="5437187" cy="2727325"/>
          </a:xfrm>
          <a:prstGeom prst="rect">
            <a:avLst/>
          </a:prstGeom>
          <a:noFill/>
          <a:ln w="9525">
            <a:noFill/>
            <a:miter lim="800000"/>
            <a:headEnd/>
            <a:tailEnd/>
          </a:ln>
        </p:spPr>
      </p:pic>
      <p:sp>
        <p:nvSpPr>
          <p:cNvPr id="15" name="TextBox 14"/>
          <p:cNvSpPr txBox="1">
            <a:spLocks noChangeArrowheads="1"/>
          </p:cNvSpPr>
          <p:nvPr/>
        </p:nvSpPr>
        <p:spPr bwMode="auto">
          <a:xfrm>
            <a:off x="4114800" y="5029200"/>
            <a:ext cx="2590800" cy="584200"/>
          </a:xfrm>
          <a:prstGeom prst="rect">
            <a:avLst/>
          </a:prstGeom>
          <a:noFill/>
          <a:ln w="9525">
            <a:noFill/>
            <a:miter lim="800000"/>
            <a:headEnd/>
            <a:tailEnd/>
          </a:ln>
        </p:spPr>
        <p:txBody>
          <a:bodyPr>
            <a:prstTxWarp prst="textNoShape">
              <a:avLst/>
            </a:prstTxWarp>
            <a:spAutoFit/>
          </a:bodyPr>
          <a:lstStyle/>
          <a:p>
            <a:r>
              <a:rPr lang="sv-SE" sz="3200" b="1" dirty="0" err="1" smtClean="0">
                <a:solidFill>
                  <a:srgbClr val="FF0000"/>
                </a:solidFill>
                <a:latin typeface="Bookman Old Style" charset="0"/>
                <a:ea typeface="Bookman Old Style" charset="0"/>
                <a:cs typeface="Bookman Old Style" charset="0"/>
              </a:rPr>
              <a:t>Well</a:t>
            </a:r>
            <a:r>
              <a:rPr lang="sv-SE" sz="3200" b="1" dirty="0" smtClean="0">
                <a:solidFill>
                  <a:srgbClr val="FF0000"/>
                </a:solidFill>
                <a:latin typeface="Bookman Old Style" charset="0"/>
                <a:ea typeface="Bookman Old Style" charset="0"/>
                <a:cs typeface="Bookman Old Style" charset="0"/>
              </a:rPr>
              <a:t>…</a:t>
            </a:r>
            <a:r>
              <a:rPr lang="sv-SE" sz="3200" b="1" dirty="0">
                <a:solidFill>
                  <a:srgbClr val="FF0000"/>
                </a:solidFill>
                <a:latin typeface="Bookman Old Style" charset="0"/>
                <a:ea typeface="Bookman Old Style" charset="0"/>
                <a:cs typeface="Bookman Old Style" charset="0"/>
              </a:rPr>
              <a:t>…</a:t>
            </a:r>
          </a:p>
        </p:txBody>
      </p:sp>
      <p:sp>
        <p:nvSpPr>
          <p:cNvPr id="16" name="TextBox 15"/>
          <p:cNvSpPr txBox="1"/>
          <p:nvPr/>
        </p:nvSpPr>
        <p:spPr>
          <a:xfrm>
            <a:off x="2971800" y="2209800"/>
            <a:ext cx="4114800" cy="369332"/>
          </a:xfrm>
          <a:prstGeom prst="rect">
            <a:avLst/>
          </a:prstGeom>
          <a:solidFill>
            <a:srgbClr val="FFFFFF"/>
          </a:solidFill>
        </p:spPr>
        <p:txBody>
          <a:bodyPr wrap="square" rtlCol="0">
            <a:spAutoFit/>
          </a:bodyPr>
          <a:lstStyle/>
          <a:p>
            <a:pPr algn="ctr"/>
            <a:r>
              <a:rPr lang="sv-SE" dirty="0" smtClean="0"/>
              <a:t>Summer </a:t>
            </a:r>
            <a:r>
              <a:rPr lang="sv-SE" dirty="0" err="1" smtClean="0"/>
              <a:t>holidays</a:t>
            </a:r>
            <a:endParaRPr lang="sv-SE" dirty="0"/>
          </a:p>
        </p:txBody>
      </p:sp>
      <p:grpSp>
        <p:nvGrpSpPr>
          <p:cNvPr id="17" name="Group 26"/>
          <p:cNvGrpSpPr>
            <a:grpSpLocks/>
          </p:cNvGrpSpPr>
          <p:nvPr/>
        </p:nvGrpSpPr>
        <p:grpSpPr bwMode="auto">
          <a:xfrm>
            <a:off x="609600" y="4764089"/>
            <a:ext cx="1828800" cy="1836914"/>
            <a:chOff x="609600" y="4763868"/>
            <a:chExt cx="1828800" cy="1837908"/>
          </a:xfrm>
        </p:grpSpPr>
        <p:sp>
          <p:nvSpPr>
            <p:cNvPr id="18" name="TextBox 17"/>
            <p:cNvSpPr txBox="1"/>
            <p:nvPr/>
          </p:nvSpPr>
          <p:spPr>
            <a:xfrm>
              <a:off x="609600" y="5400798"/>
              <a:ext cx="1828800" cy="1200978"/>
            </a:xfrm>
            <a:prstGeom prst="rect">
              <a:avLst/>
            </a:prstGeom>
            <a:solidFill>
              <a:schemeClr val="accent4">
                <a:lumMod val="20000"/>
                <a:lumOff val="80000"/>
              </a:schemeClr>
            </a:solidFill>
            <a:ln>
              <a:solidFill>
                <a:srgbClr val="000000"/>
              </a:solidFill>
            </a:ln>
          </p:spPr>
          <p:txBody>
            <a:bodyPr>
              <a:spAutoFit/>
            </a:bodyPr>
            <a:lstStyle/>
            <a:p>
              <a:pPr algn="ctr">
                <a:defRPr/>
              </a:pPr>
              <a:r>
                <a:rPr lang="sv-SE" dirty="0"/>
                <a:t>2012-06-04-05</a:t>
              </a:r>
            </a:p>
            <a:p>
              <a:pPr algn="ctr">
                <a:defRPr/>
              </a:pPr>
              <a:r>
                <a:rPr lang="sv-SE" dirty="0"/>
                <a:t>Hearing</a:t>
              </a:r>
              <a:r>
                <a:rPr lang="sv-SE" dirty="0" smtClean="0"/>
                <a:t> and </a:t>
              </a:r>
              <a:r>
                <a:rPr lang="sv-SE" dirty="0" err="1" smtClean="0"/>
                <a:t>meeting</a:t>
              </a:r>
              <a:r>
                <a:rPr lang="sv-SE" dirty="0" smtClean="0"/>
                <a:t> with </a:t>
              </a:r>
              <a:r>
                <a:rPr lang="sv-SE" dirty="0"/>
                <a:t>C</a:t>
              </a:r>
              <a:r>
                <a:rPr lang="sv-SE" dirty="0" smtClean="0"/>
                <a:t>lass </a:t>
              </a:r>
              <a:r>
                <a:rPr lang="sv-SE" dirty="0"/>
                <a:t>III</a:t>
              </a:r>
            </a:p>
            <a:p>
              <a:pPr algn="ctr">
                <a:defRPr/>
              </a:pPr>
              <a:endParaRPr lang="sv-SE" dirty="0"/>
            </a:p>
          </p:txBody>
        </p:sp>
        <p:cxnSp>
          <p:nvCxnSpPr>
            <p:cNvPr id="19" name="Straight Arrow Connector 18"/>
            <p:cNvCxnSpPr/>
            <p:nvPr/>
          </p:nvCxnSpPr>
          <p:spPr>
            <a:xfrm rot="5400000">
              <a:off x="858684" y="5048184"/>
              <a:ext cx="57022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1" name="Group 21"/>
          <p:cNvGrpSpPr>
            <a:grpSpLocks/>
          </p:cNvGrpSpPr>
          <p:nvPr/>
        </p:nvGrpSpPr>
        <p:grpSpPr bwMode="auto">
          <a:xfrm>
            <a:off x="457200" y="2913063"/>
            <a:ext cx="1676400" cy="1850626"/>
            <a:chOff x="457200" y="2913460"/>
            <a:chExt cx="1676400" cy="1850010"/>
          </a:xfrm>
        </p:grpSpPr>
        <p:sp>
          <p:nvSpPr>
            <p:cNvPr id="22" name="TextBox 22"/>
            <p:cNvSpPr txBox="1">
              <a:spLocks noChangeArrowheads="1"/>
            </p:cNvSpPr>
            <p:nvPr/>
          </p:nvSpPr>
          <p:spPr bwMode="auto">
            <a:xfrm>
              <a:off x="457200" y="3563540"/>
              <a:ext cx="1676400" cy="1199930"/>
            </a:xfrm>
            <a:prstGeom prst="rect">
              <a:avLst/>
            </a:prstGeom>
            <a:solidFill>
              <a:srgbClr val="FFFF00"/>
            </a:solidFill>
            <a:ln w="9525">
              <a:solidFill>
                <a:srgbClr val="000000"/>
              </a:solidFill>
              <a:miter lim="800000"/>
              <a:headEnd/>
              <a:tailEnd/>
            </a:ln>
          </p:spPr>
          <p:txBody>
            <a:bodyPr wrap="square">
              <a:prstTxWarp prst="textNoShape">
                <a:avLst/>
              </a:prstTxWarp>
              <a:spAutoFit/>
            </a:bodyPr>
            <a:lstStyle/>
            <a:p>
              <a:pPr algn="ctr"/>
              <a:r>
                <a:rPr lang="sv-SE" dirty="0"/>
                <a:t>2012-04-20</a:t>
              </a:r>
              <a:endParaRPr lang="sv-SE" dirty="0" smtClean="0"/>
            </a:p>
            <a:p>
              <a:pPr algn="ctr"/>
              <a:r>
                <a:rPr lang="sv-SE" dirty="0" err="1" smtClean="0"/>
                <a:t>Deliberations</a:t>
              </a:r>
              <a:r>
                <a:rPr lang="sv-SE" dirty="0" smtClean="0"/>
                <a:t> Chemistry and Medicine</a:t>
              </a:r>
            </a:p>
            <a:p>
              <a:pPr algn="ctr"/>
              <a:endParaRPr lang="sv-SE" dirty="0"/>
            </a:p>
          </p:txBody>
        </p:sp>
        <p:cxnSp>
          <p:nvCxnSpPr>
            <p:cNvPr id="23" name="Straight Arrow Connector 22"/>
            <p:cNvCxnSpPr/>
            <p:nvPr/>
          </p:nvCxnSpPr>
          <p:spPr>
            <a:xfrm rot="5400000">
              <a:off x="847824" y="3208636"/>
              <a:ext cx="59194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7" name="TextBox 17"/>
          <p:cNvSpPr txBox="1">
            <a:spLocks noChangeArrowheads="1"/>
          </p:cNvSpPr>
          <p:nvPr/>
        </p:nvSpPr>
        <p:spPr bwMode="auto">
          <a:xfrm>
            <a:off x="1143000" y="609600"/>
            <a:ext cx="1828800" cy="923330"/>
          </a:xfrm>
          <a:prstGeom prst="rect">
            <a:avLst/>
          </a:prstGeom>
          <a:solidFill>
            <a:srgbClr val="FFFF00"/>
          </a:solidFill>
          <a:ln w="9525">
            <a:solidFill>
              <a:schemeClr val="tx1"/>
            </a:solidFill>
            <a:miter lim="800000"/>
            <a:headEnd/>
            <a:tailEnd/>
          </a:ln>
        </p:spPr>
        <p:txBody>
          <a:bodyPr>
            <a:prstTxWarp prst="textNoShape">
              <a:avLst/>
            </a:prstTxWarp>
            <a:spAutoFit/>
          </a:bodyPr>
          <a:lstStyle/>
          <a:p>
            <a:pPr algn="ctr"/>
            <a:r>
              <a:rPr lang="sv-SE" dirty="0"/>
              <a:t>2012-02-01</a:t>
            </a:r>
          </a:p>
          <a:p>
            <a:pPr algn="ctr"/>
            <a:r>
              <a:rPr lang="sv-SE" dirty="0" err="1" smtClean="0"/>
              <a:t>Nominations</a:t>
            </a:r>
            <a:r>
              <a:rPr lang="sv-SE" dirty="0" smtClean="0"/>
              <a:t> </a:t>
            </a:r>
            <a:r>
              <a:rPr lang="sv-SE" dirty="0" err="1" smtClean="0"/>
              <a:t>examined</a:t>
            </a:r>
            <a:endParaRPr lang="sv-SE" dirty="0"/>
          </a:p>
        </p:txBody>
      </p:sp>
      <p:grpSp>
        <p:nvGrpSpPr>
          <p:cNvPr id="28" name="Group 20"/>
          <p:cNvGrpSpPr>
            <a:grpSpLocks/>
          </p:cNvGrpSpPr>
          <p:nvPr/>
        </p:nvGrpSpPr>
        <p:grpSpPr bwMode="auto">
          <a:xfrm>
            <a:off x="457200" y="1524000"/>
            <a:ext cx="1600200" cy="1447800"/>
            <a:chOff x="457200" y="1524000"/>
            <a:chExt cx="1600200" cy="1447800"/>
          </a:xfrm>
        </p:grpSpPr>
        <p:sp>
          <p:nvSpPr>
            <p:cNvPr id="29" name="TextBox 28"/>
            <p:cNvSpPr txBox="1">
              <a:spLocks noChangeArrowheads="1"/>
            </p:cNvSpPr>
            <p:nvPr/>
          </p:nvSpPr>
          <p:spPr bwMode="auto">
            <a:xfrm>
              <a:off x="457200" y="2048470"/>
              <a:ext cx="1600200" cy="923330"/>
            </a:xfrm>
            <a:prstGeom prst="rect">
              <a:avLst/>
            </a:prstGeom>
            <a:solidFill>
              <a:srgbClr val="FFFF00"/>
            </a:solidFill>
            <a:ln w="9525">
              <a:solidFill>
                <a:srgbClr val="000000"/>
              </a:solidFill>
              <a:miter lim="800000"/>
              <a:headEnd/>
              <a:tailEnd/>
            </a:ln>
          </p:spPr>
          <p:txBody>
            <a:bodyPr>
              <a:prstTxWarp prst="textNoShape">
                <a:avLst/>
              </a:prstTxWarp>
              <a:spAutoFit/>
            </a:bodyPr>
            <a:lstStyle/>
            <a:p>
              <a:pPr algn="ctr"/>
              <a:r>
                <a:rPr lang="sv-SE" dirty="0"/>
                <a:t>2012-02-29</a:t>
              </a:r>
              <a:endParaRPr lang="sv-SE" dirty="0" smtClean="0"/>
            </a:p>
            <a:p>
              <a:pPr algn="ctr"/>
              <a:r>
                <a:rPr lang="sv-SE" dirty="0" smtClean="0"/>
                <a:t>Experts are </a:t>
              </a:r>
              <a:r>
                <a:rPr lang="sv-SE" dirty="0" err="1" smtClean="0"/>
                <a:t>selected</a:t>
              </a:r>
              <a:endParaRPr lang="sv-SE" dirty="0" smtClean="0"/>
            </a:p>
            <a:p>
              <a:pPr algn="ctr"/>
              <a:endParaRPr lang="sv-SE" dirty="0"/>
            </a:p>
          </p:txBody>
        </p:sp>
        <p:cxnSp>
          <p:nvCxnSpPr>
            <p:cNvPr id="30" name="Straight Arrow Connector 29"/>
            <p:cNvCxnSpPr/>
            <p:nvPr/>
          </p:nvCxnSpPr>
          <p:spPr>
            <a:xfrm rot="5400000">
              <a:off x="1166812" y="1614488"/>
              <a:ext cx="523875" cy="342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1"/>
          <p:cNvSpPr txBox="1">
            <a:spLocks noChangeArrowheads="1"/>
          </p:cNvSpPr>
          <p:nvPr/>
        </p:nvSpPr>
        <p:spPr bwMode="auto">
          <a:xfrm>
            <a:off x="3657600" y="0"/>
            <a:ext cx="1752600" cy="708025"/>
          </a:xfrm>
          <a:prstGeom prst="rect">
            <a:avLst/>
          </a:prstGeom>
          <a:noFill/>
          <a:ln w="9525">
            <a:noFill/>
            <a:miter lim="800000"/>
            <a:headEnd/>
            <a:tailEnd/>
          </a:ln>
        </p:spPr>
        <p:txBody>
          <a:bodyPr>
            <a:prstTxWarp prst="textNoShape">
              <a:avLst/>
            </a:prstTxWarp>
            <a:spAutoFit/>
          </a:bodyPr>
          <a:lstStyle/>
          <a:p>
            <a:pPr algn="ctr"/>
            <a:r>
              <a:rPr lang="en-US" sz="4000" b="1">
                <a:solidFill>
                  <a:srgbClr val="FF0000"/>
                </a:solidFill>
                <a:latin typeface="Bookman Old Style" charset="0"/>
                <a:ea typeface="Bookman Old Style" charset="0"/>
                <a:cs typeface="Bookman Old Style" charset="0"/>
              </a:rPr>
              <a:t>2012</a:t>
            </a:r>
          </a:p>
        </p:txBody>
      </p:sp>
      <p:pic>
        <p:nvPicPr>
          <p:cNvPr id="49" name="Picture 48" descr="le_penseur-rodin.jpg"/>
          <p:cNvPicPr>
            <a:picLocks noChangeAspect="1"/>
          </p:cNvPicPr>
          <p:nvPr/>
        </p:nvPicPr>
        <p:blipFill>
          <a:blip r:embed="rId3"/>
          <a:srcRect/>
          <a:stretch>
            <a:fillRect/>
          </a:stretch>
        </p:blipFill>
        <p:spPr bwMode="auto">
          <a:xfrm>
            <a:off x="3124200" y="2147888"/>
            <a:ext cx="1843088" cy="2576512"/>
          </a:xfrm>
          <a:prstGeom prst="rect">
            <a:avLst/>
          </a:prstGeom>
          <a:noFill/>
          <a:ln w="9525">
            <a:noFill/>
            <a:miter lim="800000"/>
            <a:headEnd/>
            <a:tailEnd/>
          </a:ln>
        </p:spPr>
      </p:pic>
      <p:pic>
        <p:nvPicPr>
          <p:cNvPr id="50" name="Picture 49" descr="bigkeyslx.jpg"/>
          <p:cNvPicPr>
            <a:picLocks noChangeAspect="1"/>
          </p:cNvPicPr>
          <p:nvPr/>
        </p:nvPicPr>
        <p:blipFill>
          <a:blip r:embed="rId4"/>
          <a:srcRect/>
          <a:stretch>
            <a:fillRect/>
          </a:stretch>
        </p:blipFill>
        <p:spPr bwMode="auto">
          <a:xfrm>
            <a:off x="5181600" y="2203450"/>
            <a:ext cx="2286000" cy="2451100"/>
          </a:xfrm>
          <a:prstGeom prst="rect">
            <a:avLst/>
          </a:prstGeom>
          <a:noFill/>
          <a:ln w="9525">
            <a:noFill/>
            <a:miter lim="800000"/>
            <a:headEnd/>
            <a:tailEnd/>
          </a:ln>
        </p:spPr>
      </p:pic>
      <p:grpSp>
        <p:nvGrpSpPr>
          <p:cNvPr id="27" name="Group 26"/>
          <p:cNvGrpSpPr/>
          <p:nvPr/>
        </p:nvGrpSpPr>
        <p:grpSpPr>
          <a:xfrm>
            <a:off x="2438400" y="5692775"/>
            <a:ext cx="3048000" cy="923330"/>
            <a:chOff x="2438400" y="5692775"/>
            <a:chExt cx="3048000" cy="923330"/>
          </a:xfrm>
        </p:grpSpPr>
        <p:cxnSp>
          <p:nvCxnSpPr>
            <p:cNvPr id="30" name="Straight Arrow Connector 29"/>
            <p:cNvCxnSpPr/>
            <p:nvPr/>
          </p:nvCxnSpPr>
          <p:spPr bwMode="auto">
            <a:xfrm>
              <a:off x="2438400" y="6172200"/>
              <a:ext cx="10668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3" name="TextBox 28"/>
            <p:cNvSpPr txBox="1">
              <a:spLocks noChangeArrowheads="1"/>
            </p:cNvSpPr>
            <p:nvPr/>
          </p:nvSpPr>
          <p:spPr bwMode="auto">
            <a:xfrm>
              <a:off x="3581400" y="5692775"/>
              <a:ext cx="1905000" cy="923330"/>
            </a:xfrm>
            <a:prstGeom prst="rect">
              <a:avLst/>
            </a:prstGeom>
            <a:solidFill>
              <a:srgbClr val="E6E0EC"/>
            </a:solidFill>
            <a:ln w="9525">
              <a:solidFill>
                <a:srgbClr val="000000"/>
              </a:solidFill>
              <a:miter lim="800000"/>
              <a:headEnd/>
              <a:tailEnd/>
            </a:ln>
          </p:spPr>
          <p:txBody>
            <a:bodyPr>
              <a:prstTxWarp prst="textNoShape">
                <a:avLst/>
              </a:prstTxWarp>
              <a:spAutoFit/>
            </a:bodyPr>
            <a:lstStyle/>
            <a:p>
              <a:pPr algn="ctr"/>
              <a:r>
                <a:rPr lang="sv-SE" dirty="0"/>
                <a:t>2012-08-07-08</a:t>
              </a:r>
              <a:endParaRPr lang="sv-SE" dirty="0" smtClean="0"/>
            </a:p>
            <a:p>
              <a:pPr algn="ctr"/>
              <a:r>
                <a:rPr lang="sv-SE" dirty="0" smtClean="0"/>
                <a:t>The </a:t>
              </a:r>
              <a:r>
                <a:rPr lang="sv-SE" dirty="0" err="1" smtClean="0"/>
                <a:t>Committee</a:t>
              </a:r>
              <a:r>
                <a:rPr lang="sv-SE" dirty="0" smtClean="0"/>
                <a:t/>
              </a:r>
              <a:br>
                <a:rPr lang="sv-SE" dirty="0" smtClean="0"/>
              </a:br>
              <a:r>
                <a:rPr lang="sv-SE" dirty="0" err="1" smtClean="0"/>
                <a:t>meeting</a:t>
              </a:r>
              <a:endParaRPr lang="sv-SE" dirty="0" smtClean="0"/>
            </a:p>
            <a:p>
              <a:pPr algn="ctr"/>
              <a:endParaRPr lang="sv-SE" dirty="0"/>
            </a:p>
          </p:txBody>
        </p:sp>
      </p:grpSp>
      <p:grpSp>
        <p:nvGrpSpPr>
          <p:cNvPr id="17" name="Group 26"/>
          <p:cNvGrpSpPr>
            <a:grpSpLocks/>
          </p:cNvGrpSpPr>
          <p:nvPr/>
        </p:nvGrpSpPr>
        <p:grpSpPr bwMode="auto">
          <a:xfrm>
            <a:off x="609600" y="4764089"/>
            <a:ext cx="1828800" cy="1836914"/>
            <a:chOff x="609600" y="4763868"/>
            <a:chExt cx="1828800" cy="1837908"/>
          </a:xfrm>
        </p:grpSpPr>
        <p:sp>
          <p:nvSpPr>
            <p:cNvPr id="18" name="TextBox 17"/>
            <p:cNvSpPr txBox="1"/>
            <p:nvPr/>
          </p:nvSpPr>
          <p:spPr>
            <a:xfrm>
              <a:off x="609600" y="5400798"/>
              <a:ext cx="1828800" cy="1200978"/>
            </a:xfrm>
            <a:prstGeom prst="rect">
              <a:avLst/>
            </a:prstGeom>
            <a:solidFill>
              <a:schemeClr val="accent4">
                <a:lumMod val="20000"/>
                <a:lumOff val="80000"/>
              </a:schemeClr>
            </a:solidFill>
            <a:ln>
              <a:solidFill>
                <a:srgbClr val="000000"/>
              </a:solidFill>
            </a:ln>
          </p:spPr>
          <p:txBody>
            <a:bodyPr>
              <a:spAutoFit/>
            </a:bodyPr>
            <a:lstStyle/>
            <a:p>
              <a:pPr algn="ctr">
                <a:defRPr/>
              </a:pPr>
              <a:r>
                <a:rPr lang="sv-SE" dirty="0"/>
                <a:t>2012-06-04-05</a:t>
              </a:r>
            </a:p>
            <a:p>
              <a:pPr algn="ctr">
                <a:defRPr/>
              </a:pPr>
              <a:r>
                <a:rPr lang="sv-SE" dirty="0"/>
                <a:t>Hearing</a:t>
              </a:r>
              <a:r>
                <a:rPr lang="sv-SE" dirty="0" smtClean="0"/>
                <a:t> and </a:t>
              </a:r>
              <a:r>
                <a:rPr lang="sv-SE" dirty="0" err="1" smtClean="0"/>
                <a:t>meeting</a:t>
              </a:r>
              <a:r>
                <a:rPr lang="sv-SE" dirty="0" smtClean="0"/>
                <a:t> with </a:t>
              </a:r>
              <a:r>
                <a:rPr lang="sv-SE" dirty="0"/>
                <a:t>C</a:t>
              </a:r>
              <a:r>
                <a:rPr lang="sv-SE" dirty="0" smtClean="0"/>
                <a:t>lass </a:t>
              </a:r>
              <a:r>
                <a:rPr lang="sv-SE" dirty="0"/>
                <a:t>III</a:t>
              </a:r>
            </a:p>
            <a:p>
              <a:pPr algn="ctr">
                <a:defRPr/>
              </a:pPr>
              <a:endParaRPr lang="sv-SE" dirty="0"/>
            </a:p>
          </p:txBody>
        </p:sp>
        <p:cxnSp>
          <p:nvCxnSpPr>
            <p:cNvPr id="19" name="Straight Arrow Connector 18"/>
            <p:cNvCxnSpPr/>
            <p:nvPr/>
          </p:nvCxnSpPr>
          <p:spPr>
            <a:xfrm rot="5400000">
              <a:off x="858684" y="5048184"/>
              <a:ext cx="57022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0" name="Group 21"/>
          <p:cNvGrpSpPr>
            <a:grpSpLocks/>
          </p:cNvGrpSpPr>
          <p:nvPr/>
        </p:nvGrpSpPr>
        <p:grpSpPr bwMode="auto">
          <a:xfrm>
            <a:off x="457200" y="2913063"/>
            <a:ext cx="1676400" cy="1850626"/>
            <a:chOff x="457200" y="2913460"/>
            <a:chExt cx="1676400" cy="1850010"/>
          </a:xfrm>
        </p:grpSpPr>
        <p:sp>
          <p:nvSpPr>
            <p:cNvPr id="21" name="TextBox 22"/>
            <p:cNvSpPr txBox="1">
              <a:spLocks noChangeArrowheads="1"/>
            </p:cNvSpPr>
            <p:nvPr/>
          </p:nvSpPr>
          <p:spPr bwMode="auto">
            <a:xfrm>
              <a:off x="457200" y="3563540"/>
              <a:ext cx="1676400" cy="1199930"/>
            </a:xfrm>
            <a:prstGeom prst="rect">
              <a:avLst/>
            </a:prstGeom>
            <a:solidFill>
              <a:srgbClr val="FFFF00"/>
            </a:solidFill>
            <a:ln w="9525">
              <a:solidFill>
                <a:srgbClr val="000000"/>
              </a:solidFill>
              <a:miter lim="800000"/>
              <a:headEnd/>
              <a:tailEnd/>
            </a:ln>
          </p:spPr>
          <p:txBody>
            <a:bodyPr wrap="square">
              <a:prstTxWarp prst="textNoShape">
                <a:avLst/>
              </a:prstTxWarp>
              <a:spAutoFit/>
            </a:bodyPr>
            <a:lstStyle/>
            <a:p>
              <a:pPr algn="ctr"/>
              <a:r>
                <a:rPr lang="sv-SE" dirty="0"/>
                <a:t>2012-04-20</a:t>
              </a:r>
              <a:endParaRPr lang="sv-SE" dirty="0" smtClean="0"/>
            </a:p>
            <a:p>
              <a:pPr algn="ctr"/>
              <a:r>
                <a:rPr lang="sv-SE" dirty="0" err="1" smtClean="0"/>
                <a:t>Deliberations</a:t>
              </a:r>
              <a:r>
                <a:rPr lang="sv-SE" dirty="0" smtClean="0"/>
                <a:t> Chemistry and Medicine</a:t>
              </a:r>
            </a:p>
            <a:p>
              <a:pPr algn="ctr"/>
              <a:endParaRPr lang="sv-SE" dirty="0"/>
            </a:p>
          </p:txBody>
        </p:sp>
        <p:cxnSp>
          <p:nvCxnSpPr>
            <p:cNvPr id="22" name="Straight Arrow Connector 21"/>
            <p:cNvCxnSpPr/>
            <p:nvPr/>
          </p:nvCxnSpPr>
          <p:spPr>
            <a:xfrm rot="5400000">
              <a:off x="847824" y="3208636"/>
              <a:ext cx="59194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3" name="TextBox 17"/>
          <p:cNvSpPr txBox="1">
            <a:spLocks noChangeArrowheads="1"/>
          </p:cNvSpPr>
          <p:nvPr/>
        </p:nvSpPr>
        <p:spPr bwMode="auto">
          <a:xfrm>
            <a:off x="1143000" y="609600"/>
            <a:ext cx="1828800" cy="923330"/>
          </a:xfrm>
          <a:prstGeom prst="rect">
            <a:avLst/>
          </a:prstGeom>
          <a:solidFill>
            <a:srgbClr val="FFFF00"/>
          </a:solidFill>
          <a:ln w="9525">
            <a:solidFill>
              <a:schemeClr val="tx1"/>
            </a:solidFill>
            <a:miter lim="800000"/>
            <a:headEnd/>
            <a:tailEnd/>
          </a:ln>
        </p:spPr>
        <p:txBody>
          <a:bodyPr>
            <a:prstTxWarp prst="textNoShape">
              <a:avLst/>
            </a:prstTxWarp>
            <a:spAutoFit/>
          </a:bodyPr>
          <a:lstStyle/>
          <a:p>
            <a:pPr algn="ctr"/>
            <a:r>
              <a:rPr lang="sv-SE" dirty="0"/>
              <a:t>2012-02-01</a:t>
            </a:r>
          </a:p>
          <a:p>
            <a:pPr algn="ctr"/>
            <a:r>
              <a:rPr lang="sv-SE" dirty="0" err="1" smtClean="0"/>
              <a:t>Nominations</a:t>
            </a:r>
            <a:r>
              <a:rPr lang="sv-SE" dirty="0" smtClean="0"/>
              <a:t> </a:t>
            </a:r>
            <a:r>
              <a:rPr lang="sv-SE" dirty="0" err="1" smtClean="0"/>
              <a:t>examined</a:t>
            </a:r>
            <a:endParaRPr lang="sv-SE" dirty="0"/>
          </a:p>
        </p:txBody>
      </p:sp>
      <p:grpSp>
        <p:nvGrpSpPr>
          <p:cNvPr id="24" name="Group 20"/>
          <p:cNvGrpSpPr>
            <a:grpSpLocks/>
          </p:cNvGrpSpPr>
          <p:nvPr/>
        </p:nvGrpSpPr>
        <p:grpSpPr bwMode="auto">
          <a:xfrm>
            <a:off x="457200" y="1524000"/>
            <a:ext cx="1600200" cy="1447800"/>
            <a:chOff x="457200" y="1524000"/>
            <a:chExt cx="1600200" cy="1447800"/>
          </a:xfrm>
        </p:grpSpPr>
        <p:sp>
          <p:nvSpPr>
            <p:cNvPr id="25" name="TextBox 24"/>
            <p:cNvSpPr txBox="1">
              <a:spLocks noChangeArrowheads="1"/>
            </p:cNvSpPr>
            <p:nvPr/>
          </p:nvSpPr>
          <p:spPr bwMode="auto">
            <a:xfrm>
              <a:off x="457200" y="2048470"/>
              <a:ext cx="1600200" cy="923330"/>
            </a:xfrm>
            <a:prstGeom prst="rect">
              <a:avLst/>
            </a:prstGeom>
            <a:solidFill>
              <a:srgbClr val="FFFF00"/>
            </a:solidFill>
            <a:ln w="9525">
              <a:solidFill>
                <a:srgbClr val="000000"/>
              </a:solidFill>
              <a:miter lim="800000"/>
              <a:headEnd/>
              <a:tailEnd/>
            </a:ln>
          </p:spPr>
          <p:txBody>
            <a:bodyPr>
              <a:prstTxWarp prst="textNoShape">
                <a:avLst/>
              </a:prstTxWarp>
              <a:spAutoFit/>
            </a:bodyPr>
            <a:lstStyle/>
            <a:p>
              <a:pPr algn="ctr"/>
              <a:r>
                <a:rPr lang="sv-SE" dirty="0"/>
                <a:t>2012-02-29</a:t>
              </a:r>
              <a:endParaRPr lang="sv-SE" dirty="0" smtClean="0"/>
            </a:p>
            <a:p>
              <a:pPr algn="ctr"/>
              <a:r>
                <a:rPr lang="sv-SE" dirty="0" smtClean="0"/>
                <a:t>Experts are </a:t>
              </a:r>
              <a:r>
                <a:rPr lang="sv-SE" dirty="0" err="1" smtClean="0"/>
                <a:t>selected</a:t>
              </a:r>
              <a:endParaRPr lang="sv-SE" dirty="0" smtClean="0"/>
            </a:p>
            <a:p>
              <a:pPr algn="ctr"/>
              <a:endParaRPr lang="sv-SE" dirty="0"/>
            </a:p>
          </p:txBody>
        </p:sp>
        <p:cxnSp>
          <p:nvCxnSpPr>
            <p:cNvPr id="26" name="Straight Arrow Connector 25"/>
            <p:cNvCxnSpPr/>
            <p:nvPr/>
          </p:nvCxnSpPr>
          <p:spPr>
            <a:xfrm rot="5400000">
              <a:off x="1166812" y="1614488"/>
              <a:ext cx="523875" cy="342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descr="Untitled-1.jpg"/>
          <p:cNvPicPr>
            <a:picLocks noChangeAspect="1"/>
          </p:cNvPicPr>
          <p:nvPr/>
        </p:nvPicPr>
        <p:blipFill>
          <a:blip r:embed="rId2"/>
          <a:srcRect/>
          <a:stretch>
            <a:fillRect/>
          </a:stretch>
        </p:blipFill>
        <p:spPr bwMode="auto">
          <a:xfrm>
            <a:off x="685800" y="1377950"/>
            <a:ext cx="3124200" cy="4108450"/>
          </a:xfrm>
          <a:prstGeom prst="rect">
            <a:avLst/>
          </a:prstGeom>
          <a:noFill/>
          <a:ln w="9525">
            <a:noFill/>
            <a:miter lim="800000"/>
            <a:headEnd/>
            <a:tailEnd/>
          </a:ln>
        </p:spPr>
      </p:pic>
      <p:pic>
        <p:nvPicPr>
          <p:cNvPr id="36867" name="Picture 2" descr="P1050363.JPG"/>
          <p:cNvPicPr>
            <a:picLocks noChangeAspect="1"/>
          </p:cNvPicPr>
          <p:nvPr/>
        </p:nvPicPr>
        <p:blipFill>
          <a:blip r:embed="rId3"/>
          <a:srcRect/>
          <a:stretch>
            <a:fillRect/>
          </a:stretch>
        </p:blipFill>
        <p:spPr bwMode="auto">
          <a:xfrm>
            <a:off x="4267200" y="1165225"/>
            <a:ext cx="3733800" cy="2492375"/>
          </a:xfrm>
          <a:prstGeom prst="rect">
            <a:avLst/>
          </a:prstGeom>
          <a:noFill/>
          <a:ln w="9525">
            <a:noFill/>
            <a:miter lim="800000"/>
            <a:headEnd/>
            <a:tailEnd/>
          </a:ln>
        </p:spPr>
      </p:pic>
      <p:pic>
        <p:nvPicPr>
          <p:cNvPr id="36868" name="Picture 4" descr="titB.gif"/>
          <p:cNvPicPr>
            <a:picLocks noChangeAspect="1"/>
          </p:cNvPicPr>
          <p:nvPr/>
        </p:nvPicPr>
        <p:blipFill>
          <a:blip r:embed="rId4"/>
          <a:srcRect/>
          <a:stretch>
            <a:fillRect/>
          </a:stretch>
        </p:blipFill>
        <p:spPr bwMode="auto">
          <a:xfrm>
            <a:off x="0" y="5856288"/>
            <a:ext cx="9144000" cy="468312"/>
          </a:xfrm>
          <a:prstGeom prst="rect">
            <a:avLst/>
          </a:prstGeom>
          <a:noFill/>
          <a:ln w="9525">
            <a:noFill/>
            <a:miter lim="800000"/>
            <a:headEnd/>
            <a:tailEnd/>
          </a:ln>
        </p:spPr>
      </p:pic>
      <p:sp>
        <p:nvSpPr>
          <p:cNvPr id="36869" name="TextBox 6"/>
          <p:cNvSpPr txBox="1">
            <a:spLocks noChangeArrowheads="1"/>
          </p:cNvSpPr>
          <p:nvPr/>
        </p:nvSpPr>
        <p:spPr bwMode="auto">
          <a:xfrm>
            <a:off x="838200" y="609600"/>
            <a:ext cx="2286000" cy="369888"/>
          </a:xfrm>
          <a:prstGeom prst="rect">
            <a:avLst/>
          </a:prstGeom>
          <a:noFill/>
          <a:ln w="9525">
            <a:noFill/>
            <a:miter lim="800000"/>
            <a:headEnd/>
            <a:tailEnd/>
          </a:ln>
        </p:spPr>
        <p:txBody>
          <a:bodyPr>
            <a:prstTxWarp prst="textNoShape">
              <a:avLst/>
            </a:prstTxWarp>
            <a:spAutoFit/>
          </a:bodyPr>
          <a:lstStyle/>
          <a:p>
            <a:pPr algn="ctr"/>
            <a:r>
              <a:rPr lang="en-US">
                <a:latin typeface="Engravers MT" charset="0"/>
                <a:ea typeface="Engravers MT" charset="0"/>
                <a:cs typeface="Engravers MT" charset="0"/>
              </a:rPr>
              <a:t>San Remo</a:t>
            </a:r>
          </a:p>
        </p:txBody>
      </p:sp>
      <p:sp>
        <p:nvSpPr>
          <p:cNvPr id="9" name="Rectangle 8"/>
          <p:cNvSpPr/>
          <p:nvPr/>
        </p:nvSpPr>
        <p:spPr>
          <a:xfrm>
            <a:off x="4419600" y="5856288"/>
            <a:ext cx="4724400" cy="7731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6871" name="Picture 3" descr="P1050354.JPG"/>
          <p:cNvPicPr>
            <a:picLocks noChangeAspect="1"/>
          </p:cNvPicPr>
          <p:nvPr/>
        </p:nvPicPr>
        <p:blipFill>
          <a:blip r:embed="rId5"/>
          <a:srcRect/>
          <a:stretch>
            <a:fillRect/>
          </a:stretch>
        </p:blipFill>
        <p:spPr bwMode="auto">
          <a:xfrm>
            <a:off x="4343400" y="3886200"/>
            <a:ext cx="3657600" cy="24415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1" name="Picture 5" descr="parents"/>
          <p:cNvPicPr>
            <a:picLocks noChangeAspect="1" noChangeArrowheads="1"/>
          </p:cNvPicPr>
          <p:nvPr/>
        </p:nvPicPr>
        <p:blipFill>
          <a:blip r:embed="rId3" cstate="print"/>
          <a:srcRect/>
          <a:stretch>
            <a:fillRect/>
          </a:stretch>
        </p:blipFill>
        <p:spPr bwMode="auto">
          <a:xfrm>
            <a:off x="4643438" y="1700213"/>
            <a:ext cx="3978275" cy="2460625"/>
          </a:xfrm>
          <a:prstGeom prst="rect">
            <a:avLst/>
          </a:prstGeom>
          <a:noFill/>
        </p:spPr>
      </p:pic>
      <p:grpSp>
        <p:nvGrpSpPr>
          <p:cNvPr id="80907" name="Group 11"/>
          <p:cNvGrpSpPr>
            <a:grpSpLocks/>
          </p:cNvGrpSpPr>
          <p:nvPr/>
        </p:nvGrpSpPr>
        <p:grpSpPr bwMode="auto">
          <a:xfrm>
            <a:off x="900113" y="549275"/>
            <a:ext cx="4032250" cy="6192838"/>
            <a:chOff x="567" y="346"/>
            <a:chExt cx="2540" cy="3901"/>
          </a:xfrm>
        </p:grpSpPr>
        <p:pic>
          <p:nvPicPr>
            <p:cNvPr id="80900" name="Picture 4" descr="hem"/>
            <p:cNvPicPr>
              <a:picLocks noChangeAspect="1" noChangeArrowheads="1"/>
            </p:cNvPicPr>
            <p:nvPr/>
          </p:nvPicPr>
          <p:blipFill>
            <a:blip r:embed="rId4" cstate="print"/>
            <a:srcRect/>
            <a:stretch>
              <a:fillRect/>
            </a:stretch>
          </p:blipFill>
          <p:spPr bwMode="auto">
            <a:xfrm>
              <a:off x="567" y="391"/>
              <a:ext cx="2402" cy="3701"/>
            </a:xfrm>
            <a:prstGeom prst="rect">
              <a:avLst/>
            </a:prstGeom>
            <a:solidFill>
              <a:schemeClr val="bg1"/>
            </a:solidFill>
          </p:spPr>
        </p:pic>
        <p:sp>
          <p:nvSpPr>
            <p:cNvPr id="80902" name="Rectangle 6"/>
            <p:cNvSpPr>
              <a:spLocks noChangeArrowheads="1"/>
            </p:cNvSpPr>
            <p:nvPr/>
          </p:nvSpPr>
          <p:spPr bwMode="auto">
            <a:xfrm>
              <a:off x="2562" y="346"/>
              <a:ext cx="544" cy="2948"/>
            </a:xfrm>
            <a:prstGeom prst="rect">
              <a:avLst/>
            </a:prstGeom>
            <a:solidFill>
              <a:schemeClr val="bg1"/>
            </a:solidFill>
            <a:ln w="9525">
              <a:solidFill>
                <a:schemeClr val="bg1"/>
              </a:solidFill>
              <a:miter lim="800000"/>
              <a:headEnd/>
              <a:tailEnd/>
            </a:ln>
            <a:effectLst/>
          </p:spPr>
          <p:txBody>
            <a:bodyPr wrap="none" anchor="ctr"/>
            <a:lstStyle/>
            <a:p>
              <a:endParaRPr lang="sv-SE"/>
            </a:p>
          </p:txBody>
        </p:sp>
        <p:sp>
          <p:nvSpPr>
            <p:cNvPr id="80903" name="Rectangle 7"/>
            <p:cNvSpPr>
              <a:spLocks noChangeArrowheads="1"/>
            </p:cNvSpPr>
            <p:nvPr/>
          </p:nvSpPr>
          <p:spPr bwMode="auto">
            <a:xfrm>
              <a:off x="567" y="3475"/>
              <a:ext cx="1270" cy="681"/>
            </a:xfrm>
            <a:prstGeom prst="rect">
              <a:avLst/>
            </a:prstGeom>
            <a:solidFill>
              <a:schemeClr val="bg1"/>
            </a:solidFill>
            <a:ln w="9525">
              <a:solidFill>
                <a:schemeClr val="bg1"/>
              </a:solidFill>
              <a:miter lim="800000"/>
              <a:headEnd/>
              <a:tailEnd/>
            </a:ln>
            <a:effectLst/>
          </p:spPr>
          <p:txBody>
            <a:bodyPr wrap="none" anchor="ctr"/>
            <a:lstStyle/>
            <a:p>
              <a:endParaRPr lang="sv-SE"/>
            </a:p>
          </p:txBody>
        </p:sp>
        <p:sp>
          <p:nvSpPr>
            <p:cNvPr id="80904" name="Rectangle 8"/>
            <p:cNvSpPr>
              <a:spLocks noChangeArrowheads="1"/>
            </p:cNvSpPr>
            <p:nvPr/>
          </p:nvSpPr>
          <p:spPr bwMode="auto">
            <a:xfrm>
              <a:off x="2835" y="3929"/>
              <a:ext cx="226" cy="227"/>
            </a:xfrm>
            <a:prstGeom prst="rect">
              <a:avLst/>
            </a:prstGeom>
            <a:solidFill>
              <a:schemeClr val="bg1"/>
            </a:solidFill>
            <a:ln w="9525">
              <a:solidFill>
                <a:schemeClr val="bg1"/>
              </a:solidFill>
              <a:miter lim="800000"/>
              <a:headEnd/>
              <a:tailEnd/>
            </a:ln>
            <a:effectLst/>
          </p:spPr>
          <p:txBody>
            <a:bodyPr wrap="none" anchor="ctr"/>
            <a:lstStyle/>
            <a:p>
              <a:endParaRPr lang="sv-SE"/>
            </a:p>
          </p:txBody>
        </p:sp>
        <p:sp>
          <p:nvSpPr>
            <p:cNvPr id="80905" name="Rectangle 9"/>
            <p:cNvSpPr>
              <a:spLocks noChangeArrowheads="1"/>
            </p:cNvSpPr>
            <p:nvPr/>
          </p:nvSpPr>
          <p:spPr bwMode="auto">
            <a:xfrm>
              <a:off x="2789" y="4020"/>
              <a:ext cx="226" cy="227"/>
            </a:xfrm>
            <a:prstGeom prst="rect">
              <a:avLst/>
            </a:prstGeom>
            <a:solidFill>
              <a:schemeClr val="bg1"/>
            </a:solidFill>
            <a:ln w="9525">
              <a:solidFill>
                <a:schemeClr val="bg1"/>
              </a:solidFill>
              <a:miter lim="800000"/>
              <a:headEnd/>
              <a:tailEnd/>
            </a:ln>
            <a:effectLst/>
          </p:spPr>
          <p:txBody>
            <a:bodyPr wrap="none" anchor="ctr"/>
            <a:lstStyle/>
            <a:p>
              <a:endParaRPr lang="sv-SE"/>
            </a:p>
          </p:txBody>
        </p:sp>
        <p:sp>
          <p:nvSpPr>
            <p:cNvPr id="80906" name="Rectangle 10"/>
            <p:cNvSpPr>
              <a:spLocks noChangeArrowheads="1"/>
            </p:cNvSpPr>
            <p:nvPr/>
          </p:nvSpPr>
          <p:spPr bwMode="auto">
            <a:xfrm>
              <a:off x="2881" y="3203"/>
              <a:ext cx="226" cy="227"/>
            </a:xfrm>
            <a:prstGeom prst="rect">
              <a:avLst/>
            </a:prstGeom>
            <a:solidFill>
              <a:schemeClr val="bg1"/>
            </a:solidFill>
            <a:ln w="9525">
              <a:solidFill>
                <a:schemeClr val="bg1"/>
              </a:solidFill>
              <a:miter lim="800000"/>
              <a:headEnd/>
              <a:tailEnd/>
            </a:ln>
            <a:effectLst/>
          </p:spPr>
          <p:txBody>
            <a:bodyPr wrap="none" anchor="ctr"/>
            <a:lstStyle/>
            <a:p>
              <a:endParaRPr lang="sv-SE"/>
            </a:p>
          </p:txBody>
        </p:sp>
      </p:grpSp>
      <p:sp>
        <p:nvSpPr>
          <p:cNvPr id="80908" name="Text Box 12"/>
          <p:cNvSpPr txBox="1">
            <a:spLocks noChangeArrowheads="1"/>
          </p:cNvSpPr>
          <p:nvPr/>
        </p:nvSpPr>
        <p:spPr bwMode="auto">
          <a:xfrm>
            <a:off x="5003800" y="4365625"/>
            <a:ext cx="1296988" cy="646331"/>
          </a:xfrm>
          <a:prstGeom prst="rect">
            <a:avLst/>
          </a:prstGeom>
          <a:noFill/>
          <a:ln w="9525">
            <a:noFill/>
            <a:miter lim="800000"/>
            <a:headEnd/>
            <a:tailEnd/>
          </a:ln>
          <a:effectLst/>
        </p:spPr>
        <p:txBody>
          <a:bodyPr>
            <a:spAutoFit/>
          </a:bodyPr>
          <a:lstStyle/>
          <a:p>
            <a:pPr algn="ctr">
              <a:spcBef>
                <a:spcPct val="50000"/>
              </a:spcBef>
            </a:pPr>
            <a:r>
              <a:rPr lang="sv-SE" dirty="0" smtClean="0"/>
              <a:t>Karolina</a:t>
            </a:r>
            <a:br>
              <a:rPr lang="sv-SE" dirty="0" smtClean="0"/>
            </a:br>
            <a:r>
              <a:rPr lang="sv-SE" dirty="0" err="1" smtClean="0"/>
              <a:t>Andriette</a:t>
            </a:r>
            <a:endParaRPr lang="en-US" dirty="0"/>
          </a:p>
        </p:txBody>
      </p:sp>
      <p:sp>
        <p:nvSpPr>
          <p:cNvPr id="80909" name="Text Box 13"/>
          <p:cNvSpPr txBox="1">
            <a:spLocks noChangeArrowheads="1"/>
          </p:cNvSpPr>
          <p:nvPr/>
        </p:nvSpPr>
        <p:spPr bwMode="auto">
          <a:xfrm>
            <a:off x="6875463" y="4365625"/>
            <a:ext cx="1296987" cy="366713"/>
          </a:xfrm>
          <a:prstGeom prst="rect">
            <a:avLst/>
          </a:prstGeom>
          <a:noFill/>
          <a:ln w="9525">
            <a:noFill/>
            <a:miter lim="800000"/>
            <a:headEnd/>
            <a:tailEnd/>
          </a:ln>
          <a:effectLst/>
        </p:spPr>
        <p:txBody>
          <a:bodyPr>
            <a:spAutoFit/>
          </a:bodyPr>
          <a:lstStyle/>
          <a:p>
            <a:pPr algn="ctr">
              <a:spcBef>
                <a:spcPct val="50000"/>
              </a:spcBef>
            </a:pPr>
            <a:r>
              <a:rPr lang="sv-SE"/>
              <a:t>Immanuel</a:t>
            </a:r>
            <a:endParaRPr lang="en-US"/>
          </a:p>
        </p:txBody>
      </p:sp>
      <p:sp>
        <p:nvSpPr>
          <p:cNvPr id="80910" name="Rectangle 14"/>
          <p:cNvSpPr>
            <a:spLocks noChangeArrowheads="1"/>
          </p:cNvSpPr>
          <p:nvPr/>
        </p:nvSpPr>
        <p:spPr bwMode="auto">
          <a:xfrm>
            <a:off x="685800" y="5603875"/>
            <a:ext cx="2043248" cy="584776"/>
          </a:xfrm>
          <a:prstGeom prst="rect">
            <a:avLst/>
          </a:prstGeom>
          <a:noFill/>
          <a:ln w="9525">
            <a:noFill/>
            <a:miter lim="800000"/>
            <a:headEnd/>
            <a:tailEnd/>
          </a:ln>
          <a:effectLst/>
        </p:spPr>
        <p:txBody>
          <a:bodyPr wrap="none" anchor="ctr">
            <a:spAutoFit/>
          </a:bodyPr>
          <a:lstStyle/>
          <a:p>
            <a:pPr algn="ctr"/>
            <a:r>
              <a:rPr lang="en-US" sz="1600" dirty="0" err="1"/>
              <a:t>Norrlandsgatan</a:t>
            </a:r>
            <a:r>
              <a:rPr lang="en-US" sz="1600" dirty="0"/>
              <a:t> </a:t>
            </a:r>
            <a:r>
              <a:rPr lang="en-US" sz="1600" dirty="0" smtClean="0"/>
              <a:t>11</a:t>
            </a:r>
            <a:br>
              <a:rPr lang="en-US" sz="1600" dirty="0" smtClean="0"/>
            </a:br>
            <a:r>
              <a:rPr lang="en-US" sz="1600" dirty="0" smtClean="0"/>
              <a:t>Stockholm, Sweden </a:t>
            </a:r>
            <a:endParaRPr lang="en-US" sz="1600"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1"/>
          <p:cNvSpPr txBox="1">
            <a:spLocks noChangeArrowheads="1"/>
          </p:cNvSpPr>
          <p:nvPr/>
        </p:nvSpPr>
        <p:spPr bwMode="auto">
          <a:xfrm>
            <a:off x="3657600" y="0"/>
            <a:ext cx="1752600" cy="708025"/>
          </a:xfrm>
          <a:prstGeom prst="rect">
            <a:avLst/>
          </a:prstGeom>
          <a:noFill/>
          <a:ln w="9525">
            <a:noFill/>
            <a:miter lim="800000"/>
            <a:headEnd/>
            <a:tailEnd/>
          </a:ln>
        </p:spPr>
        <p:txBody>
          <a:bodyPr>
            <a:prstTxWarp prst="textNoShape">
              <a:avLst/>
            </a:prstTxWarp>
            <a:spAutoFit/>
          </a:bodyPr>
          <a:lstStyle/>
          <a:p>
            <a:pPr algn="ctr"/>
            <a:r>
              <a:rPr lang="en-US" sz="4000" b="1">
                <a:solidFill>
                  <a:srgbClr val="FF0000"/>
                </a:solidFill>
                <a:latin typeface="Bookman Old Style" charset="0"/>
                <a:ea typeface="Bookman Old Style" charset="0"/>
                <a:cs typeface="Bookman Old Style" charset="0"/>
              </a:rPr>
              <a:t>2012</a:t>
            </a:r>
          </a:p>
        </p:txBody>
      </p:sp>
      <p:grpSp>
        <p:nvGrpSpPr>
          <p:cNvPr id="5" name="Group 35"/>
          <p:cNvGrpSpPr>
            <a:grpSpLocks/>
          </p:cNvGrpSpPr>
          <p:nvPr/>
        </p:nvGrpSpPr>
        <p:grpSpPr bwMode="auto">
          <a:xfrm>
            <a:off x="5486400" y="4953000"/>
            <a:ext cx="3352800" cy="1201740"/>
            <a:chOff x="5486400" y="4953000"/>
            <a:chExt cx="3352800" cy="1201342"/>
          </a:xfrm>
        </p:grpSpPr>
        <p:sp>
          <p:nvSpPr>
            <p:cNvPr id="37900" name="TextBox 31"/>
            <p:cNvSpPr txBox="1">
              <a:spLocks noChangeArrowheads="1"/>
            </p:cNvSpPr>
            <p:nvPr/>
          </p:nvSpPr>
          <p:spPr bwMode="auto">
            <a:xfrm>
              <a:off x="6629400" y="4953000"/>
              <a:ext cx="2209800" cy="923024"/>
            </a:xfrm>
            <a:prstGeom prst="rect">
              <a:avLst/>
            </a:prstGeom>
            <a:solidFill>
              <a:srgbClr val="E6E0EC"/>
            </a:solidFill>
            <a:ln w="9525">
              <a:solidFill>
                <a:srgbClr val="000000"/>
              </a:solidFill>
              <a:miter lim="800000"/>
              <a:headEnd/>
              <a:tailEnd/>
            </a:ln>
          </p:spPr>
          <p:txBody>
            <a:bodyPr>
              <a:prstTxWarp prst="textNoShape">
                <a:avLst/>
              </a:prstTxWarp>
              <a:spAutoFit/>
            </a:bodyPr>
            <a:lstStyle/>
            <a:p>
              <a:pPr algn="ctr"/>
              <a:r>
                <a:rPr lang="sv-SE" dirty="0"/>
                <a:t>2012-08-23</a:t>
              </a:r>
              <a:endParaRPr lang="sv-SE" dirty="0" smtClean="0"/>
            </a:p>
            <a:p>
              <a:pPr algn="ctr"/>
              <a:r>
                <a:rPr lang="sv-SE" dirty="0" smtClean="0"/>
                <a:t>The final suggestion</a:t>
              </a:r>
            </a:p>
            <a:p>
              <a:pPr algn="ctr"/>
              <a:endParaRPr lang="sv-SE" dirty="0"/>
            </a:p>
          </p:txBody>
        </p:sp>
        <p:cxnSp>
          <p:nvCxnSpPr>
            <p:cNvPr id="16" name="Straight Arrow Connector 15"/>
            <p:cNvCxnSpPr>
              <a:endCxn id="37900" idx="1"/>
            </p:cNvCxnSpPr>
            <p:nvPr/>
          </p:nvCxnSpPr>
          <p:spPr>
            <a:xfrm flipV="1">
              <a:off x="5486400" y="5414512"/>
              <a:ext cx="1143000" cy="7398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18" name="Picture 17" descr="images.jpeg"/>
          <p:cNvPicPr>
            <a:picLocks noChangeAspect="1"/>
          </p:cNvPicPr>
          <p:nvPr/>
        </p:nvPicPr>
        <p:blipFill>
          <a:blip r:embed="rId2"/>
          <a:srcRect/>
          <a:stretch>
            <a:fillRect/>
          </a:stretch>
        </p:blipFill>
        <p:spPr bwMode="auto">
          <a:xfrm>
            <a:off x="3352800" y="838200"/>
            <a:ext cx="3492500" cy="2324100"/>
          </a:xfrm>
          <a:prstGeom prst="rect">
            <a:avLst/>
          </a:prstGeom>
          <a:noFill/>
          <a:ln w="9525">
            <a:noFill/>
            <a:miter lim="800000"/>
            <a:headEnd/>
            <a:tailEnd/>
          </a:ln>
        </p:spPr>
      </p:pic>
      <p:pic>
        <p:nvPicPr>
          <p:cNvPr id="19" name="Picture 18" descr="images-1.jpeg"/>
          <p:cNvPicPr>
            <a:picLocks noChangeAspect="1"/>
          </p:cNvPicPr>
          <p:nvPr/>
        </p:nvPicPr>
        <p:blipFill>
          <a:blip r:embed="rId3"/>
          <a:srcRect/>
          <a:stretch>
            <a:fillRect/>
          </a:stretch>
        </p:blipFill>
        <p:spPr bwMode="auto">
          <a:xfrm>
            <a:off x="3930650" y="3527425"/>
            <a:ext cx="1784350" cy="1654175"/>
          </a:xfrm>
          <a:prstGeom prst="rect">
            <a:avLst/>
          </a:prstGeom>
          <a:noFill/>
          <a:ln w="9525">
            <a:noFill/>
            <a:miter lim="800000"/>
            <a:headEnd/>
            <a:tailEnd/>
          </a:ln>
        </p:spPr>
      </p:pic>
      <p:cxnSp>
        <p:nvCxnSpPr>
          <p:cNvPr id="20" name="Straight Arrow Connector 19"/>
          <p:cNvCxnSpPr/>
          <p:nvPr/>
        </p:nvCxnSpPr>
        <p:spPr bwMode="auto">
          <a:xfrm>
            <a:off x="2438400" y="6172200"/>
            <a:ext cx="10668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8"/>
          <p:cNvSpPr txBox="1">
            <a:spLocks noChangeArrowheads="1"/>
          </p:cNvSpPr>
          <p:nvPr/>
        </p:nvSpPr>
        <p:spPr bwMode="auto">
          <a:xfrm>
            <a:off x="3581400" y="5692775"/>
            <a:ext cx="1905000" cy="923330"/>
          </a:xfrm>
          <a:prstGeom prst="rect">
            <a:avLst/>
          </a:prstGeom>
          <a:solidFill>
            <a:srgbClr val="E6E0EC"/>
          </a:solidFill>
          <a:ln w="9525">
            <a:solidFill>
              <a:srgbClr val="000000"/>
            </a:solidFill>
            <a:miter lim="800000"/>
            <a:headEnd/>
            <a:tailEnd/>
          </a:ln>
        </p:spPr>
        <p:txBody>
          <a:bodyPr>
            <a:prstTxWarp prst="textNoShape">
              <a:avLst/>
            </a:prstTxWarp>
            <a:spAutoFit/>
          </a:bodyPr>
          <a:lstStyle/>
          <a:p>
            <a:pPr algn="ctr"/>
            <a:r>
              <a:rPr lang="sv-SE" dirty="0"/>
              <a:t>2012-08-07-08</a:t>
            </a:r>
            <a:endParaRPr lang="sv-SE" dirty="0" smtClean="0"/>
          </a:p>
          <a:p>
            <a:pPr algn="ctr"/>
            <a:r>
              <a:rPr lang="sv-SE" dirty="0" smtClean="0"/>
              <a:t>The </a:t>
            </a:r>
            <a:r>
              <a:rPr lang="sv-SE" dirty="0" err="1" smtClean="0"/>
              <a:t>Committee</a:t>
            </a:r>
            <a:r>
              <a:rPr lang="sv-SE" dirty="0" smtClean="0"/>
              <a:t/>
            </a:r>
            <a:br>
              <a:rPr lang="sv-SE" dirty="0" smtClean="0"/>
            </a:br>
            <a:r>
              <a:rPr lang="sv-SE" dirty="0" err="1" smtClean="0"/>
              <a:t>meeting</a:t>
            </a:r>
            <a:endParaRPr lang="sv-SE" dirty="0" smtClean="0"/>
          </a:p>
          <a:p>
            <a:pPr algn="ctr"/>
            <a:endParaRPr lang="sv-SE" dirty="0"/>
          </a:p>
        </p:txBody>
      </p:sp>
      <p:grpSp>
        <p:nvGrpSpPr>
          <p:cNvPr id="22" name="Group 26"/>
          <p:cNvGrpSpPr>
            <a:grpSpLocks/>
          </p:cNvGrpSpPr>
          <p:nvPr/>
        </p:nvGrpSpPr>
        <p:grpSpPr bwMode="auto">
          <a:xfrm>
            <a:off x="609600" y="4764089"/>
            <a:ext cx="1828800" cy="1836914"/>
            <a:chOff x="609600" y="4763868"/>
            <a:chExt cx="1828800" cy="1837908"/>
          </a:xfrm>
        </p:grpSpPr>
        <p:sp>
          <p:nvSpPr>
            <p:cNvPr id="23" name="TextBox 22"/>
            <p:cNvSpPr txBox="1"/>
            <p:nvPr/>
          </p:nvSpPr>
          <p:spPr>
            <a:xfrm>
              <a:off x="609600" y="5400798"/>
              <a:ext cx="1828800" cy="1200978"/>
            </a:xfrm>
            <a:prstGeom prst="rect">
              <a:avLst/>
            </a:prstGeom>
            <a:solidFill>
              <a:schemeClr val="accent4">
                <a:lumMod val="20000"/>
                <a:lumOff val="80000"/>
              </a:schemeClr>
            </a:solidFill>
            <a:ln>
              <a:solidFill>
                <a:srgbClr val="000000"/>
              </a:solidFill>
            </a:ln>
          </p:spPr>
          <p:txBody>
            <a:bodyPr>
              <a:spAutoFit/>
            </a:bodyPr>
            <a:lstStyle/>
            <a:p>
              <a:pPr algn="ctr">
                <a:defRPr/>
              </a:pPr>
              <a:r>
                <a:rPr lang="sv-SE" dirty="0"/>
                <a:t>2012-06-04-05</a:t>
              </a:r>
            </a:p>
            <a:p>
              <a:pPr algn="ctr">
                <a:defRPr/>
              </a:pPr>
              <a:r>
                <a:rPr lang="sv-SE" dirty="0"/>
                <a:t>Hearing</a:t>
              </a:r>
              <a:r>
                <a:rPr lang="sv-SE" dirty="0" smtClean="0"/>
                <a:t> and </a:t>
              </a:r>
              <a:r>
                <a:rPr lang="sv-SE" dirty="0" err="1" smtClean="0"/>
                <a:t>meeting</a:t>
              </a:r>
              <a:r>
                <a:rPr lang="sv-SE" dirty="0" smtClean="0"/>
                <a:t> with </a:t>
              </a:r>
              <a:r>
                <a:rPr lang="sv-SE" dirty="0"/>
                <a:t>C</a:t>
              </a:r>
              <a:r>
                <a:rPr lang="sv-SE" dirty="0" smtClean="0"/>
                <a:t>lass </a:t>
              </a:r>
              <a:r>
                <a:rPr lang="sv-SE" dirty="0"/>
                <a:t>III</a:t>
              </a:r>
            </a:p>
            <a:p>
              <a:pPr algn="ctr">
                <a:defRPr/>
              </a:pPr>
              <a:endParaRPr lang="sv-SE" dirty="0"/>
            </a:p>
          </p:txBody>
        </p:sp>
        <p:cxnSp>
          <p:nvCxnSpPr>
            <p:cNvPr id="24" name="Straight Arrow Connector 23"/>
            <p:cNvCxnSpPr/>
            <p:nvPr/>
          </p:nvCxnSpPr>
          <p:spPr>
            <a:xfrm rot="5400000">
              <a:off x="858684" y="5048184"/>
              <a:ext cx="57022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5" name="Group 21"/>
          <p:cNvGrpSpPr>
            <a:grpSpLocks/>
          </p:cNvGrpSpPr>
          <p:nvPr/>
        </p:nvGrpSpPr>
        <p:grpSpPr bwMode="auto">
          <a:xfrm>
            <a:off x="457200" y="2913063"/>
            <a:ext cx="1676400" cy="1850626"/>
            <a:chOff x="457200" y="2913460"/>
            <a:chExt cx="1676400" cy="1850010"/>
          </a:xfrm>
        </p:grpSpPr>
        <p:sp>
          <p:nvSpPr>
            <p:cNvPr id="26" name="TextBox 22"/>
            <p:cNvSpPr txBox="1">
              <a:spLocks noChangeArrowheads="1"/>
            </p:cNvSpPr>
            <p:nvPr/>
          </p:nvSpPr>
          <p:spPr bwMode="auto">
            <a:xfrm>
              <a:off x="457200" y="3563540"/>
              <a:ext cx="1676400" cy="1199930"/>
            </a:xfrm>
            <a:prstGeom prst="rect">
              <a:avLst/>
            </a:prstGeom>
            <a:solidFill>
              <a:srgbClr val="FFFF00"/>
            </a:solidFill>
            <a:ln w="9525">
              <a:solidFill>
                <a:srgbClr val="000000"/>
              </a:solidFill>
              <a:miter lim="800000"/>
              <a:headEnd/>
              <a:tailEnd/>
            </a:ln>
          </p:spPr>
          <p:txBody>
            <a:bodyPr wrap="square">
              <a:prstTxWarp prst="textNoShape">
                <a:avLst/>
              </a:prstTxWarp>
              <a:spAutoFit/>
            </a:bodyPr>
            <a:lstStyle/>
            <a:p>
              <a:pPr algn="ctr"/>
              <a:r>
                <a:rPr lang="sv-SE" dirty="0"/>
                <a:t>2012-04-20</a:t>
              </a:r>
              <a:endParaRPr lang="sv-SE" dirty="0" smtClean="0"/>
            </a:p>
            <a:p>
              <a:pPr algn="ctr"/>
              <a:r>
                <a:rPr lang="sv-SE" dirty="0" err="1" smtClean="0"/>
                <a:t>Deliberations</a:t>
              </a:r>
              <a:r>
                <a:rPr lang="sv-SE" dirty="0" smtClean="0"/>
                <a:t> Chemistry and Medicine</a:t>
              </a:r>
            </a:p>
            <a:p>
              <a:pPr algn="ctr"/>
              <a:endParaRPr lang="sv-SE" dirty="0"/>
            </a:p>
          </p:txBody>
        </p:sp>
        <p:cxnSp>
          <p:nvCxnSpPr>
            <p:cNvPr id="27" name="Straight Arrow Connector 26"/>
            <p:cNvCxnSpPr/>
            <p:nvPr/>
          </p:nvCxnSpPr>
          <p:spPr>
            <a:xfrm rot="5400000">
              <a:off x="847824" y="3208636"/>
              <a:ext cx="59194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8" name="TextBox 17"/>
          <p:cNvSpPr txBox="1">
            <a:spLocks noChangeArrowheads="1"/>
          </p:cNvSpPr>
          <p:nvPr/>
        </p:nvSpPr>
        <p:spPr bwMode="auto">
          <a:xfrm>
            <a:off x="1143000" y="609600"/>
            <a:ext cx="1828800" cy="923330"/>
          </a:xfrm>
          <a:prstGeom prst="rect">
            <a:avLst/>
          </a:prstGeom>
          <a:solidFill>
            <a:srgbClr val="FFFF00"/>
          </a:solidFill>
          <a:ln w="9525">
            <a:solidFill>
              <a:schemeClr val="tx1"/>
            </a:solidFill>
            <a:miter lim="800000"/>
            <a:headEnd/>
            <a:tailEnd/>
          </a:ln>
        </p:spPr>
        <p:txBody>
          <a:bodyPr>
            <a:prstTxWarp prst="textNoShape">
              <a:avLst/>
            </a:prstTxWarp>
            <a:spAutoFit/>
          </a:bodyPr>
          <a:lstStyle/>
          <a:p>
            <a:pPr algn="ctr"/>
            <a:r>
              <a:rPr lang="sv-SE" dirty="0"/>
              <a:t>2012-02-01</a:t>
            </a:r>
          </a:p>
          <a:p>
            <a:pPr algn="ctr"/>
            <a:r>
              <a:rPr lang="sv-SE" dirty="0" err="1" smtClean="0"/>
              <a:t>Nominations</a:t>
            </a:r>
            <a:r>
              <a:rPr lang="sv-SE" dirty="0" smtClean="0"/>
              <a:t> </a:t>
            </a:r>
            <a:r>
              <a:rPr lang="sv-SE" dirty="0" err="1" smtClean="0"/>
              <a:t>examined</a:t>
            </a:r>
            <a:endParaRPr lang="sv-SE" dirty="0"/>
          </a:p>
        </p:txBody>
      </p:sp>
      <p:grpSp>
        <p:nvGrpSpPr>
          <p:cNvPr id="29" name="Group 20"/>
          <p:cNvGrpSpPr>
            <a:grpSpLocks/>
          </p:cNvGrpSpPr>
          <p:nvPr/>
        </p:nvGrpSpPr>
        <p:grpSpPr bwMode="auto">
          <a:xfrm>
            <a:off x="457200" y="1524000"/>
            <a:ext cx="1600200" cy="1447800"/>
            <a:chOff x="457200" y="1524000"/>
            <a:chExt cx="1600200" cy="1447800"/>
          </a:xfrm>
        </p:grpSpPr>
        <p:sp>
          <p:nvSpPr>
            <p:cNvPr id="31" name="TextBox 30"/>
            <p:cNvSpPr txBox="1">
              <a:spLocks noChangeArrowheads="1"/>
            </p:cNvSpPr>
            <p:nvPr/>
          </p:nvSpPr>
          <p:spPr bwMode="auto">
            <a:xfrm>
              <a:off x="457200" y="2048470"/>
              <a:ext cx="1600200" cy="923330"/>
            </a:xfrm>
            <a:prstGeom prst="rect">
              <a:avLst/>
            </a:prstGeom>
            <a:solidFill>
              <a:srgbClr val="FFFF00"/>
            </a:solidFill>
            <a:ln w="9525">
              <a:solidFill>
                <a:srgbClr val="000000"/>
              </a:solidFill>
              <a:miter lim="800000"/>
              <a:headEnd/>
              <a:tailEnd/>
            </a:ln>
          </p:spPr>
          <p:txBody>
            <a:bodyPr>
              <a:prstTxWarp prst="textNoShape">
                <a:avLst/>
              </a:prstTxWarp>
              <a:spAutoFit/>
            </a:bodyPr>
            <a:lstStyle/>
            <a:p>
              <a:pPr algn="ctr"/>
              <a:r>
                <a:rPr lang="sv-SE" dirty="0"/>
                <a:t>2012-02-29</a:t>
              </a:r>
              <a:endParaRPr lang="sv-SE" dirty="0" smtClean="0"/>
            </a:p>
            <a:p>
              <a:pPr algn="ctr"/>
              <a:r>
                <a:rPr lang="sv-SE" dirty="0" smtClean="0"/>
                <a:t>Experts are </a:t>
              </a:r>
              <a:r>
                <a:rPr lang="sv-SE" dirty="0" err="1" smtClean="0"/>
                <a:t>selected</a:t>
              </a:r>
              <a:endParaRPr lang="sv-SE" dirty="0" smtClean="0"/>
            </a:p>
            <a:p>
              <a:pPr algn="ctr"/>
              <a:endParaRPr lang="sv-SE" dirty="0"/>
            </a:p>
          </p:txBody>
        </p:sp>
        <p:cxnSp>
          <p:nvCxnSpPr>
            <p:cNvPr id="32" name="Straight Arrow Connector 31"/>
            <p:cNvCxnSpPr/>
            <p:nvPr/>
          </p:nvCxnSpPr>
          <p:spPr>
            <a:xfrm rot="5400000">
              <a:off x="1166812" y="1614488"/>
              <a:ext cx="523875" cy="342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accel="50000" decel="50000" fill="hold" nodeType="clickEffect">
                                  <p:stCondLst>
                                    <p:cond delay="0"/>
                                  </p:stCondLst>
                                  <p:childTnLst>
                                    <p:anim calcmode="lin" valueType="num">
                                      <p:cBhvr additive="base">
                                        <p:cTn id="10" dur="500"/>
                                        <p:tgtEl>
                                          <p:spTgt spid="18"/>
                                        </p:tgtEl>
                                        <p:attrNameLst>
                                          <p:attrName>ppt_x</p:attrName>
                                        </p:attrNameLst>
                                      </p:cBhvr>
                                      <p:tavLst>
                                        <p:tav tm="0">
                                          <p:val>
                                            <p:strVal val="ppt_x"/>
                                          </p:val>
                                        </p:tav>
                                        <p:tav tm="100000">
                                          <p:val>
                                            <p:strVal val="ppt_x"/>
                                          </p:val>
                                        </p:tav>
                                      </p:tavLst>
                                    </p:anim>
                                    <p:anim calcmode="lin" valueType="num">
                                      <p:cBhvr additive="base">
                                        <p:cTn id="11" dur="500"/>
                                        <p:tgtEl>
                                          <p:spTgt spid="18"/>
                                        </p:tgtEl>
                                        <p:attrNameLst>
                                          <p:attrName>ppt_y</p:attrName>
                                        </p:attrNameLst>
                                      </p:cBhvr>
                                      <p:tavLst>
                                        <p:tav tm="0">
                                          <p:val>
                                            <p:strVal val="ppt_y"/>
                                          </p:val>
                                        </p:tav>
                                        <p:tav tm="100000">
                                          <p:val>
                                            <p:strVal val="1+ppt_h/2"/>
                                          </p:val>
                                        </p:tav>
                                      </p:tavLst>
                                    </p:anim>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1"/>
          <p:cNvSpPr txBox="1">
            <a:spLocks noChangeArrowheads="1"/>
          </p:cNvSpPr>
          <p:nvPr/>
        </p:nvSpPr>
        <p:spPr bwMode="auto">
          <a:xfrm>
            <a:off x="3657600" y="0"/>
            <a:ext cx="1752600" cy="708025"/>
          </a:xfrm>
          <a:prstGeom prst="rect">
            <a:avLst/>
          </a:prstGeom>
          <a:noFill/>
          <a:ln w="9525">
            <a:noFill/>
            <a:miter lim="800000"/>
            <a:headEnd/>
            <a:tailEnd/>
          </a:ln>
        </p:spPr>
        <p:txBody>
          <a:bodyPr>
            <a:prstTxWarp prst="textNoShape">
              <a:avLst/>
            </a:prstTxWarp>
            <a:spAutoFit/>
          </a:bodyPr>
          <a:lstStyle/>
          <a:p>
            <a:pPr algn="ctr"/>
            <a:r>
              <a:rPr lang="en-US" sz="4000" b="1">
                <a:solidFill>
                  <a:srgbClr val="FF0000"/>
                </a:solidFill>
                <a:latin typeface="Bookman Old Style" charset="0"/>
                <a:ea typeface="Bookman Old Style" charset="0"/>
                <a:cs typeface="Bookman Old Style" charset="0"/>
              </a:rPr>
              <a:t>2012</a:t>
            </a:r>
          </a:p>
        </p:txBody>
      </p:sp>
      <p:cxnSp>
        <p:nvCxnSpPr>
          <p:cNvPr id="21" name="Straight Arrow Connector 20"/>
          <p:cNvCxnSpPr/>
          <p:nvPr/>
        </p:nvCxnSpPr>
        <p:spPr bwMode="auto">
          <a:xfrm>
            <a:off x="2438400" y="6172200"/>
            <a:ext cx="10668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8"/>
          <p:cNvSpPr txBox="1">
            <a:spLocks noChangeArrowheads="1"/>
          </p:cNvSpPr>
          <p:nvPr/>
        </p:nvSpPr>
        <p:spPr bwMode="auto">
          <a:xfrm>
            <a:off x="3581400" y="5692775"/>
            <a:ext cx="1905000" cy="923330"/>
          </a:xfrm>
          <a:prstGeom prst="rect">
            <a:avLst/>
          </a:prstGeom>
          <a:solidFill>
            <a:srgbClr val="E6E0EC"/>
          </a:solidFill>
          <a:ln w="9525">
            <a:solidFill>
              <a:srgbClr val="000000"/>
            </a:solidFill>
            <a:miter lim="800000"/>
            <a:headEnd/>
            <a:tailEnd/>
          </a:ln>
        </p:spPr>
        <p:txBody>
          <a:bodyPr>
            <a:prstTxWarp prst="textNoShape">
              <a:avLst/>
            </a:prstTxWarp>
            <a:spAutoFit/>
          </a:bodyPr>
          <a:lstStyle/>
          <a:p>
            <a:pPr algn="ctr"/>
            <a:r>
              <a:rPr lang="sv-SE" dirty="0"/>
              <a:t>2012-08-07-08</a:t>
            </a:r>
            <a:endParaRPr lang="sv-SE" dirty="0" smtClean="0"/>
          </a:p>
          <a:p>
            <a:pPr algn="ctr"/>
            <a:r>
              <a:rPr lang="sv-SE" dirty="0" smtClean="0"/>
              <a:t>The </a:t>
            </a:r>
            <a:r>
              <a:rPr lang="sv-SE" dirty="0" err="1" smtClean="0"/>
              <a:t>Committee</a:t>
            </a:r>
            <a:r>
              <a:rPr lang="sv-SE" dirty="0" smtClean="0"/>
              <a:t/>
            </a:r>
            <a:br>
              <a:rPr lang="sv-SE" dirty="0" smtClean="0"/>
            </a:br>
            <a:r>
              <a:rPr lang="sv-SE" dirty="0" err="1" smtClean="0"/>
              <a:t>meeting</a:t>
            </a:r>
            <a:endParaRPr lang="sv-SE" dirty="0" smtClean="0"/>
          </a:p>
          <a:p>
            <a:pPr algn="ctr"/>
            <a:endParaRPr lang="sv-SE" dirty="0"/>
          </a:p>
        </p:txBody>
      </p:sp>
      <p:grpSp>
        <p:nvGrpSpPr>
          <p:cNvPr id="24" name="Group 26"/>
          <p:cNvGrpSpPr>
            <a:grpSpLocks/>
          </p:cNvGrpSpPr>
          <p:nvPr/>
        </p:nvGrpSpPr>
        <p:grpSpPr bwMode="auto">
          <a:xfrm>
            <a:off x="609600" y="4764089"/>
            <a:ext cx="1828800" cy="1836914"/>
            <a:chOff x="609600" y="4763868"/>
            <a:chExt cx="1828800" cy="1837908"/>
          </a:xfrm>
        </p:grpSpPr>
        <p:sp>
          <p:nvSpPr>
            <p:cNvPr id="25" name="TextBox 24"/>
            <p:cNvSpPr txBox="1"/>
            <p:nvPr/>
          </p:nvSpPr>
          <p:spPr>
            <a:xfrm>
              <a:off x="609600" y="5400798"/>
              <a:ext cx="1828800" cy="1200978"/>
            </a:xfrm>
            <a:prstGeom prst="rect">
              <a:avLst/>
            </a:prstGeom>
            <a:solidFill>
              <a:schemeClr val="accent4">
                <a:lumMod val="20000"/>
                <a:lumOff val="80000"/>
              </a:schemeClr>
            </a:solidFill>
            <a:ln>
              <a:solidFill>
                <a:srgbClr val="000000"/>
              </a:solidFill>
            </a:ln>
          </p:spPr>
          <p:txBody>
            <a:bodyPr>
              <a:spAutoFit/>
            </a:bodyPr>
            <a:lstStyle/>
            <a:p>
              <a:pPr algn="ctr">
                <a:defRPr/>
              </a:pPr>
              <a:r>
                <a:rPr lang="sv-SE" dirty="0"/>
                <a:t>2012-06-04-05</a:t>
              </a:r>
            </a:p>
            <a:p>
              <a:pPr algn="ctr">
                <a:defRPr/>
              </a:pPr>
              <a:r>
                <a:rPr lang="sv-SE" dirty="0"/>
                <a:t>Hearing</a:t>
              </a:r>
              <a:r>
                <a:rPr lang="sv-SE" dirty="0" smtClean="0"/>
                <a:t> and </a:t>
              </a:r>
              <a:r>
                <a:rPr lang="sv-SE" dirty="0" err="1" smtClean="0"/>
                <a:t>meeting</a:t>
              </a:r>
              <a:r>
                <a:rPr lang="sv-SE" dirty="0" smtClean="0"/>
                <a:t> with </a:t>
              </a:r>
              <a:r>
                <a:rPr lang="sv-SE" dirty="0"/>
                <a:t>C</a:t>
              </a:r>
              <a:r>
                <a:rPr lang="sv-SE" dirty="0" smtClean="0"/>
                <a:t>lass </a:t>
              </a:r>
              <a:r>
                <a:rPr lang="sv-SE" dirty="0"/>
                <a:t>III</a:t>
              </a:r>
            </a:p>
            <a:p>
              <a:pPr algn="ctr">
                <a:defRPr/>
              </a:pPr>
              <a:endParaRPr lang="sv-SE" dirty="0"/>
            </a:p>
          </p:txBody>
        </p:sp>
        <p:cxnSp>
          <p:nvCxnSpPr>
            <p:cNvPr id="26" name="Straight Arrow Connector 25"/>
            <p:cNvCxnSpPr/>
            <p:nvPr/>
          </p:nvCxnSpPr>
          <p:spPr>
            <a:xfrm rot="5400000">
              <a:off x="858684" y="5048184"/>
              <a:ext cx="57022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7" name="Group 21"/>
          <p:cNvGrpSpPr>
            <a:grpSpLocks/>
          </p:cNvGrpSpPr>
          <p:nvPr/>
        </p:nvGrpSpPr>
        <p:grpSpPr bwMode="auto">
          <a:xfrm>
            <a:off x="457200" y="2913063"/>
            <a:ext cx="1676400" cy="1850626"/>
            <a:chOff x="457200" y="2913460"/>
            <a:chExt cx="1676400" cy="1850010"/>
          </a:xfrm>
        </p:grpSpPr>
        <p:sp>
          <p:nvSpPr>
            <p:cNvPr id="28" name="TextBox 22"/>
            <p:cNvSpPr txBox="1">
              <a:spLocks noChangeArrowheads="1"/>
            </p:cNvSpPr>
            <p:nvPr/>
          </p:nvSpPr>
          <p:spPr bwMode="auto">
            <a:xfrm>
              <a:off x="457200" y="3563540"/>
              <a:ext cx="1676400" cy="1199930"/>
            </a:xfrm>
            <a:prstGeom prst="rect">
              <a:avLst/>
            </a:prstGeom>
            <a:solidFill>
              <a:srgbClr val="FFFF00"/>
            </a:solidFill>
            <a:ln w="9525">
              <a:solidFill>
                <a:srgbClr val="000000"/>
              </a:solidFill>
              <a:miter lim="800000"/>
              <a:headEnd/>
              <a:tailEnd/>
            </a:ln>
          </p:spPr>
          <p:txBody>
            <a:bodyPr wrap="square">
              <a:prstTxWarp prst="textNoShape">
                <a:avLst/>
              </a:prstTxWarp>
              <a:spAutoFit/>
            </a:bodyPr>
            <a:lstStyle/>
            <a:p>
              <a:pPr algn="ctr"/>
              <a:r>
                <a:rPr lang="sv-SE" dirty="0"/>
                <a:t>2012-04-20</a:t>
              </a:r>
              <a:endParaRPr lang="sv-SE" dirty="0" smtClean="0"/>
            </a:p>
            <a:p>
              <a:pPr algn="ctr"/>
              <a:r>
                <a:rPr lang="sv-SE" dirty="0" err="1" smtClean="0"/>
                <a:t>Deliberations</a:t>
              </a:r>
              <a:r>
                <a:rPr lang="sv-SE" dirty="0" smtClean="0"/>
                <a:t> Chemistry and Medicine</a:t>
              </a:r>
            </a:p>
            <a:p>
              <a:pPr algn="ctr"/>
              <a:endParaRPr lang="sv-SE" dirty="0"/>
            </a:p>
          </p:txBody>
        </p:sp>
        <p:cxnSp>
          <p:nvCxnSpPr>
            <p:cNvPr id="29" name="Straight Arrow Connector 28"/>
            <p:cNvCxnSpPr/>
            <p:nvPr/>
          </p:nvCxnSpPr>
          <p:spPr>
            <a:xfrm rot="5400000">
              <a:off x="847824" y="3208636"/>
              <a:ext cx="59194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1" name="TextBox 17"/>
          <p:cNvSpPr txBox="1">
            <a:spLocks noChangeArrowheads="1"/>
          </p:cNvSpPr>
          <p:nvPr/>
        </p:nvSpPr>
        <p:spPr bwMode="auto">
          <a:xfrm>
            <a:off x="1143000" y="609600"/>
            <a:ext cx="1828800" cy="923330"/>
          </a:xfrm>
          <a:prstGeom prst="rect">
            <a:avLst/>
          </a:prstGeom>
          <a:solidFill>
            <a:srgbClr val="FFFF00"/>
          </a:solidFill>
          <a:ln w="9525">
            <a:solidFill>
              <a:schemeClr val="tx1"/>
            </a:solidFill>
            <a:miter lim="800000"/>
            <a:headEnd/>
            <a:tailEnd/>
          </a:ln>
        </p:spPr>
        <p:txBody>
          <a:bodyPr>
            <a:prstTxWarp prst="textNoShape">
              <a:avLst/>
            </a:prstTxWarp>
            <a:spAutoFit/>
          </a:bodyPr>
          <a:lstStyle/>
          <a:p>
            <a:pPr algn="ctr"/>
            <a:r>
              <a:rPr lang="sv-SE" dirty="0"/>
              <a:t>2012-02-01</a:t>
            </a:r>
          </a:p>
          <a:p>
            <a:pPr algn="ctr"/>
            <a:r>
              <a:rPr lang="sv-SE" dirty="0" err="1" smtClean="0"/>
              <a:t>Nominations</a:t>
            </a:r>
            <a:r>
              <a:rPr lang="sv-SE" dirty="0" smtClean="0"/>
              <a:t> </a:t>
            </a:r>
            <a:r>
              <a:rPr lang="sv-SE" dirty="0" err="1" smtClean="0"/>
              <a:t>examined</a:t>
            </a:r>
            <a:endParaRPr lang="sv-SE" dirty="0"/>
          </a:p>
        </p:txBody>
      </p:sp>
      <p:grpSp>
        <p:nvGrpSpPr>
          <p:cNvPr id="32" name="Group 20"/>
          <p:cNvGrpSpPr>
            <a:grpSpLocks/>
          </p:cNvGrpSpPr>
          <p:nvPr/>
        </p:nvGrpSpPr>
        <p:grpSpPr bwMode="auto">
          <a:xfrm>
            <a:off x="457200" y="1524000"/>
            <a:ext cx="1600200" cy="1447800"/>
            <a:chOff x="457200" y="1524000"/>
            <a:chExt cx="1600200" cy="1447800"/>
          </a:xfrm>
        </p:grpSpPr>
        <p:sp>
          <p:nvSpPr>
            <p:cNvPr id="33" name="TextBox 32"/>
            <p:cNvSpPr txBox="1">
              <a:spLocks noChangeArrowheads="1"/>
            </p:cNvSpPr>
            <p:nvPr/>
          </p:nvSpPr>
          <p:spPr bwMode="auto">
            <a:xfrm>
              <a:off x="457200" y="2048470"/>
              <a:ext cx="1600200" cy="923330"/>
            </a:xfrm>
            <a:prstGeom prst="rect">
              <a:avLst/>
            </a:prstGeom>
            <a:solidFill>
              <a:srgbClr val="FFFF00"/>
            </a:solidFill>
            <a:ln w="9525">
              <a:solidFill>
                <a:srgbClr val="000000"/>
              </a:solidFill>
              <a:miter lim="800000"/>
              <a:headEnd/>
              <a:tailEnd/>
            </a:ln>
          </p:spPr>
          <p:txBody>
            <a:bodyPr>
              <a:prstTxWarp prst="textNoShape">
                <a:avLst/>
              </a:prstTxWarp>
              <a:spAutoFit/>
            </a:bodyPr>
            <a:lstStyle/>
            <a:p>
              <a:pPr algn="ctr"/>
              <a:r>
                <a:rPr lang="sv-SE" dirty="0"/>
                <a:t>2012-02-29</a:t>
              </a:r>
              <a:endParaRPr lang="sv-SE" dirty="0" smtClean="0"/>
            </a:p>
            <a:p>
              <a:pPr algn="ctr"/>
              <a:r>
                <a:rPr lang="sv-SE" dirty="0" smtClean="0"/>
                <a:t>Experts are </a:t>
              </a:r>
              <a:r>
                <a:rPr lang="sv-SE" dirty="0" err="1" smtClean="0"/>
                <a:t>selected</a:t>
              </a:r>
              <a:endParaRPr lang="sv-SE" dirty="0" smtClean="0"/>
            </a:p>
            <a:p>
              <a:pPr algn="ctr"/>
              <a:endParaRPr lang="sv-SE" dirty="0"/>
            </a:p>
          </p:txBody>
        </p:sp>
        <p:cxnSp>
          <p:nvCxnSpPr>
            <p:cNvPr id="34" name="Straight Arrow Connector 33"/>
            <p:cNvCxnSpPr/>
            <p:nvPr/>
          </p:nvCxnSpPr>
          <p:spPr>
            <a:xfrm rot="5400000">
              <a:off x="1166812" y="1614488"/>
              <a:ext cx="523875" cy="342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30" name="Group 35"/>
          <p:cNvGrpSpPr>
            <a:grpSpLocks/>
          </p:cNvGrpSpPr>
          <p:nvPr/>
        </p:nvGrpSpPr>
        <p:grpSpPr bwMode="auto">
          <a:xfrm>
            <a:off x="5486400" y="4953000"/>
            <a:ext cx="3352800" cy="1201740"/>
            <a:chOff x="5486400" y="4953000"/>
            <a:chExt cx="3352800" cy="1201342"/>
          </a:xfrm>
        </p:grpSpPr>
        <p:sp>
          <p:nvSpPr>
            <p:cNvPr id="35" name="TextBox 31"/>
            <p:cNvSpPr txBox="1">
              <a:spLocks noChangeArrowheads="1"/>
            </p:cNvSpPr>
            <p:nvPr/>
          </p:nvSpPr>
          <p:spPr bwMode="auto">
            <a:xfrm>
              <a:off x="6629400" y="4953000"/>
              <a:ext cx="2209800" cy="923024"/>
            </a:xfrm>
            <a:prstGeom prst="rect">
              <a:avLst/>
            </a:prstGeom>
            <a:solidFill>
              <a:srgbClr val="E6E0EC"/>
            </a:solidFill>
            <a:ln w="9525">
              <a:solidFill>
                <a:srgbClr val="000000"/>
              </a:solidFill>
              <a:miter lim="800000"/>
              <a:headEnd/>
              <a:tailEnd/>
            </a:ln>
          </p:spPr>
          <p:txBody>
            <a:bodyPr>
              <a:prstTxWarp prst="textNoShape">
                <a:avLst/>
              </a:prstTxWarp>
              <a:spAutoFit/>
            </a:bodyPr>
            <a:lstStyle/>
            <a:p>
              <a:pPr algn="ctr"/>
              <a:r>
                <a:rPr lang="sv-SE" dirty="0"/>
                <a:t>2012-08-23</a:t>
              </a:r>
              <a:endParaRPr lang="sv-SE" dirty="0" smtClean="0"/>
            </a:p>
            <a:p>
              <a:pPr algn="ctr"/>
              <a:r>
                <a:rPr lang="sv-SE" dirty="0" smtClean="0"/>
                <a:t>The final suggestion</a:t>
              </a:r>
            </a:p>
            <a:p>
              <a:pPr algn="ctr"/>
              <a:endParaRPr lang="sv-SE" dirty="0"/>
            </a:p>
          </p:txBody>
        </p:sp>
        <p:cxnSp>
          <p:nvCxnSpPr>
            <p:cNvPr id="36" name="Straight Arrow Connector 35"/>
            <p:cNvCxnSpPr>
              <a:endCxn id="35" idx="1"/>
            </p:cNvCxnSpPr>
            <p:nvPr/>
          </p:nvCxnSpPr>
          <p:spPr>
            <a:xfrm flipV="1">
              <a:off x="5486400" y="5414512"/>
              <a:ext cx="1143000" cy="7398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37" name="Group 40"/>
          <p:cNvGrpSpPr>
            <a:grpSpLocks/>
          </p:cNvGrpSpPr>
          <p:nvPr/>
        </p:nvGrpSpPr>
        <p:grpSpPr bwMode="auto">
          <a:xfrm>
            <a:off x="6324600" y="3427412"/>
            <a:ext cx="2438400" cy="1525588"/>
            <a:chOff x="6324600" y="3429000"/>
            <a:chExt cx="2438400" cy="1524794"/>
          </a:xfrm>
        </p:grpSpPr>
        <p:sp>
          <p:nvSpPr>
            <p:cNvPr id="38" name="TextBox 36"/>
            <p:cNvSpPr txBox="1">
              <a:spLocks noChangeArrowheads="1"/>
            </p:cNvSpPr>
            <p:nvPr/>
          </p:nvSpPr>
          <p:spPr bwMode="auto">
            <a:xfrm>
              <a:off x="6324600" y="3429000"/>
              <a:ext cx="2438400" cy="1199704"/>
            </a:xfrm>
            <a:prstGeom prst="rect">
              <a:avLst/>
            </a:prstGeom>
            <a:solidFill>
              <a:srgbClr val="FFC1DA"/>
            </a:solidFill>
            <a:ln w="9525">
              <a:solidFill>
                <a:srgbClr val="000000"/>
              </a:solidFill>
              <a:miter lim="800000"/>
              <a:headEnd/>
              <a:tailEnd/>
            </a:ln>
          </p:spPr>
          <p:txBody>
            <a:bodyPr>
              <a:prstTxWarp prst="textNoShape">
                <a:avLst/>
              </a:prstTxWarp>
              <a:spAutoFit/>
            </a:bodyPr>
            <a:lstStyle/>
            <a:p>
              <a:pPr algn="ctr"/>
              <a:r>
                <a:rPr lang="sv-SE" dirty="0"/>
                <a:t>2012-09-12</a:t>
              </a:r>
              <a:endParaRPr lang="sv-SE" dirty="0" smtClean="0"/>
            </a:p>
            <a:p>
              <a:pPr algn="ctr"/>
              <a:r>
                <a:rPr lang="sv-SE" dirty="0" smtClean="0"/>
                <a:t>Presentation for Class III</a:t>
              </a:r>
            </a:p>
            <a:p>
              <a:pPr algn="ctr"/>
              <a:endParaRPr lang="sv-SE" dirty="0" smtClean="0"/>
            </a:p>
            <a:p>
              <a:pPr algn="ctr"/>
              <a:endParaRPr lang="sv-SE" dirty="0"/>
            </a:p>
          </p:txBody>
        </p:sp>
        <p:cxnSp>
          <p:nvCxnSpPr>
            <p:cNvPr id="39" name="Straight Arrow Connector 38"/>
            <p:cNvCxnSpPr/>
            <p:nvPr/>
          </p:nvCxnSpPr>
          <p:spPr>
            <a:xfrm rot="5400000" flipH="1" flipV="1">
              <a:off x="7237493" y="4799886"/>
              <a:ext cx="306229"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
          <p:cNvSpPr txBox="1">
            <a:spLocks noChangeArrowheads="1"/>
          </p:cNvSpPr>
          <p:nvPr/>
        </p:nvSpPr>
        <p:spPr bwMode="auto">
          <a:xfrm>
            <a:off x="3657600" y="0"/>
            <a:ext cx="1752600" cy="708025"/>
          </a:xfrm>
          <a:prstGeom prst="rect">
            <a:avLst/>
          </a:prstGeom>
          <a:noFill/>
          <a:ln w="9525">
            <a:noFill/>
            <a:miter lim="800000"/>
            <a:headEnd/>
            <a:tailEnd/>
          </a:ln>
        </p:spPr>
        <p:txBody>
          <a:bodyPr>
            <a:prstTxWarp prst="textNoShape">
              <a:avLst/>
            </a:prstTxWarp>
            <a:spAutoFit/>
          </a:bodyPr>
          <a:lstStyle/>
          <a:p>
            <a:pPr algn="ctr"/>
            <a:r>
              <a:rPr lang="en-US" sz="4000" b="1">
                <a:solidFill>
                  <a:srgbClr val="FF0000"/>
                </a:solidFill>
                <a:latin typeface="Bookman Old Style" charset="0"/>
                <a:ea typeface="Bookman Old Style" charset="0"/>
                <a:cs typeface="Bookman Old Style" charset="0"/>
              </a:rPr>
              <a:t>2012</a:t>
            </a:r>
          </a:p>
        </p:txBody>
      </p:sp>
      <p:grpSp>
        <p:nvGrpSpPr>
          <p:cNvPr id="6" name="Group 40"/>
          <p:cNvGrpSpPr>
            <a:grpSpLocks/>
          </p:cNvGrpSpPr>
          <p:nvPr/>
        </p:nvGrpSpPr>
        <p:grpSpPr bwMode="auto">
          <a:xfrm>
            <a:off x="6324600" y="3427412"/>
            <a:ext cx="2438400" cy="1525588"/>
            <a:chOff x="6324600" y="3429000"/>
            <a:chExt cx="2438400" cy="1524794"/>
          </a:xfrm>
        </p:grpSpPr>
        <p:sp>
          <p:nvSpPr>
            <p:cNvPr id="39951" name="TextBox 36"/>
            <p:cNvSpPr txBox="1">
              <a:spLocks noChangeArrowheads="1"/>
            </p:cNvSpPr>
            <p:nvPr/>
          </p:nvSpPr>
          <p:spPr bwMode="auto">
            <a:xfrm>
              <a:off x="6324600" y="3429000"/>
              <a:ext cx="2438400" cy="1199704"/>
            </a:xfrm>
            <a:prstGeom prst="rect">
              <a:avLst/>
            </a:prstGeom>
            <a:solidFill>
              <a:srgbClr val="FFC1DA"/>
            </a:solidFill>
            <a:ln w="9525">
              <a:solidFill>
                <a:srgbClr val="000000"/>
              </a:solidFill>
              <a:miter lim="800000"/>
              <a:headEnd/>
              <a:tailEnd/>
            </a:ln>
          </p:spPr>
          <p:txBody>
            <a:bodyPr>
              <a:prstTxWarp prst="textNoShape">
                <a:avLst/>
              </a:prstTxWarp>
              <a:spAutoFit/>
            </a:bodyPr>
            <a:lstStyle/>
            <a:p>
              <a:pPr algn="ctr"/>
              <a:r>
                <a:rPr lang="sv-SE" dirty="0"/>
                <a:t>2012-09-12</a:t>
              </a:r>
              <a:endParaRPr lang="sv-SE" dirty="0" smtClean="0"/>
            </a:p>
            <a:p>
              <a:pPr algn="ctr"/>
              <a:r>
                <a:rPr lang="sv-SE" dirty="0" smtClean="0"/>
                <a:t>Presentation for Class III</a:t>
              </a:r>
            </a:p>
            <a:p>
              <a:pPr algn="ctr"/>
              <a:endParaRPr lang="sv-SE" dirty="0" smtClean="0"/>
            </a:p>
            <a:p>
              <a:pPr algn="ctr"/>
              <a:endParaRPr lang="sv-SE" dirty="0"/>
            </a:p>
          </p:txBody>
        </p:sp>
        <p:cxnSp>
          <p:nvCxnSpPr>
            <p:cNvPr id="22" name="Straight Arrow Connector 21"/>
            <p:cNvCxnSpPr/>
            <p:nvPr/>
          </p:nvCxnSpPr>
          <p:spPr>
            <a:xfrm rot="5400000" flipH="1" flipV="1">
              <a:off x="7237493" y="4799886"/>
              <a:ext cx="306229"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7" name="Group 41"/>
          <p:cNvGrpSpPr>
            <a:grpSpLocks/>
          </p:cNvGrpSpPr>
          <p:nvPr/>
        </p:nvGrpSpPr>
        <p:grpSpPr bwMode="auto">
          <a:xfrm>
            <a:off x="6248400" y="2181224"/>
            <a:ext cx="2438400" cy="1247776"/>
            <a:chOff x="6248400" y="2173069"/>
            <a:chExt cx="2438400" cy="1247796"/>
          </a:xfrm>
        </p:grpSpPr>
        <p:sp>
          <p:nvSpPr>
            <p:cNvPr id="39949" name="TextBox 42"/>
            <p:cNvSpPr txBox="1">
              <a:spLocks noChangeArrowheads="1"/>
            </p:cNvSpPr>
            <p:nvPr/>
          </p:nvSpPr>
          <p:spPr bwMode="auto">
            <a:xfrm>
              <a:off x="6248400" y="2173069"/>
              <a:ext cx="2438400" cy="923345"/>
            </a:xfrm>
            <a:prstGeom prst="rect">
              <a:avLst/>
            </a:prstGeom>
            <a:solidFill>
              <a:srgbClr val="FFC1DA"/>
            </a:solidFill>
            <a:ln w="9525">
              <a:solidFill>
                <a:srgbClr val="000000"/>
              </a:solidFill>
              <a:miter lim="800000"/>
              <a:headEnd/>
              <a:tailEnd/>
            </a:ln>
          </p:spPr>
          <p:txBody>
            <a:bodyPr>
              <a:prstTxWarp prst="textNoShape">
                <a:avLst/>
              </a:prstTxWarp>
              <a:spAutoFit/>
            </a:bodyPr>
            <a:lstStyle/>
            <a:p>
              <a:pPr algn="ctr"/>
              <a:r>
                <a:rPr lang="sv-SE" dirty="0"/>
                <a:t>2012-09-26</a:t>
              </a:r>
              <a:endParaRPr lang="sv-SE" dirty="0" smtClean="0"/>
            </a:p>
            <a:p>
              <a:pPr algn="ctr"/>
              <a:r>
                <a:rPr lang="sv-SE" dirty="0" smtClean="0"/>
                <a:t>Final </a:t>
              </a:r>
              <a:r>
                <a:rPr lang="sv-SE" dirty="0" err="1" smtClean="0"/>
                <a:t>meeting</a:t>
              </a:r>
              <a:r>
                <a:rPr lang="sv-SE" dirty="0" smtClean="0"/>
                <a:t> with Class III</a:t>
              </a:r>
              <a:endParaRPr lang="sv-SE" dirty="0"/>
            </a:p>
            <a:p>
              <a:pPr algn="ctr"/>
              <a:endParaRPr lang="sv-SE" dirty="0"/>
            </a:p>
          </p:txBody>
        </p:sp>
        <p:cxnSp>
          <p:nvCxnSpPr>
            <p:cNvPr id="25" name="Straight Arrow Connector 24"/>
            <p:cNvCxnSpPr/>
            <p:nvPr/>
          </p:nvCxnSpPr>
          <p:spPr>
            <a:xfrm rot="16200000" flipV="1">
              <a:off x="7204073" y="3235124"/>
              <a:ext cx="296868" cy="746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39948" name="Picture 25" descr="Unknown.jpeg"/>
          <p:cNvPicPr>
            <a:picLocks noChangeAspect="1"/>
          </p:cNvPicPr>
          <p:nvPr/>
        </p:nvPicPr>
        <p:blipFill>
          <a:blip r:embed="rId2"/>
          <a:srcRect/>
          <a:stretch>
            <a:fillRect/>
          </a:stretch>
        </p:blipFill>
        <p:spPr bwMode="auto">
          <a:xfrm>
            <a:off x="2743200" y="2743200"/>
            <a:ext cx="2946400" cy="1752600"/>
          </a:xfrm>
          <a:prstGeom prst="rect">
            <a:avLst/>
          </a:prstGeom>
          <a:noFill/>
          <a:ln w="9525">
            <a:noFill/>
            <a:miter lim="800000"/>
            <a:headEnd/>
            <a:tailEnd/>
          </a:ln>
        </p:spPr>
      </p:pic>
      <p:grpSp>
        <p:nvGrpSpPr>
          <p:cNvPr id="26" name="Group 35"/>
          <p:cNvGrpSpPr>
            <a:grpSpLocks/>
          </p:cNvGrpSpPr>
          <p:nvPr/>
        </p:nvGrpSpPr>
        <p:grpSpPr bwMode="auto">
          <a:xfrm>
            <a:off x="5486400" y="4953000"/>
            <a:ext cx="3352800" cy="1201740"/>
            <a:chOff x="5486400" y="4953000"/>
            <a:chExt cx="3352800" cy="1201342"/>
          </a:xfrm>
        </p:grpSpPr>
        <p:sp>
          <p:nvSpPr>
            <p:cNvPr id="27" name="TextBox 31"/>
            <p:cNvSpPr txBox="1">
              <a:spLocks noChangeArrowheads="1"/>
            </p:cNvSpPr>
            <p:nvPr/>
          </p:nvSpPr>
          <p:spPr bwMode="auto">
            <a:xfrm>
              <a:off x="6629400" y="4953000"/>
              <a:ext cx="2209800" cy="923024"/>
            </a:xfrm>
            <a:prstGeom prst="rect">
              <a:avLst/>
            </a:prstGeom>
            <a:solidFill>
              <a:srgbClr val="E6E0EC"/>
            </a:solidFill>
            <a:ln w="9525">
              <a:solidFill>
                <a:srgbClr val="000000"/>
              </a:solidFill>
              <a:miter lim="800000"/>
              <a:headEnd/>
              <a:tailEnd/>
            </a:ln>
          </p:spPr>
          <p:txBody>
            <a:bodyPr>
              <a:prstTxWarp prst="textNoShape">
                <a:avLst/>
              </a:prstTxWarp>
              <a:spAutoFit/>
            </a:bodyPr>
            <a:lstStyle/>
            <a:p>
              <a:pPr algn="ctr"/>
              <a:r>
                <a:rPr lang="sv-SE" dirty="0"/>
                <a:t>2012-08-23</a:t>
              </a:r>
              <a:endParaRPr lang="sv-SE" dirty="0" smtClean="0"/>
            </a:p>
            <a:p>
              <a:pPr algn="ctr"/>
              <a:r>
                <a:rPr lang="sv-SE" dirty="0" smtClean="0"/>
                <a:t>The final suggestion</a:t>
              </a:r>
            </a:p>
            <a:p>
              <a:pPr algn="ctr"/>
              <a:endParaRPr lang="sv-SE" dirty="0"/>
            </a:p>
          </p:txBody>
        </p:sp>
        <p:cxnSp>
          <p:nvCxnSpPr>
            <p:cNvPr id="28" name="Straight Arrow Connector 27"/>
            <p:cNvCxnSpPr>
              <a:endCxn id="27" idx="1"/>
            </p:cNvCxnSpPr>
            <p:nvPr/>
          </p:nvCxnSpPr>
          <p:spPr>
            <a:xfrm flipV="1">
              <a:off x="5486400" y="5414512"/>
              <a:ext cx="1143000" cy="7398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29" name="Straight Arrow Connector 28"/>
          <p:cNvCxnSpPr/>
          <p:nvPr/>
        </p:nvCxnSpPr>
        <p:spPr bwMode="auto">
          <a:xfrm>
            <a:off x="2438400" y="6172200"/>
            <a:ext cx="10668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TextBox 28"/>
          <p:cNvSpPr txBox="1">
            <a:spLocks noChangeArrowheads="1"/>
          </p:cNvSpPr>
          <p:nvPr/>
        </p:nvSpPr>
        <p:spPr bwMode="auto">
          <a:xfrm>
            <a:off x="3581400" y="5692775"/>
            <a:ext cx="1905000" cy="923330"/>
          </a:xfrm>
          <a:prstGeom prst="rect">
            <a:avLst/>
          </a:prstGeom>
          <a:solidFill>
            <a:srgbClr val="E6E0EC"/>
          </a:solidFill>
          <a:ln w="9525">
            <a:solidFill>
              <a:srgbClr val="000000"/>
            </a:solidFill>
            <a:miter lim="800000"/>
            <a:headEnd/>
            <a:tailEnd/>
          </a:ln>
        </p:spPr>
        <p:txBody>
          <a:bodyPr>
            <a:prstTxWarp prst="textNoShape">
              <a:avLst/>
            </a:prstTxWarp>
            <a:spAutoFit/>
          </a:bodyPr>
          <a:lstStyle/>
          <a:p>
            <a:pPr algn="ctr"/>
            <a:r>
              <a:rPr lang="sv-SE" dirty="0"/>
              <a:t>2012-08-07-08</a:t>
            </a:r>
            <a:endParaRPr lang="sv-SE" dirty="0" smtClean="0"/>
          </a:p>
          <a:p>
            <a:pPr algn="ctr"/>
            <a:r>
              <a:rPr lang="sv-SE" dirty="0" smtClean="0"/>
              <a:t>The </a:t>
            </a:r>
            <a:r>
              <a:rPr lang="sv-SE" dirty="0" err="1" smtClean="0"/>
              <a:t>Committee</a:t>
            </a:r>
            <a:r>
              <a:rPr lang="sv-SE" dirty="0" smtClean="0"/>
              <a:t/>
            </a:r>
            <a:br>
              <a:rPr lang="sv-SE" dirty="0" smtClean="0"/>
            </a:br>
            <a:r>
              <a:rPr lang="sv-SE" dirty="0" err="1" smtClean="0"/>
              <a:t>meeting</a:t>
            </a:r>
            <a:endParaRPr lang="sv-SE" dirty="0" smtClean="0"/>
          </a:p>
          <a:p>
            <a:pPr algn="ctr"/>
            <a:endParaRPr lang="sv-SE" dirty="0"/>
          </a:p>
        </p:txBody>
      </p:sp>
      <p:grpSp>
        <p:nvGrpSpPr>
          <p:cNvPr id="32" name="Group 26"/>
          <p:cNvGrpSpPr>
            <a:grpSpLocks/>
          </p:cNvGrpSpPr>
          <p:nvPr/>
        </p:nvGrpSpPr>
        <p:grpSpPr bwMode="auto">
          <a:xfrm>
            <a:off x="609600" y="4764089"/>
            <a:ext cx="1828800" cy="1836914"/>
            <a:chOff x="609600" y="4763868"/>
            <a:chExt cx="1828800" cy="1837908"/>
          </a:xfrm>
        </p:grpSpPr>
        <p:sp>
          <p:nvSpPr>
            <p:cNvPr id="33" name="TextBox 32"/>
            <p:cNvSpPr txBox="1"/>
            <p:nvPr/>
          </p:nvSpPr>
          <p:spPr>
            <a:xfrm>
              <a:off x="609600" y="5400798"/>
              <a:ext cx="1828800" cy="1200978"/>
            </a:xfrm>
            <a:prstGeom prst="rect">
              <a:avLst/>
            </a:prstGeom>
            <a:solidFill>
              <a:schemeClr val="accent4">
                <a:lumMod val="20000"/>
                <a:lumOff val="80000"/>
              </a:schemeClr>
            </a:solidFill>
            <a:ln>
              <a:solidFill>
                <a:srgbClr val="000000"/>
              </a:solidFill>
            </a:ln>
          </p:spPr>
          <p:txBody>
            <a:bodyPr>
              <a:spAutoFit/>
            </a:bodyPr>
            <a:lstStyle/>
            <a:p>
              <a:pPr algn="ctr">
                <a:defRPr/>
              </a:pPr>
              <a:r>
                <a:rPr lang="sv-SE" dirty="0"/>
                <a:t>2012-06-04-05</a:t>
              </a:r>
            </a:p>
            <a:p>
              <a:pPr algn="ctr">
                <a:defRPr/>
              </a:pPr>
              <a:r>
                <a:rPr lang="sv-SE" dirty="0"/>
                <a:t>Hearing</a:t>
              </a:r>
              <a:r>
                <a:rPr lang="sv-SE" dirty="0" smtClean="0"/>
                <a:t> and </a:t>
              </a:r>
              <a:r>
                <a:rPr lang="sv-SE" dirty="0" err="1" smtClean="0"/>
                <a:t>meeting</a:t>
              </a:r>
              <a:r>
                <a:rPr lang="sv-SE" dirty="0" smtClean="0"/>
                <a:t> with </a:t>
              </a:r>
              <a:r>
                <a:rPr lang="sv-SE" dirty="0"/>
                <a:t>C</a:t>
              </a:r>
              <a:r>
                <a:rPr lang="sv-SE" dirty="0" smtClean="0"/>
                <a:t>lass </a:t>
              </a:r>
              <a:r>
                <a:rPr lang="sv-SE" dirty="0"/>
                <a:t>III</a:t>
              </a:r>
            </a:p>
            <a:p>
              <a:pPr algn="ctr">
                <a:defRPr/>
              </a:pPr>
              <a:endParaRPr lang="sv-SE" dirty="0"/>
            </a:p>
          </p:txBody>
        </p:sp>
        <p:cxnSp>
          <p:nvCxnSpPr>
            <p:cNvPr id="34" name="Straight Arrow Connector 33"/>
            <p:cNvCxnSpPr/>
            <p:nvPr/>
          </p:nvCxnSpPr>
          <p:spPr>
            <a:xfrm rot="5400000">
              <a:off x="858684" y="5048184"/>
              <a:ext cx="57022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35" name="Group 21"/>
          <p:cNvGrpSpPr>
            <a:grpSpLocks/>
          </p:cNvGrpSpPr>
          <p:nvPr/>
        </p:nvGrpSpPr>
        <p:grpSpPr bwMode="auto">
          <a:xfrm>
            <a:off x="457200" y="2913063"/>
            <a:ext cx="1676400" cy="1850626"/>
            <a:chOff x="457200" y="2913460"/>
            <a:chExt cx="1676400" cy="1850010"/>
          </a:xfrm>
        </p:grpSpPr>
        <p:sp>
          <p:nvSpPr>
            <p:cNvPr id="37" name="TextBox 22"/>
            <p:cNvSpPr txBox="1">
              <a:spLocks noChangeArrowheads="1"/>
            </p:cNvSpPr>
            <p:nvPr/>
          </p:nvSpPr>
          <p:spPr bwMode="auto">
            <a:xfrm>
              <a:off x="457200" y="3563540"/>
              <a:ext cx="1676400" cy="1199930"/>
            </a:xfrm>
            <a:prstGeom prst="rect">
              <a:avLst/>
            </a:prstGeom>
            <a:solidFill>
              <a:srgbClr val="FFFF00"/>
            </a:solidFill>
            <a:ln w="9525">
              <a:solidFill>
                <a:srgbClr val="000000"/>
              </a:solidFill>
              <a:miter lim="800000"/>
              <a:headEnd/>
              <a:tailEnd/>
            </a:ln>
          </p:spPr>
          <p:txBody>
            <a:bodyPr wrap="square">
              <a:prstTxWarp prst="textNoShape">
                <a:avLst/>
              </a:prstTxWarp>
              <a:spAutoFit/>
            </a:bodyPr>
            <a:lstStyle/>
            <a:p>
              <a:pPr algn="ctr"/>
              <a:r>
                <a:rPr lang="sv-SE" dirty="0"/>
                <a:t>2012-04-20</a:t>
              </a:r>
              <a:endParaRPr lang="sv-SE" dirty="0" smtClean="0"/>
            </a:p>
            <a:p>
              <a:pPr algn="ctr"/>
              <a:r>
                <a:rPr lang="sv-SE" dirty="0" err="1" smtClean="0"/>
                <a:t>Deliberations</a:t>
              </a:r>
              <a:r>
                <a:rPr lang="sv-SE" dirty="0" smtClean="0"/>
                <a:t> Chemistry and Medicine</a:t>
              </a:r>
            </a:p>
            <a:p>
              <a:pPr algn="ctr"/>
              <a:endParaRPr lang="sv-SE" dirty="0"/>
            </a:p>
          </p:txBody>
        </p:sp>
        <p:cxnSp>
          <p:nvCxnSpPr>
            <p:cNvPr id="38" name="Straight Arrow Connector 37"/>
            <p:cNvCxnSpPr/>
            <p:nvPr/>
          </p:nvCxnSpPr>
          <p:spPr>
            <a:xfrm rot="5400000">
              <a:off x="847824" y="3208636"/>
              <a:ext cx="59194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9" name="TextBox 17"/>
          <p:cNvSpPr txBox="1">
            <a:spLocks noChangeArrowheads="1"/>
          </p:cNvSpPr>
          <p:nvPr/>
        </p:nvSpPr>
        <p:spPr bwMode="auto">
          <a:xfrm>
            <a:off x="1143000" y="609600"/>
            <a:ext cx="1828800" cy="923330"/>
          </a:xfrm>
          <a:prstGeom prst="rect">
            <a:avLst/>
          </a:prstGeom>
          <a:solidFill>
            <a:srgbClr val="FFFF00"/>
          </a:solidFill>
          <a:ln w="9525">
            <a:solidFill>
              <a:schemeClr val="tx1"/>
            </a:solidFill>
            <a:miter lim="800000"/>
            <a:headEnd/>
            <a:tailEnd/>
          </a:ln>
        </p:spPr>
        <p:txBody>
          <a:bodyPr>
            <a:prstTxWarp prst="textNoShape">
              <a:avLst/>
            </a:prstTxWarp>
            <a:spAutoFit/>
          </a:bodyPr>
          <a:lstStyle/>
          <a:p>
            <a:pPr algn="ctr"/>
            <a:r>
              <a:rPr lang="sv-SE" dirty="0"/>
              <a:t>2012-02-01</a:t>
            </a:r>
          </a:p>
          <a:p>
            <a:pPr algn="ctr"/>
            <a:r>
              <a:rPr lang="sv-SE" dirty="0" err="1" smtClean="0"/>
              <a:t>Nominations</a:t>
            </a:r>
            <a:r>
              <a:rPr lang="sv-SE" dirty="0" smtClean="0"/>
              <a:t> </a:t>
            </a:r>
            <a:r>
              <a:rPr lang="sv-SE" dirty="0" err="1" smtClean="0"/>
              <a:t>examined</a:t>
            </a:r>
            <a:endParaRPr lang="sv-SE" dirty="0"/>
          </a:p>
        </p:txBody>
      </p:sp>
      <p:grpSp>
        <p:nvGrpSpPr>
          <p:cNvPr id="40" name="Group 20"/>
          <p:cNvGrpSpPr>
            <a:grpSpLocks/>
          </p:cNvGrpSpPr>
          <p:nvPr/>
        </p:nvGrpSpPr>
        <p:grpSpPr bwMode="auto">
          <a:xfrm>
            <a:off x="457200" y="1524000"/>
            <a:ext cx="1600200" cy="1447800"/>
            <a:chOff x="457200" y="1524000"/>
            <a:chExt cx="1600200" cy="1447800"/>
          </a:xfrm>
        </p:grpSpPr>
        <p:sp>
          <p:nvSpPr>
            <p:cNvPr id="42" name="TextBox 41"/>
            <p:cNvSpPr txBox="1">
              <a:spLocks noChangeArrowheads="1"/>
            </p:cNvSpPr>
            <p:nvPr/>
          </p:nvSpPr>
          <p:spPr bwMode="auto">
            <a:xfrm>
              <a:off x="457200" y="2048470"/>
              <a:ext cx="1600200" cy="923330"/>
            </a:xfrm>
            <a:prstGeom prst="rect">
              <a:avLst/>
            </a:prstGeom>
            <a:solidFill>
              <a:srgbClr val="FFFF00"/>
            </a:solidFill>
            <a:ln w="9525">
              <a:solidFill>
                <a:srgbClr val="000000"/>
              </a:solidFill>
              <a:miter lim="800000"/>
              <a:headEnd/>
              <a:tailEnd/>
            </a:ln>
          </p:spPr>
          <p:txBody>
            <a:bodyPr>
              <a:prstTxWarp prst="textNoShape">
                <a:avLst/>
              </a:prstTxWarp>
              <a:spAutoFit/>
            </a:bodyPr>
            <a:lstStyle/>
            <a:p>
              <a:pPr algn="ctr"/>
              <a:r>
                <a:rPr lang="sv-SE" dirty="0"/>
                <a:t>2012-02-29</a:t>
              </a:r>
              <a:endParaRPr lang="sv-SE" dirty="0" smtClean="0"/>
            </a:p>
            <a:p>
              <a:pPr algn="ctr"/>
              <a:r>
                <a:rPr lang="sv-SE" dirty="0" smtClean="0"/>
                <a:t>Experts are </a:t>
              </a:r>
              <a:r>
                <a:rPr lang="sv-SE" dirty="0" err="1" smtClean="0"/>
                <a:t>selected</a:t>
              </a:r>
              <a:endParaRPr lang="sv-SE" dirty="0" smtClean="0"/>
            </a:p>
            <a:p>
              <a:pPr algn="ctr"/>
              <a:endParaRPr lang="sv-SE" dirty="0"/>
            </a:p>
          </p:txBody>
        </p:sp>
        <p:cxnSp>
          <p:nvCxnSpPr>
            <p:cNvPr id="44" name="Straight Arrow Connector 43"/>
            <p:cNvCxnSpPr/>
            <p:nvPr/>
          </p:nvCxnSpPr>
          <p:spPr>
            <a:xfrm rot="5400000">
              <a:off x="1166812" y="1614488"/>
              <a:ext cx="523875" cy="342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1"/>
          <p:cNvSpPr txBox="1">
            <a:spLocks noChangeArrowheads="1"/>
          </p:cNvSpPr>
          <p:nvPr/>
        </p:nvSpPr>
        <p:spPr bwMode="auto">
          <a:xfrm>
            <a:off x="3657600" y="0"/>
            <a:ext cx="1752600" cy="708025"/>
          </a:xfrm>
          <a:prstGeom prst="rect">
            <a:avLst/>
          </a:prstGeom>
          <a:noFill/>
          <a:ln w="9525">
            <a:noFill/>
            <a:miter lim="800000"/>
            <a:headEnd/>
            <a:tailEnd/>
          </a:ln>
        </p:spPr>
        <p:txBody>
          <a:bodyPr>
            <a:prstTxWarp prst="textNoShape">
              <a:avLst/>
            </a:prstTxWarp>
            <a:spAutoFit/>
          </a:bodyPr>
          <a:lstStyle/>
          <a:p>
            <a:pPr algn="ctr"/>
            <a:r>
              <a:rPr lang="en-US" sz="4000" b="1">
                <a:solidFill>
                  <a:srgbClr val="FF0000"/>
                </a:solidFill>
                <a:latin typeface="Bookman Old Style" charset="0"/>
                <a:ea typeface="Bookman Old Style" charset="0"/>
                <a:cs typeface="Bookman Old Style" charset="0"/>
              </a:rPr>
              <a:t>2012</a:t>
            </a:r>
          </a:p>
        </p:txBody>
      </p:sp>
      <p:grpSp>
        <p:nvGrpSpPr>
          <p:cNvPr id="7" name="Group 44"/>
          <p:cNvGrpSpPr>
            <a:grpSpLocks/>
          </p:cNvGrpSpPr>
          <p:nvPr/>
        </p:nvGrpSpPr>
        <p:grpSpPr bwMode="auto">
          <a:xfrm>
            <a:off x="6172200" y="533400"/>
            <a:ext cx="1600200" cy="1639888"/>
            <a:chOff x="6172200" y="533400"/>
            <a:chExt cx="1600200" cy="1639670"/>
          </a:xfrm>
        </p:grpSpPr>
        <p:sp>
          <p:nvSpPr>
            <p:cNvPr id="24" name="TextBox 23"/>
            <p:cNvSpPr txBox="1"/>
            <p:nvPr/>
          </p:nvSpPr>
          <p:spPr>
            <a:xfrm>
              <a:off x="6172200" y="533400"/>
              <a:ext cx="1600200" cy="923207"/>
            </a:xfrm>
            <a:prstGeom prst="rect">
              <a:avLst/>
            </a:prstGeom>
            <a:solidFill>
              <a:schemeClr val="accent3">
                <a:lumMod val="60000"/>
                <a:lumOff val="40000"/>
              </a:schemeClr>
            </a:solidFill>
            <a:ln>
              <a:solidFill>
                <a:srgbClr val="000000"/>
              </a:solidFill>
            </a:ln>
          </p:spPr>
          <p:txBody>
            <a:bodyPr>
              <a:spAutoFit/>
            </a:bodyPr>
            <a:lstStyle/>
            <a:p>
              <a:pPr algn="ctr">
                <a:defRPr/>
              </a:pPr>
              <a:r>
                <a:rPr lang="sv-SE" dirty="0"/>
                <a:t>2012-10-09</a:t>
              </a:r>
            </a:p>
            <a:p>
              <a:pPr algn="ctr">
                <a:defRPr/>
              </a:pPr>
              <a:r>
                <a:rPr lang="sv-SE" dirty="0"/>
                <a:t>Presentation </a:t>
              </a:r>
              <a:r>
                <a:rPr lang="sv-SE" dirty="0" smtClean="0"/>
                <a:t>for KVA</a:t>
              </a:r>
            </a:p>
            <a:p>
              <a:pPr algn="ctr">
                <a:defRPr/>
              </a:pPr>
              <a:endParaRPr lang="sv-SE" dirty="0"/>
            </a:p>
          </p:txBody>
        </p:sp>
        <p:cxnSp>
          <p:nvCxnSpPr>
            <p:cNvPr id="25" name="Straight Arrow Connector 24"/>
            <p:cNvCxnSpPr>
              <a:endCxn id="24" idx="2"/>
            </p:cNvCxnSpPr>
            <p:nvPr/>
          </p:nvCxnSpPr>
          <p:spPr>
            <a:xfrm rot="16200000" flipV="1">
              <a:off x="6709319" y="1719589"/>
              <a:ext cx="716463" cy="190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7" name="Group 40"/>
          <p:cNvGrpSpPr>
            <a:grpSpLocks/>
          </p:cNvGrpSpPr>
          <p:nvPr/>
        </p:nvGrpSpPr>
        <p:grpSpPr bwMode="auto">
          <a:xfrm>
            <a:off x="6324600" y="3427412"/>
            <a:ext cx="2438400" cy="1525588"/>
            <a:chOff x="6324600" y="3429000"/>
            <a:chExt cx="2438400" cy="1524794"/>
          </a:xfrm>
        </p:grpSpPr>
        <p:sp>
          <p:nvSpPr>
            <p:cNvPr id="29" name="TextBox 36"/>
            <p:cNvSpPr txBox="1">
              <a:spLocks noChangeArrowheads="1"/>
            </p:cNvSpPr>
            <p:nvPr/>
          </p:nvSpPr>
          <p:spPr bwMode="auto">
            <a:xfrm>
              <a:off x="6324600" y="3429000"/>
              <a:ext cx="2438400" cy="1199704"/>
            </a:xfrm>
            <a:prstGeom prst="rect">
              <a:avLst/>
            </a:prstGeom>
            <a:solidFill>
              <a:srgbClr val="FFC1DA"/>
            </a:solidFill>
            <a:ln w="9525">
              <a:solidFill>
                <a:srgbClr val="000000"/>
              </a:solidFill>
              <a:miter lim="800000"/>
              <a:headEnd/>
              <a:tailEnd/>
            </a:ln>
          </p:spPr>
          <p:txBody>
            <a:bodyPr>
              <a:prstTxWarp prst="textNoShape">
                <a:avLst/>
              </a:prstTxWarp>
              <a:spAutoFit/>
            </a:bodyPr>
            <a:lstStyle/>
            <a:p>
              <a:pPr algn="ctr"/>
              <a:r>
                <a:rPr lang="sv-SE" dirty="0"/>
                <a:t>2012-09-12</a:t>
              </a:r>
              <a:endParaRPr lang="sv-SE" dirty="0" smtClean="0"/>
            </a:p>
            <a:p>
              <a:pPr algn="ctr"/>
              <a:r>
                <a:rPr lang="sv-SE" dirty="0" smtClean="0"/>
                <a:t>Presentation for Class III</a:t>
              </a:r>
            </a:p>
            <a:p>
              <a:pPr algn="ctr"/>
              <a:endParaRPr lang="sv-SE" dirty="0" smtClean="0"/>
            </a:p>
            <a:p>
              <a:pPr algn="ctr"/>
              <a:endParaRPr lang="sv-SE" dirty="0"/>
            </a:p>
          </p:txBody>
        </p:sp>
        <p:cxnSp>
          <p:nvCxnSpPr>
            <p:cNvPr id="31" name="Straight Arrow Connector 30"/>
            <p:cNvCxnSpPr/>
            <p:nvPr/>
          </p:nvCxnSpPr>
          <p:spPr>
            <a:xfrm rot="5400000" flipH="1" flipV="1">
              <a:off x="7237493" y="4799886"/>
              <a:ext cx="306229"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32" name="Group 41"/>
          <p:cNvGrpSpPr>
            <a:grpSpLocks/>
          </p:cNvGrpSpPr>
          <p:nvPr/>
        </p:nvGrpSpPr>
        <p:grpSpPr bwMode="auto">
          <a:xfrm>
            <a:off x="6248400" y="2181224"/>
            <a:ext cx="2438400" cy="1247776"/>
            <a:chOff x="6248400" y="2173069"/>
            <a:chExt cx="2438400" cy="1247796"/>
          </a:xfrm>
        </p:grpSpPr>
        <p:sp>
          <p:nvSpPr>
            <p:cNvPr id="33" name="TextBox 42"/>
            <p:cNvSpPr txBox="1">
              <a:spLocks noChangeArrowheads="1"/>
            </p:cNvSpPr>
            <p:nvPr/>
          </p:nvSpPr>
          <p:spPr bwMode="auto">
            <a:xfrm>
              <a:off x="6248400" y="2173069"/>
              <a:ext cx="2438400" cy="923345"/>
            </a:xfrm>
            <a:prstGeom prst="rect">
              <a:avLst/>
            </a:prstGeom>
            <a:solidFill>
              <a:srgbClr val="FFC1DA"/>
            </a:solidFill>
            <a:ln w="9525">
              <a:solidFill>
                <a:srgbClr val="000000"/>
              </a:solidFill>
              <a:miter lim="800000"/>
              <a:headEnd/>
              <a:tailEnd/>
            </a:ln>
          </p:spPr>
          <p:txBody>
            <a:bodyPr>
              <a:prstTxWarp prst="textNoShape">
                <a:avLst/>
              </a:prstTxWarp>
              <a:spAutoFit/>
            </a:bodyPr>
            <a:lstStyle/>
            <a:p>
              <a:pPr algn="ctr"/>
              <a:r>
                <a:rPr lang="sv-SE" dirty="0"/>
                <a:t>2012-09-26</a:t>
              </a:r>
              <a:endParaRPr lang="sv-SE" dirty="0" smtClean="0"/>
            </a:p>
            <a:p>
              <a:pPr algn="ctr"/>
              <a:r>
                <a:rPr lang="sv-SE" dirty="0" smtClean="0"/>
                <a:t>Final </a:t>
              </a:r>
              <a:r>
                <a:rPr lang="sv-SE" dirty="0" err="1" smtClean="0"/>
                <a:t>meeting</a:t>
              </a:r>
              <a:r>
                <a:rPr lang="sv-SE" dirty="0" smtClean="0"/>
                <a:t> with Class III</a:t>
              </a:r>
              <a:endParaRPr lang="sv-SE" dirty="0"/>
            </a:p>
            <a:p>
              <a:pPr algn="ctr"/>
              <a:endParaRPr lang="sv-SE" dirty="0"/>
            </a:p>
          </p:txBody>
        </p:sp>
        <p:cxnSp>
          <p:nvCxnSpPr>
            <p:cNvPr id="34" name="Straight Arrow Connector 33"/>
            <p:cNvCxnSpPr/>
            <p:nvPr/>
          </p:nvCxnSpPr>
          <p:spPr>
            <a:xfrm rot="16200000" flipV="1">
              <a:off x="7204073" y="3235124"/>
              <a:ext cx="296868" cy="746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37" name="Group 35"/>
          <p:cNvGrpSpPr>
            <a:grpSpLocks/>
          </p:cNvGrpSpPr>
          <p:nvPr/>
        </p:nvGrpSpPr>
        <p:grpSpPr bwMode="auto">
          <a:xfrm>
            <a:off x="5486400" y="4953000"/>
            <a:ext cx="3352800" cy="1201740"/>
            <a:chOff x="5486400" y="4953000"/>
            <a:chExt cx="3352800" cy="1201342"/>
          </a:xfrm>
        </p:grpSpPr>
        <p:sp>
          <p:nvSpPr>
            <p:cNvPr id="38" name="TextBox 31"/>
            <p:cNvSpPr txBox="1">
              <a:spLocks noChangeArrowheads="1"/>
            </p:cNvSpPr>
            <p:nvPr/>
          </p:nvSpPr>
          <p:spPr bwMode="auto">
            <a:xfrm>
              <a:off x="6629400" y="4953000"/>
              <a:ext cx="2209800" cy="923024"/>
            </a:xfrm>
            <a:prstGeom prst="rect">
              <a:avLst/>
            </a:prstGeom>
            <a:solidFill>
              <a:srgbClr val="E6E0EC"/>
            </a:solidFill>
            <a:ln w="9525">
              <a:solidFill>
                <a:srgbClr val="000000"/>
              </a:solidFill>
              <a:miter lim="800000"/>
              <a:headEnd/>
              <a:tailEnd/>
            </a:ln>
          </p:spPr>
          <p:txBody>
            <a:bodyPr>
              <a:prstTxWarp prst="textNoShape">
                <a:avLst/>
              </a:prstTxWarp>
              <a:spAutoFit/>
            </a:bodyPr>
            <a:lstStyle/>
            <a:p>
              <a:pPr algn="ctr"/>
              <a:r>
                <a:rPr lang="sv-SE" dirty="0"/>
                <a:t>2012-08-23</a:t>
              </a:r>
              <a:endParaRPr lang="sv-SE" dirty="0" smtClean="0"/>
            </a:p>
            <a:p>
              <a:pPr algn="ctr"/>
              <a:r>
                <a:rPr lang="sv-SE" dirty="0" smtClean="0"/>
                <a:t>The final suggestion</a:t>
              </a:r>
            </a:p>
            <a:p>
              <a:pPr algn="ctr"/>
              <a:endParaRPr lang="sv-SE" dirty="0"/>
            </a:p>
          </p:txBody>
        </p:sp>
        <p:cxnSp>
          <p:nvCxnSpPr>
            <p:cNvPr id="39" name="Straight Arrow Connector 38"/>
            <p:cNvCxnSpPr>
              <a:endCxn id="38" idx="1"/>
            </p:cNvCxnSpPr>
            <p:nvPr/>
          </p:nvCxnSpPr>
          <p:spPr>
            <a:xfrm flipV="1">
              <a:off x="5486400" y="5414512"/>
              <a:ext cx="1143000" cy="7398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40" name="Straight Arrow Connector 39"/>
          <p:cNvCxnSpPr/>
          <p:nvPr/>
        </p:nvCxnSpPr>
        <p:spPr bwMode="auto">
          <a:xfrm>
            <a:off x="2438400" y="6172200"/>
            <a:ext cx="10668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2" name="TextBox 28"/>
          <p:cNvSpPr txBox="1">
            <a:spLocks noChangeArrowheads="1"/>
          </p:cNvSpPr>
          <p:nvPr/>
        </p:nvSpPr>
        <p:spPr bwMode="auto">
          <a:xfrm>
            <a:off x="3581400" y="5692775"/>
            <a:ext cx="1905000" cy="923330"/>
          </a:xfrm>
          <a:prstGeom prst="rect">
            <a:avLst/>
          </a:prstGeom>
          <a:solidFill>
            <a:srgbClr val="E6E0EC"/>
          </a:solidFill>
          <a:ln w="9525">
            <a:solidFill>
              <a:srgbClr val="000000"/>
            </a:solidFill>
            <a:miter lim="800000"/>
            <a:headEnd/>
            <a:tailEnd/>
          </a:ln>
        </p:spPr>
        <p:txBody>
          <a:bodyPr>
            <a:prstTxWarp prst="textNoShape">
              <a:avLst/>
            </a:prstTxWarp>
            <a:spAutoFit/>
          </a:bodyPr>
          <a:lstStyle/>
          <a:p>
            <a:pPr algn="ctr"/>
            <a:r>
              <a:rPr lang="sv-SE" dirty="0"/>
              <a:t>2012-08-07-08</a:t>
            </a:r>
            <a:endParaRPr lang="sv-SE" dirty="0" smtClean="0"/>
          </a:p>
          <a:p>
            <a:pPr algn="ctr"/>
            <a:r>
              <a:rPr lang="sv-SE" dirty="0" smtClean="0"/>
              <a:t>The </a:t>
            </a:r>
            <a:r>
              <a:rPr lang="sv-SE" dirty="0" err="1" smtClean="0"/>
              <a:t>Committee</a:t>
            </a:r>
            <a:r>
              <a:rPr lang="sv-SE" dirty="0" smtClean="0"/>
              <a:t/>
            </a:r>
            <a:br>
              <a:rPr lang="sv-SE" dirty="0" smtClean="0"/>
            </a:br>
            <a:r>
              <a:rPr lang="sv-SE" dirty="0" err="1" smtClean="0"/>
              <a:t>meeting</a:t>
            </a:r>
            <a:endParaRPr lang="sv-SE" dirty="0" smtClean="0"/>
          </a:p>
          <a:p>
            <a:pPr algn="ctr"/>
            <a:endParaRPr lang="sv-SE" dirty="0"/>
          </a:p>
        </p:txBody>
      </p:sp>
      <p:grpSp>
        <p:nvGrpSpPr>
          <p:cNvPr id="44" name="Group 26"/>
          <p:cNvGrpSpPr>
            <a:grpSpLocks/>
          </p:cNvGrpSpPr>
          <p:nvPr/>
        </p:nvGrpSpPr>
        <p:grpSpPr bwMode="auto">
          <a:xfrm>
            <a:off x="609600" y="4764089"/>
            <a:ext cx="1828800" cy="1836914"/>
            <a:chOff x="609600" y="4763868"/>
            <a:chExt cx="1828800" cy="1837908"/>
          </a:xfrm>
        </p:grpSpPr>
        <p:sp>
          <p:nvSpPr>
            <p:cNvPr id="46" name="TextBox 45"/>
            <p:cNvSpPr txBox="1"/>
            <p:nvPr/>
          </p:nvSpPr>
          <p:spPr>
            <a:xfrm>
              <a:off x="609600" y="5400798"/>
              <a:ext cx="1828800" cy="1200978"/>
            </a:xfrm>
            <a:prstGeom prst="rect">
              <a:avLst/>
            </a:prstGeom>
            <a:solidFill>
              <a:schemeClr val="accent4">
                <a:lumMod val="20000"/>
                <a:lumOff val="80000"/>
              </a:schemeClr>
            </a:solidFill>
            <a:ln>
              <a:solidFill>
                <a:srgbClr val="000000"/>
              </a:solidFill>
            </a:ln>
          </p:spPr>
          <p:txBody>
            <a:bodyPr>
              <a:spAutoFit/>
            </a:bodyPr>
            <a:lstStyle/>
            <a:p>
              <a:pPr algn="ctr">
                <a:defRPr/>
              </a:pPr>
              <a:r>
                <a:rPr lang="sv-SE" dirty="0"/>
                <a:t>2012-06-04-05</a:t>
              </a:r>
            </a:p>
            <a:p>
              <a:pPr algn="ctr">
                <a:defRPr/>
              </a:pPr>
              <a:r>
                <a:rPr lang="sv-SE" dirty="0"/>
                <a:t>Hearing</a:t>
              </a:r>
              <a:r>
                <a:rPr lang="sv-SE" dirty="0" smtClean="0"/>
                <a:t> and </a:t>
              </a:r>
              <a:r>
                <a:rPr lang="sv-SE" dirty="0" err="1" smtClean="0"/>
                <a:t>meeting</a:t>
              </a:r>
              <a:r>
                <a:rPr lang="sv-SE" dirty="0" smtClean="0"/>
                <a:t> with </a:t>
              </a:r>
              <a:r>
                <a:rPr lang="sv-SE" dirty="0"/>
                <a:t>C</a:t>
              </a:r>
              <a:r>
                <a:rPr lang="sv-SE" dirty="0" smtClean="0"/>
                <a:t>lass </a:t>
              </a:r>
              <a:r>
                <a:rPr lang="sv-SE" dirty="0"/>
                <a:t>III</a:t>
              </a:r>
            </a:p>
            <a:p>
              <a:pPr algn="ctr">
                <a:defRPr/>
              </a:pPr>
              <a:endParaRPr lang="sv-SE" dirty="0"/>
            </a:p>
          </p:txBody>
        </p:sp>
        <p:cxnSp>
          <p:nvCxnSpPr>
            <p:cNvPr id="47" name="Straight Arrow Connector 46"/>
            <p:cNvCxnSpPr/>
            <p:nvPr/>
          </p:nvCxnSpPr>
          <p:spPr>
            <a:xfrm rot="5400000">
              <a:off x="858684" y="5048184"/>
              <a:ext cx="57022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48" name="Group 21"/>
          <p:cNvGrpSpPr>
            <a:grpSpLocks/>
          </p:cNvGrpSpPr>
          <p:nvPr/>
        </p:nvGrpSpPr>
        <p:grpSpPr bwMode="auto">
          <a:xfrm>
            <a:off x="457200" y="2913063"/>
            <a:ext cx="1676400" cy="1850626"/>
            <a:chOff x="457200" y="2913460"/>
            <a:chExt cx="1676400" cy="1850010"/>
          </a:xfrm>
        </p:grpSpPr>
        <p:sp>
          <p:nvSpPr>
            <p:cNvPr id="49" name="TextBox 22"/>
            <p:cNvSpPr txBox="1">
              <a:spLocks noChangeArrowheads="1"/>
            </p:cNvSpPr>
            <p:nvPr/>
          </p:nvSpPr>
          <p:spPr bwMode="auto">
            <a:xfrm>
              <a:off x="457200" y="3563540"/>
              <a:ext cx="1676400" cy="1199930"/>
            </a:xfrm>
            <a:prstGeom prst="rect">
              <a:avLst/>
            </a:prstGeom>
            <a:solidFill>
              <a:srgbClr val="FFFF00"/>
            </a:solidFill>
            <a:ln w="9525">
              <a:solidFill>
                <a:srgbClr val="000000"/>
              </a:solidFill>
              <a:miter lim="800000"/>
              <a:headEnd/>
              <a:tailEnd/>
            </a:ln>
          </p:spPr>
          <p:txBody>
            <a:bodyPr wrap="square">
              <a:prstTxWarp prst="textNoShape">
                <a:avLst/>
              </a:prstTxWarp>
              <a:spAutoFit/>
            </a:bodyPr>
            <a:lstStyle/>
            <a:p>
              <a:pPr algn="ctr"/>
              <a:r>
                <a:rPr lang="sv-SE" dirty="0"/>
                <a:t>2012-04-20</a:t>
              </a:r>
              <a:endParaRPr lang="sv-SE" dirty="0" smtClean="0"/>
            </a:p>
            <a:p>
              <a:pPr algn="ctr"/>
              <a:r>
                <a:rPr lang="sv-SE" dirty="0" err="1" smtClean="0"/>
                <a:t>Deliberations</a:t>
              </a:r>
              <a:r>
                <a:rPr lang="sv-SE" dirty="0" smtClean="0"/>
                <a:t> Chemistry and Medicine</a:t>
              </a:r>
            </a:p>
            <a:p>
              <a:pPr algn="ctr"/>
              <a:endParaRPr lang="sv-SE" dirty="0"/>
            </a:p>
          </p:txBody>
        </p:sp>
        <p:cxnSp>
          <p:nvCxnSpPr>
            <p:cNvPr id="50" name="Straight Arrow Connector 49"/>
            <p:cNvCxnSpPr/>
            <p:nvPr/>
          </p:nvCxnSpPr>
          <p:spPr>
            <a:xfrm rot="5400000">
              <a:off x="847824" y="3208636"/>
              <a:ext cx="59194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51" name="TextBox 17"/>
          <p:cNvSpPr txBox="1">
            <a:spLocks noChangeArrowheads="1"/>
          </p:cNvSpPr>
          <p:nvPr/>
        </p:nvSpPr>
        <p:spPr bwMode="auto">
          <a:xfrm>
            <a:off x="1143000" y="609600"/>
            <a:ext cx="1828800" cy="923330"/>
          </a:xfrm>
          <a:prstGeom prst="rect">
            <a:avLst/>
          </a:prstGeom>
          <a:solidFill>
            <a:srgbClr val="FFFF00"/>
          </a:solidFill>
          <a:ln w="9525">
            <a:solidFill>
              <a:schemeClr val="tx1"/>
            </a:solidFill>
            <a:miter lim="800000"/>
            <a:headEnd/>
            <a:tailEnd/>
          </a:ln>
        </p:spPr>
        <p:txBody>
          <a:bodyPr>
            <a:prstTxWarp prst="textNoShape">
              <a:avLst/>
            </a:prstTxWarp>
            <a:spAutoFit/>
          </a:bodyPr>
          <a:lstStyle/>
          <a:p>
            <a:pPr algn="ctr"/>
            <a:r>
              <a:rPr lang="sv-SE" dirty="0"/>
              <a:t>2012-02-01</a:t>
            </a:r>
          </a:p>
          <a:p>
            <a:pPr algn="ctr"/>
            <a:r>
              <a:rPr lang="sv-SE" dirty="0" err="1" smtClean="0"/>
              <a:t>Nominations</a:t>
            </a:r>
            <a:r>
              <a:rPr lang="sv-SE" dirty="0" smtClean="0"/>
              <a:t> </a:t>
            </a:r>
            <a:r>
              <a:rPr lang="sv-SE" dirty="0" err="1" smtClean="0"/>
              <a:t>examined</a:t>
            </a:r>
            <a:endParaRPr lang="sv-SE" dirty="0"/>
          </a:p>
        </p:txBody>
      </p:sp>
      <p:grpSp>
        <p:nvGrpSpPr>
          <p:cNvPr id="52" name="Group 20"/>
          <p:cNvGrpSpPr>
            <a:grpSpLocks/>
          </p:cNvGrpSpPr>
          <p:nvPr/>
        </p:nvGrpSpPr>
        <p:grpSpPr bwMode="auto">
          <a:xfrm>
            <a:off x="457200" y="1524000"/>
            <a:ext cx="1600200" cy="1447800"/>
            <a:chOff x="457200" y="1524000"/>
            <a:chExt cx="1600200" cy="1447800"/>
          </a:xfrm>
        </p:grpSpPr>
        <p:sp>
          <p:nvSpPr>
            <p:cNvPr id="53" name="TextBox 52"/>
            <p:cNvSpPr txBox="1">
              <a:spLocks noChangeArrowheads="1"/>
            </p:cNvSpPr>
            <p:nvPr/>
          </p:nvSpPr>
          <p:spPr bwMode="auto">
            <a:xfrm>
              <a:off x="457200" y="2048470"/>
              <a:ext cx="1600200" cy="923330"/>
            </a:xfrm>
            <a:prstGeom prst="rect">
              <a:avLst/>
            </a:prstGeom>
            <a:solidFill>
              <a:srgbClr val="FFFF00"/>
            </a:solidFill>
            <a:ln w="9525">
              <a:solidFill>
                <a:srgbClr val="000000"/>
              </a:solidFill>
              <a:miter lim="800000"/>
              <a:headEnd/>
              <a:tailEnd/>
            </a:ln>
          </p:spPr>
          <p:txBody>
            <a:bodyPr>
              <a:prstTxWarp prst="textNoShape">
                <a:avLst/>
              </a:prstTxWarp>
              <a:spAutoFit/>
            </a:bodyPr>
            <a:lstStyle/>
            <a:p>
              <a:pPr algn="ctr"/>
              <a:r>
                <a:rPr lang="sv-SE" dirty="0"/>
                <a:t>2012-02-29</a:t>
              </a:r>
              <a:endParaRPr lang="sv-SE" dirty="0" smtClean="0"/>
            </a:p>
            <a:p>
              <a:pPr algn="ctr"/>
              <a:r>
                <a:rPr lang="sv-SE" dirty="0" smtClean="0"/>
                <a:t>Experts are </a:t>
              </a:r>
              <a:r>
                <a:rPr lang="sv-SE" dirty="0" err="1" smtClean="0"/>
                <a:t>selected</a:t>
              </a:r>
              <a:endParaRPr lang="sv-SE" dirty="0" smtClean="0"/>
            </a:p>
            <a:p>
              <a:pPr algn="ctr"/>
              <a:endParaRPr lang="sv-SE" dirty="0"/>
            </a:p>
          </p:txBody>
        </p:sp>
        <p:cxnSp>
          <p:nvCxnSpPr>
            <p:cNvPr id="54" name="Straight Arrow Connector 53"/>
            <p:cNvCxnSpPr/>
            <p:nvPr/>
          </p:nvCxnSpPr>
          <p:spPr>
            <a:xfrm rot="5400000">
              <a:off x="1166812" y="1614488"/>
              <a:ext cx="523875" cy="342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1"/>
          <p:cNvSpPr txBox="1">
            <a:spLocks noChangeArrowheads="1"/>
          </p:cNvSpPr>
          <p:nvPr/>
        </p:nvSpPr>
        <p:spPr bwMode="auto">
          <a:xfrm>
            <a:off x="3657600" y="0"/>
            <a:ext cx="1752600" cy="708025"/>
          </a:xfrm>
          <a:prstGeom prst="rect">
            <a:avLst/>
          </a:prstGeom>
          <a:noFill/>
          <a:ln w="9525">
            <a:noFill/>
            <a:miter lim="800000"/>
            <a:headEnd/>
            <a:tailEnd/>
          </a:ln>
        </p:spPr>
        <p:txBody>
          <a:bodyPr>
            <a:prstTxWarp prst="textNoShape">
              <a:avLst/>
            </a:prstTxWarp>
            <a:spAutoFit/>
          </a:bodyPr>
          <a:lstStyle/>
          <a:p>
            <a:pPr algn="ctr"/>
            <a:r>
              <a:rPr lang="en-US" sz="4000" b="1">
                <a:solidFill>
                  <a:srgbClr val="FF0000"/>
                </a:solidFill>
                <a:latin typeface="Bookman Old Style" charset="0"/>
                <a:ea typeface="Bookman Old Style" charset="0"/>
                <a:cs typeface="Bookman Old Style" charset="0"/>
              </a:rPr>
              <a:t>2012</a:t>
            </a:r>
          </a:p>
        </p:txBody>
      </p:sp>
      <p:grpSp>
        <p:nvGrpSpPr>
          <p:cNvPr id="2" name="Group 44"/>
          <p:cNvGrpSpPr>
            <a:grpSpLocks/>
          </p:cNvGrpSpPr>
          <p:nvPr/>
        </p:nvGrpSpPr>
        <p:grpSpPr bwMode="auto">
          <a:xfrm>
            <a:off x="6172200" y="533400"/>
            <a:ext cx="1600200" cy="1639888"/>
            <a:chOff x="6172200" y="533400"/>
            <a:chExt cx="1600200" cy="1639670"/>
          </a:xfrm>
        </p:grpSpPr>
        <p:sp>
          <p:nvSpPr>
            <p:cNvPr id="24" name="TextBox 23"/>
            <p:cNvSpPr txBox="1"/>
            <p:nvPr/>
          </p:nvSpPr>
          <p:spPr>
            <a:xfrm>
              <a:off x="6172200" y="533400"/>
              <a:ext cx="1600200" cy="923207"/>
            </a:xfrm>
            <a:prstGeom prst="rect">
              <a:avLst/>
            </a:prstGeom>
            <a:solidFill>
              <a:schemeClr val="accent3">
                <a:lumMod val="60000"/>
                <a:lumOff val="40000"/>
              </a:schemeClr>
            </a:solidFill>
            <a:ln>
              <a:solidFill>
                <a:srgbClr val="000000"/>
              </a:solidFill>
            </a:ln>
          </p:spPr>
          <p:txBody>
            <a:bodyPr>
              <a:spAutoFit/>
            </a:bodyPr>
            <a:lstStyle/>
            <a:p>
              <a:pPr algn="ctr">
                <a:defRPr/>
              </a:pPr>
              <a:r>
                <a:rPr lang="sv-SE" dirty="0"/>
                <a:t>2012-10-09</a:t>
              </a:r>
            </a:p>
            <a:p>
              <a:pPr algn="ctr">
                <a:defRPr/>
              </a:pPr>
              <a:r>
                <a:rPr lang="sv-SE" dirty="0"/>
                <a:t>Presentation </a:t>
              </a:r>
              <a:r>
                <a:rPr lang="sv-SE" dirty="0" smtClean="0"/>
                <a:t>for KVA</a:t>
              </a:r>
            </a:p>
            <a:p>
              <a:pPr algn="ctr">
                <a:defRPr/>
              </a:pPr>
              <a:endParaRPr lang="sv-SE" dirty="0"/>
            </a:p>
          </p:txBody>
        </p:sp>
        <p:cxnSp>
          <p:nvCxnSpPr>
            <p:cNvPr id="25" name="Straight Arrow Connector 24"/>
            <p:cNvCxnSpPr>
              <a:endCxn id="24" idx="2"/>
            </p:cNvCxnSpPr>
            <p:nvPr/>
          </p:nvCxnSpPr>
          <p:spPr>
            <a:xfrm rot="16200000" flipV="1">
              <a:off x="6709319" y="1719589"/>
              <a:ext cx="716463" cy="190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3" name="Group 40"/>
          <p:cNvGrpSpPr>
            <a:grpSpLocks/>
          </p:cNvGrpSpPr>
          <p:nvPr/>
        </p:nvGrpSpPr>
        <p:grpSpPr bwMode="auto">
          <a:xfrm>
            <a:off x="6324600" y="3427412"/>
            <a:ext cx="2438400" cy="1525588"/>
            <a:chOff x="6324600" y="3429000"/>
            <a:chExt cx="2438400" cy="1524794"/>
          </a:xfrm>
        </p:grpSpPr>
        <p:sp>
          <p:nvSpPr>
            <p:cNvPr id="29" name="TextBox 36"/>
            <p:cNvSpPr txBox="1">
              <a:spLocks noChangeArrowheads="1"/>
            </p:cNvSpPr>
            <p:nvPr/>
          </p:nvSpPr>
          <p:spPr bwMode="auto">
            <a:xfrm>
              <a:off x="6324600" y="3429000"/>
              <a:ext cx="2438400" cy="1199704"/>
            </a:xfrm>
            <a:prstGeom prst="rect">
              <a:avLst/>
            </a:prstGeom>
            <a:solidFill>
              <a:srgbClr val="FFC1DA"/>
            </a:solidFill>
            <a:ln w="9525">
              <a:solidFill>
                <a:srgbClr val="000000"/>
              </a:solidFill>
              <a:miter lim="800000"/>
              <a:headEnd/>
              <a:tailEnd/>
            </a:ln>
          </p:spPr>
          <p:txBody>
            <a:bodyPr>
              <a:prstTxWarp prst="textNoShape">
                <a:avLst/>
              </a:prstTxWarp>
              <a:spAutoFit/>
            </a:bodyPr>
            <a:lstStyle/>
            <a:p>
              <a:pPr algn="ctr"/>
              <a:r>
                <a:rPr lang="sv-SE" dirty="0"/>
                <a:t>2012-09-12</a:t>
              </a:r>
              <a:endParaRPr lang="sv-SE" dirty="0" smtClean="0"/>
            </a:p>
            <a:p>
              <a:pPr algn="ctr"/>
              <a:r>
                <a:rPr lang="sv-SE" dirty="0" smtClean="0"/>
                <a:t>Presentation for Class III</a:t>
              </a:r>
            </a:p>
            <a:p>
              <a:pPr algn="ctr"/>
              <a:endParaRPr lang="sv-SE" dirty="0" smtClean="0"/>
            </a:p>
            <a:p>
              <a:pPr algn="ctr"/>
              <a:endParaRPr lang="sv-SE" dirty="0"/>
            </a:p>
          </p:txBody>
        </p:sp>
        <p:cxnSp>
          <p:nvCxnSpPr>
            <p:cNvPr id="31" name="Straight Arrow Connector 30"/>
            <p:cNvCxnSpPr/>
            <p:nvPr/>
          </p:nvCxnSpPr>
          <p:spPr>
            <a:xfrm rot="5400000" flipH="1" flipV="1">
              <a:off x="7237493" y="4799886"/>
              <a:ext cx="306229"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4" name="Group 41"/>
          <p:cNvGrpSpPr>
            <a:grpSpLocks/>
          </p:cNvGrpSpPr>
          <p:nvPr/>
        </p:nvGrpSpPr>
        <p:grpSpPr bwMode="auto">
          <a:xfrm>
            <a:off x="6248400" y="2181224"/>
            <a:ext cx="2438400" cy="1247776"/>
            <a:chOff x="6248400" y="2173069"/>
            <a:chExt cx="2438400" cy="1247796"/>
          </a:xfrm>
        </p:grpSpPr>
        <p:sp>
          <p:nvSpPr>
            <p:cNvPr id="33" name="TextBox 42"/>
            <p:cNvSpPr txBox="1">
              <a:spLocks noChangeArrowheads="1"/>
            </p:cNvSpPr>
            <p:nvPr/>
          </p:nvSpPr>
          <p:spPr bwMode="auto">
            <a:xfrm>
              <a:off x="6248400" y="2173069"/>
              <a:ext cx="2438400" cy="923345"/>
            </a:xfrm>
            <a:prstGeom prst="rect">
              <a:avLst/>
            </a:prstGeom>
            <a:solidFill>
              <a:srgbClr val="FFC1DA"/>
            </a:solidFill>
            <a:ln w="9525">
              <a:solidFill>
                <a:srgbClr val="000000"/>
              </a:solidFill>
              <a:miter lim="800000"/>
              <a:headEnd/>
              <a:tailEnd/>
            </a:ln>
          </p:spPr>
          <p:txBody>
            <a:bodyPr>
              <a:prstTxWarp prst="textNoShape">
                <a:avLst/>
              </a:prstTxWarp>
              <a:spAutoFit/>
            </a:bodyPr>
            <a:lstStyle/>
            <a:p>
              <a:pPr algn="ctr"/>
              <a:r>
                <a:rPr lang="sv-SE" dirty="0"/>
                <a:t>2012-09-26</a:t>
              </a:r>
              <a:endParaRPr lang="sv-SE" dirty="0" smtClean="0"/>
            </a:p>
            <a:p>
              <a:pPr algn="ctr"/>
              <a:r>
                <a:rPr lang="sv-SE" dirty="0" smtClean="0"/>
                <a:t>Final </a:t>
              </a:r>
              <a:r>
                <a:rPr lang="sv-SE" dirty="0" err="1" smtClean="0"/>
                <a:t>meeting</a:t>
              </a:r>
              <a:r>
                <a:rPr lang="sv-SE" dirty="0" smtClean="0"/>
                <a:t> with Class III</a:t>
              </a:r>
              <a:endParaRPr lang="sv-SE" dirty="0"/>
            </a:p>
            <a:p>
              <a:pPr algn="ctr"/>
              <a:endParaRPr lang="sv-SE" dirty="0"/>
            </a:p>
          </p:txBody>
        </p:sp>
        <p:cxnSp>
          <p:nvCxnSpPr>
            <p:cNvPr id="34" name="Straight Arrow Connector 33"/>
            <p:cNvCxnSpPr/>
            <p:nvPr/>
          </p:nvCxnSpPr>
          <p:spPr>
            <a:xfrm rot="16200000" flipV="1">
              <a:off x="7204073" y="3235124"/>
              <a:ext cx="296868" cy="746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 name="Group 35"/>
          <p:cNvGrpSpPr>
            <a:grpSpLocks/>
          </p:cNvGrpSpPr>
          <p:nvPr/>
        </p:nvGrpSpPr>
        <p:grpSpPr bwMode="auto">
          <a:xfrm>
            <a:off x="5486400" y="4953000"/>
            <a:ext cx="3352800" cy="1201740"/>
            <a:chOff x="5486400" y="4953000"/>
            <a:chExt cx="3352800" cy="1201342"/>
          </a:xfrm>
        </p:grpSpPr>
        <p:sp>
          <p:nvSpPr>
            <p:cNvPr id="38" name="TextBox 31"/>
            <p:cNvSpPr txBox="1">
              <a:spLocks noChangeArrowheads="1"/>
            </p:cNvSpPr>
            <p:nvPr/>
          </p:nvSpPr>
          <p:spPr bwMode="auto">
            <a:xfrm>
              <a:off x="6629400" y="4953000"/>
              <a:ext cx="2209800" cy="923024"/>
            </a:xfrm>
            <a:prstGeom prst="rect">
              <a:avLst/>
            </a:prstGeom>
            <a:solidFill>
              <a:srgbClr val="E6E0EC"/>
            </a:solidFill>
            <a:ln w="9525">
              <a:solidFill>
                <a:srgbClr val="000000"/>
              </a:solidFill>
              <a:miter lim="800000"/>
              <a:headEnd/>
              <a:tailEnd/>
            </a:ln>
          </p:spPr>
          <p:txBody>
            <a:bodyPr>
              <a:prstTxWarp prst="textNoShape">
                <a:avLst/>
              </a:prstTxWarp>
              <a:spAutoFit/>
            </a:bodyPr>
            <a:lstStyle/>
            <a:p>
              <a:pPr algn="ctr"/>
              <a:r>
                <a:rPr lang="sv-SE" dirty="0"/>
                <a:t>2012-08-23</a:t>
              </a:r>
              <a:endParaRPr lang="sv-SE" dirty="0" smtClean="0"/>
            </a:p>
            <a:p>
              <a:pPr algn="ctr"/>
              <a:r>
                <a:rPr lang="sv-SE" dirty="0" smtClean="0"/>
                <a:t>The final suggestion</a:t>
              </a:r>
            </a:p>
            <a:p>
              <a:pPr algn="ctr"/>
              <a:endParaRPr lang="sv-SE" dirty="0"/>
            </a:p>
          </p:txBody>
        </p:sp>
        <p:cxnSp>
          <p:nvCxnSpPr>
            <p:cNvPr id="39" name="Straight Arrow Connector 38"/>
            <p:cNvCxnSpPr>
              <a:endCxn id="38" idx="1"/>
            </p:cNvCxnSpPr>
            <p:nvPr/>
          </p:nvCxnSpPr>
          <p:spPr>
            <a:xfrm flipV="1">
              <a:off x="5486400" y="5414512"/>
              <a:ext cx="1143000" cy="7398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40" name="Straight Arrow Connector 39"/>
          <p:cNvCxnSpPr/>
          <p:nvPr/>
        </p:nvCxnSpPr>
        <p:spPr bwMode="auto">
          <a:xfrm>
            <a:off x="2438400" y="6172200"/>
            <a:ext cx="10668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2" name="TextBox 28"/>
          <p:cNvSpPr txBox="1">
            <a:spLocks noChangeArrowheads="1"/>
          </p:cNvSpPr>
          <p:nvPr/>
        </p:nvSpPr>
        <p:spPr bwMode="auto">
          <a:xfrm>
            <a:off x="3581400" y="5692775"/>
            <a:ext cx="1905000" cy="923330"/>
          </a:xfrm>
          <a:prstGeom prst="rect">
            <a:avLst/>
          </a:prstGeom>
          <a:solidFill>
            <a:srgbClr val="E6E0EC"/>
          </a:solidFill>
          <a:ln w="9525">
            <a:solidFill>
              <a:srgbClr val="000000"/>
            </a:solidFill>
            <a:miter lim="800000"/>
            <a:headEnd/>
            <a:tailEnd/>
          </a:ln>
        </p:spPr>
        <p:txBody>
          <a:bodyPr>
            <a:prstTxWarp prst="textNoShape">
              <a:avLst/>
            </a:prstTxWarp>
            <a:spAutoFit/>
          </a:bodyPr>
          <a:lstStyle/>
          <a:p>
            <a:pPr algn="ctr"/>
            <a:r>
              <a:rPr lang="sv-SE" dirty="0"/>
              <a:t>2012-08-07-08</a:t>
            </a:r>
            <a:endParaRPr lang="sv-SE" dirty="0" smtClean="0"/>
          </a:p>
          <a:p>
            <a:pPr algn="ctr"/>
            <a:r>
              <a:rPr lang="sv-SE" dirty="0" smtClean="0"/>
              <a:t>The </a:t>
            </a:r>
            <a:r>
              <a:rPr lang="sv-SE" dirty="0" err="1" smtClean="0"/>
              <a:t>Committee</a:t>
            </a:r>
            <a:r>
              <a:rPr lang="sv-SE" dirty="0" smtClean="0"/>
              <a:t/>
            </a:r>
            <a:br>
              <a:rPr lang="sv-SE" dirty="0" smtClean="0"/>
            </a:br>
            <a:r>
              <a:rPr lang="sv-SE" dirty="0" err="1" smtClean="0"/>
              <a:t>meeting</a:t>
            </a:r>
            <a:endParaRPr lang="sv-SE" dirty="0" smtClean="0"/>
          </a:p>
          <a:p>
            <a:pPr algn="ctr"/>
            <a:endParaRPr lang="sv-SE" dirty="0"/>
          </a:p>
        </p:txBody>
      </p:sp>
      <p:grpSp>
        <p:nvGrpSpPr>
          <p:cNvPr id="6" name="Group 26"/>
          <p:cNvGrpSpPr>
            <a:grpSpLocks/>
          </p:cNvGrpSpPr>
          <p:nvPr/>
        </p:nvGrpSpPr>
        <p:grpSpPr bwMode="auto">
          <a:xfrm>
            <a:off x="609600" y="4764089"/>
            <a:ext cx="1828800" cy="1836914"/>
            <a:chOff x="609600" y="4763868"/>
            <a:chExt cx="1828800" cy="1837908"/>
          </a:xfrm>
        </p:grpSpPr>
        <p:sp>
          <p:nvSpPr>
            <p:cNvPr id="46" name="TextBox 45"/>
            <p:cNvSpPr txBox="1"/>
            <p:nvPr/>
          </p:nvSpPr>
          <p:spPr>
            <a:xfrm>
              <a:off x="609600" y="5400798"/>
              <a:ext cx="1828800" cy="1200978"/>
            </a:xfrm>
            <a:prstGeom prst="rect">
              <a:avLst/>
            </a:prstGeom>
            <a:solidFill>
              <a:schemeClr val="accent4">
                <a:lumMod val="20000"/>
                <a:lumOff val="80000"/>
              </a:schemeClr>
            </a:solidFill>
            <a:ln>
              <a:solidFill>
                <a:srgbClr val="000000"/>
              </a:solidFill>
            </a:ln>
          </p:spPr>
          <p:txBody>
            <a:bodyPr>
              <a:spAutoFit/>
            </a:bodyPr>
            <a:lstStyle/>
            <a:p>
              <a:pPr algn="ctr">
                <a:defRPr/>
              </a:pPr>
              <a:r>
                <a:rPr lang="sv-SE" dirty="0"/>
                <a:t>2012-06-04-05</a:t>
              </a:r>
            </a:p>
            <a:p>
              <a:pPr algn="ctr">
                <a:defRPr/>
              </a:pPr>
              <a:r>
                <a:rPr lang="sv-SE" dirty="0"/>
                <a:t>Hearing</a:t>
              </a:r>
              <a:r>
                <a:rPr lang="sv-SE" dirty="0" smtClean="0"/>
                <a:t> and </a:t>
              </a:r>
              <a:r>
                <a:rPr lang="sv-SE" dirty="0" err="1" smtClean="0"/>
                <a:t>meeting</a:t>
              </a:r>
              <a:r>
                <a:rPr lang="sv-SE" dirty="0" smtClean="0"/>
                <a:t> with </a:t>
              </a:r>
              <a:r>
                <a:rPr lang="sv-SE" dirty="0"/>
                <a:t>C</a:t>
              </a:r>
              <a:r>
                <a:rPr lang="sv-SE" dirty="0" smtClean="0"/>
                <a:t>lass </a:t>
              </a:r>
              <a:r>
                <a:rPr lang="sv-SE" dirty="0"/>
                <a:t>III</a:t>
              </a:r>
            </a:p>
            <a:p>
              <a:pPr algn="ctr">
                <a:defRPr/>
              </a:pPr>
              <a:endParaRPr lang="sv-SE" dirty="0"/>
            </a:p>
          </p:txBody>
        </p:sp>
        <p:cxnSp>
          <p:nvCxnSpPr>
            <p:cNvPr id="47" name="Straight Arrow Connector 46"/>
            <p:cNvCxnSpPr/>
            <p:nvPr/>
          </p:nvCxnSpPr>
          <p:spPr>
            <a:xfrm rot="5400000">
              <a:off x="858684" y="5048184"/>
              <a:ext cx="57022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7" name="Group 21"/>
          <p:cNvGrpSpPr>
            <a:grpSpLocks/>
          </p:cNvGrpSpPr>
          <p:nvPr/>
        </p:nvGrpSpPr>
        <p:grpSpPr bwMode="auto">
          <a:xfrm>
            <a:off x="457200" y="2913063"/>
            <a:ext cx="1676400" cy="1850626"/>
            <a:chOff x="457200" y="2913460"/>
            <a:chExt cx="1676400" cy="1850010"/>
          </a:xfrm>
        </p:grpSpPr>
        <p:sp>
          <p:nvSpPr>
            <p:cNvPr id="49" name="TextBox 22"/>
            <p:cNvSpPr txBox="1">
              <a:spLocks noChangeArrowheads="1"/>
            </p:cNvSpPr>
            <p:nvPr/>
          </p:nvSpPr>
          <p:spPr bwMode="auto">
            <a:xfrm>
              <a:off x="457200" y="3563540"/>
              <a:ext cx="1676400" cy="1199930"/>
            </a:xfrm>
            <a:prstGeom prst="rect">
              <a:avLst/>
            </a:prstGeom>
            <a:solidFill>
              <a:srgbClr val="FFFF00"/>
            </a:solidFill>
            <a:ln w="9525">
              <a:solidFill>
                <a:srgbClr val="000000"/>
              </a:solidFill>
              <a:miter lim="800000"/>
              <a:headEnd/>
              <a:tailEnd/>
            </a:ln>
          </p:spPr>
          <p:txBody>
            <a:bodyPr wrap="square">
              <a:prstTxWarp prst="textNoShape">
                <a:avLst/>
              </a:prstTxWarp>
              <a:spAutoFit/>
            </a:bodyPr>
            <a:lstStyle/>
            <a:p>
              <a:pPr algn="ctr"/>
              <a:r>
                <a:rPr lang="sv-SE" dirty="0"/>
                <a:t>2012-04-20</a:t>
              </a:r>
              <a:endParaRPr lang="sv-SE" dirty="0" smtClean="0"/>
            </a:p>
            <a:p>
              <a:pPr algn="ctr"/>
              <a:r>
                <a:rPr lang="sv-SE" dirty="0" err="1" smtClean="0"/>
                <a:t>Deliberations</a:t>
              </a:r>
              <a:r>
                <a:rPr lang="sv-SE" dirty="0" smtClean="0"/>
                <a:t> Chemistry and Medicine</a:t>
              </a:r>
            </a:p>
            <a:p>
              <a:pPr algn="ctr"/>
              <a:endParaRPr lang="sv-SE" dirty="0"/>
            </a:p>
          </p:txBody>
        </p:sp>
        <p:cxnSp>
          <p:nvCxnSpPr>
            <p:cNvPr id="50" name="Straight Arrow Connector 49"/>
            <p:cNvCxnSpPr/>
            <p:nvPr/>
          </p:nvCxnSpPr>
          <p:spPr>
            <a:xfrm rot="5400000">
              <a:off x="847824" y="3208636"/>
              <a:ext cx="59194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51" name="TextBox 17"/>
          <p:cNvSpPr txBox="1">
            <a:spLocks noChangeArrowheads="1"/>
          </p:cNvSpPr>
          <p:nvPr/>
        </p:nvSpPr>
        <p:spPr bwMode="auto">
          <a:xfrm>
            <a:off x="1143000" y="609600"/>
            <a:ext cx="1828800" cy="923330"/>
          </a:xfrm>
          <a:prstGeom prst="rect">
            <a:avLst/>
          </a:prstGeom>
          <a:solidFill>
            <a:srgbClr val="FFFF00"/>
          </a:solidFill>
          <a:ln w="9525">
            <a:solidFill>
              <a:schemeClr val="tx1"/>
            </a:solidFill>
            <a:miter lim="800000"/>
            <a:headEnd/>
            <a:tailEnd/>
          </a:ln>
        </p:spPr>
        <p:txBody>
          <a:bodyPr>
            <a:prstTxWarp prst="textNoShape">
              <a:avLst/>
            </a:prstTxWarp>
            <a:spAutoFit/>
          </a:bodyPr>
          <a:lstStyle/>
          <a:p>
            <a:pPr algn="ctr"/>
            <a:r>
              <a:rPr lang="sv-SE" dirty="0"/>
              <a:t>2012-02-01</a:t>
            </a:r>
          </a:p>
          <a:p>
            <a:pPr algn="ctr"/>
            <a:r>
              <a:rPr lang="sv-SE" dirty="0" err="1" smtClean="0"/>
              <a:t>Nominations</a:t>
            </a:r>
            <a:r>
              <a:rPr lang="sv-SE" dirty="0" smtClean="0"/>
              <a:t> </a:t>
            </a:r>
            <a:r>
              <a:rPr lang="sv-SE" dirty="0" err="1" smtClean="0"/>
              <a:t>examined</a:t>
            </a:r>
            <a:endParaRPr lang="sv-SE" dirty="0"/>
          </a:p>
        </p:txBody>
      </p:sp>
      <p:grpSp>
        <p:nvGrpSpPr>
          <p:cNvPr id="8" name="Group 20"/>
          <p:cNvGrpSpPr>
            <a:grpSpLocks/>
          </p:cNvGrpSpPr>
          <p:nvPr/>
        </p:nvGrpSpPr>
        <p:grpSpPr bwMode="auto">
          <a:xfrm>
            <a:off x="457200" y="1524000"/>
            <a:ext cx="1600200" cy="1447800"/>
            <a:chOff x="457200" y="1524000"/>
            <a:chExt cx="1600200" cy="1447800"/>
          </a:xfrm>
        </p:grpSpPr>
        <p:sp>
          <p:nvSpPr>
            <p:cNvPr id="53" name="TextBox 52"/>
            <p:cNvSpPr txBox="1">
              <a:spLocks noChangeArrowheads="1"/>
            </p:cNvSpPr>
            <p:nvPr/>
          </p:nvSpPr>
          <p:spPr bwMode="auto">
            <a:xfrm>
              <a:off x="457200" y="2048470"/>
              <a:ext cx="1600200" cy="923330"/>
            </a:xfrm>
            <a:prstGeom prst="rect">
              <a:avLst/>
            </a:prstGeom>
            <a:solidFill>
              <a:srgbClr val="FFFF00"/>
            </a:solidFill>
            <a:ln w="9525">
              <a:solidFill>
                <a:srgbClr val="000000"/>
              </a:solidFill>
              <a:miter lim="800000"/>
              <a:headEnd/>
              <a:tailEnd/>
            </a:ln>
          </p:spPr>
          <p:txBody>
            <a:bodyPr>
              <a:prstTxWarp prst="textNoShape">
                <a:avLst/>
              </a:prstTxWarp>
              <a:spAutoFit/>
            </a:bodyPr>
            <a:lstStyle/>
            <a:p>
              <a:pPr algn="ctr"/>
              <a:r>
                <a:rPr lang="sv-SE" dirty="0"/>
                <a:t>2012-02-29</a:t>
              </a:r>
              <a:endParaRPr lang="sv-SE" dirty="0" smtClean="0"/>
            </a:p>
            <a:p>
              <a:pPr algn="ctr"/>
              <a:r>
                <a:rPr lang="sv-SE" dirty="0" smtClean="0"/>
                <a:t>Experts are </a:t>
              </a:r>
              <a:r>
                <a:rPr lang="sv-SE" dirty="0" err="1" smtClean="0"/>
                <a:t>selected</a:t>
              </a:r>
              <a:endParaRPr lang="sv-SE" dirty="0" smtClean="0"/>
            </a:p>
            <a:p>
              <a:pPr algn="ctr"/>
              <a:endParaRPr lang="sv-SE" dirty="0"/>
            </a:p>
          </p:txBody>
        </p:sp>
        <p:cxnSp>
          <p:nvCxnSpPr>
            <p:cNvPr id="54" name="Straight Arrow Connector 53"/>
            <p:cNvCxnSpPr/>
            <p:nvPr/>
          </p:nvCxnSpPr>
          <p:spPr>
            <a:xfrm rot="5400000">
              <a:off x="1166812" y="1614488"/>
              <a:ext cx="523875" cy="342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27" name="Picture 28" descr="telefon.jpg"/>
          <p:cNvPicPr>
            <a:picLocks noChangeAspect="1"/>
          </p:cNvPicPr>
          <p:nvPr/>
        </p:nvPicPr>
        <p:blipFill>
          <a:blip r:embed="rId2"/>
          <a:srcRect/>
          <a:stretch>
            <a:fillRect/>
          </a:stretch>
        </p:blipFill>
        <p:spPr bwMode="auto">
          <a:xfrm>
            <a:off x="7848600" y="374650"/>
            <a:ext cx="914400" cy="11493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descr="7.jpg"/>
          <p:cNvPicPr>
            <a:picLocks noChangeAspect="1"/>
          </p:cNvPicPr>
          <p:nvPr/>
        </p:nvPicPr>
        <p:blipFill>
          <a:blip r:embed="rId3"/>
          <a:srcRect/>
          <a:stretch>
            <a:fillRect/>
          </a:stretch>
        </p:blipFill>
        <p:spPr bwMode="auto">
          <a:xfrm>
            <a:off x="0" y="855663"/>
            <a:ext cx="9144000" cy="5146675"/>
          </a:xfrm>
          <a:prstGeom prst="rect">
            <a:avLst/>
          </a:prstGeom>
          <a:noFill/>
          <a:ln w="9525">
            <a:noFill/>
            <a:miter lim="800000"/>
            <a:headEnd/>
            <a:tailEnd/>
          </a:ln>
        </p:spPr>
      </p:pic>
      <p:sp>
        <p:nvSpPr>
          <p:cNvPr id="3" name="Rectangle 2"/>
          <p:cNvSpPr/>
          <p:nvPr/>
        </p:nvSpPr>
        <p:spPr>
          <a:xfrm>
            <a:off x="1447800" y="392113"/>
            <a:ext cx="6400800" cy="369887"/>
          </a:xfrm>
          <a:prstGeom prst="rect">
            <a:avLst/>
          </a:prstGeom>
        </p:spPr>
        <p:txBody>
          <a:bodyPr>
            <a:spAutoFit/>
          </a:bodyPr>
          <a:lstStyle/>
          <a:p>
            <a:pPr algn="ctr">
              <a:defRPr/>
            </a:pPr>
            <a:r>
              <a:rPr lang="en-US" dirty="0" smtClean="0">
                <a:latin typeface="+mn-lt"/>
              </a:rPr>
              <a:t> </a:t>
            </a:r>
            <a:r>
              <a:rPr lang="en-US" b="1" dirty="0" smtClean="0">
                <a:latin typeface="+mn-lt"/>
              </a:rPr>
              <a:t>Press Conference</a:t>
            </a:r>
            <a:endParaRPr lang="sv-SE" dirty="0">
              <a:latin typeface="+mn-lt"/>
            </a:endParaRPr>
          </a:p>
        </p:txBody>
      </p:sp>
      <p:pic>
        <p:nvPicPr>
          <p:cNvPr id="43013" name="Picture 4" descr="images-2.jpeg"/>
          <p:cNvPicPr>
            <a:picLocks noChangeAspect="1"/>
          </p:cNvPicPr>
          <p:nvPr/>
        </p:nvPicPr>
        <p:blipFill>
          <a:blip r:embed="rId4"/>
          <a:srcRect/>
          <a:stretch>
            <a:fillRect/>
          </a:stretch>
        </p:blipFill>
        <p:spPr bwMode="auto">
          <a:xfrm>
            <a:off x="5334000" y="4724400"/>
            <a:ext cx="3810000" cy="2133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ruta 8"/>
          <p:cNvSpPr txBox="1">
            <a:spLocks noChangeArrowheads="1"/>
          </p:cNvSpPr>
          <p:nvPr/>
        </p:nvSpPr>
        <p:spPr bwMode="auto">
          <a:xfrm>
            <a:off x="1676400" y="3657600"/>
            <a:ext cx="2093913" cy="938213"/>
          </a:xfrm>
          <a:prstGeom prst="rect">
            <a:avLst/>
          </a:prstGeom>
          <a:noFill/>
          <a:ln w="9525">
            <a:noFill/>
            <a:miter lim="800000"/>
            <a:headEnd/>
            <a:tailEnd/>
          </a:ln>
        </p:spPr>
        <p:txBody>
          <a:bodyPr>
            <a:prstTxWarp prst="textNoShape">
              <a:avLst/>
            </a:prstTxWarp>
            <a:spAutoFit/>
          </a:bodyPr>
          <a:lstStyle/>
          <a:p>
            <a:pPr algn="ctr"/>
            <a:r>
              <a:rPr lang="en-GB" sz="1600" b="1"/>
              <a:t>Serge Haroche</a:t>
            </a:r>
            <a:br>
              <a:rPr lang="en-GB" sz="1600" b="1"/>
            </a:br>
            <a:r>
              <a:rPr lang="fr-FR" sz="1300"/>
              <a:t>Collège de France and </a:t>
            </a:r>
            <a:br>
              <a:rPr lang="fr-FR" sz="1300"/>
            </a:br>
            <a:r>
              <a:rPr lang="fr-FR" sz="1300"/>
              <a:t>École Normale Supérieure, </a:t>
            </a:r>
            <a:br>
              <a:rPr lang="fr-FR" sz="1300"/>
            </a:br>
            <a:r>
              <a:rPr lang="fr-FR" sz="1300"/>
              <a:t>Paris, France</a:t>
            </a:r>
            <a:endParaRPr lang="en-GB" sz="1300"/>
          </a:p>
          <a:p>
            <a:pPr algn="ctr"/>
            <a:endParaRPr lang="sv-SE"/>
          </a:p>
        </p:txBody>
      </p:sp>
      <p:pic>
        <p:nvPicPr>
          <p:cNvPr id="45059" name="Bildobjekt 11" descr="SergeHaroche121002.jpg"/>
          <p:cNvPicPr>
            <a:picLocks noChangeAspect="1"/>
          </p:cNvPicPr>
          <p:nvPr/>
        </p:nvPicPr>
        <p:blipFill>
          <a:blip r:embed="rId2"/>
          <a:srcRect/>
          <a:stretch>
            <a:fillRect/>
          </a:stretch>
        </p:blipFill>
        <p:spPr bwMode="auto">
          <a:xfrm>
            <a:off x="1676400" y="1219200"/>
            <a:ext cx="2117725" cy="2414588"/>
          </a:xfrm>
          <a:prstGeom prst="rect">
            <a:avLst/>
          </a:prstGeom>
          <a:noFill/>
          <a:ln w="9525">
            <a:noFill/>
            <a:miter lim="800000"/>
            <a:headEnd/>
            <a:tailEnd/>
          </a:ln>
        </p:spPr>
      </p:pic>
      <p:pic>
        <p:nvPicPr>
          <p:cNvPr id="45060" name="Bildobjekt 12" descr="wineland_121002.jpg"/>
          <p:cNvPicPr>
            <a:picLocks noChangeAspect="1"/>
          </p:cNvPicPr>
          <p:nvPr/>
        </p:nvPicPr>
        <p:blipFill>
          <a:blip r:embed="rId3"/>
          <a:srcRect/>
          <a:stretch>
            <a:fillRect/>
          </a:stretch>
        </p:blipFill>
        <p:spPr bwMode="auto">
          <a:xfrm>
            <a:off x="5329238" y="1195388"/>
            <a:ext cx="2139950" cy="2438400"/>
          </a:xfrm>
          <a:prstGeom prst="rect">
            <a:avLst/>
          </a:prstGeom>
          <a:noFill/>
          <a:ln w="9525">
            <a:noFill/>
            <a:miter lim="800000"/>
            <a:headEnd/>
            <a:tailEnd/>
          </a:ln>
        </p:spPr>
      </p:pic>
      <p:sp>
        <p:nvSpPr>
          <p:cNvPr id="45061" name="textruta 8"/>
          <p:cNvSpPr txBox="1">
            <a:spLocks noChangeArrowheads="1"/>
          </p:cNvSpPr>
          <p:nvPr/>
        </p:nvSpPr>
        <p:spPr bwMode="auto">
          <a:xfrm>
            <a:off x="4876800" y="3633788"/>
            <a:ext cx="3055938" cy="938212"/>
          </a:xfrm>
          <a:prstGeom prst="rect">
            <a:avLst/>
          </a:prstGeom>
          <a:noFill/>
          <a:ln w="9525">
            <a:noFill/>
            <a:miter lim="800000"/>
            <a:headEnd/>
            <a:tailEnd/>
          </a:ln>
        </p:spPr>
        <p:txBody>
          <a:bodyPr>
            <a:prstTxWarp prst="textNoShape">
              <a:avLst/>
            </a:prstTxWarp>
            <a:spAutoFit/>
          </a:bodyPr>
          <a:lstStyle/>
          <a:p>
            <a:pPr algn="ctr"/>
            <a:r>
              <a:rPr lang="en-GB" sz="1600" b="1"/>
              <a:t>David J. Wineland </a:t>
            </a:r>
            <a:br>
              <a:rPr lang="en-GB" sz="1600" b="1"/>
            </a:br>
            <a:r>
              <a:rPr lang="en-US" sz="1300"/>
              <a:t>National Institute of Standards and Technology (NIST) and University of Colorado Boulder, CO, USA</a:t>
            </a:r>
            <a:endParaRPr lang="en-GB" sz="1300"/>
          </a:p>
          <a:p>
            <a:endParaRPr lang="sv-SE"/>
          </a:p>
        </p:txBody>
      </p:sp>
      <p:sp>
        <p:nvSpPr>
          <p:cNvPr id="9" name="Text Box 7"/>
          <p:cNvSpPr txBox="1">
            <a:spLocks noChangeArrowheads="1"/>
          </p:cNvSpPr>
          <p:nvPr/>
        </p:nvSpPr>
        <p:spPr bwMode="auto">
          <a:xfrm>
            <a:off x="2514600" y="5105400"/>
            <a:ext cx="4186238" cy="855663"/>
          </a:xfrm>
          <a:prstGeom prst="rect">
            <a:avLst/>
          </a:prstGeom>
          <a:noFill/>
          <a:ln w="9525">
            <a:noFill/>
            <a:miter lim="800000"/>
            <a:headEnd/>
            <a:tailEnd/>
          </a:ln>
        </p:spPr>
        <p:txBody>
          <a:bodyPr>
            <a:spAutoFit/>
          </a:bodyPr>
          <a:lstStyle/>
          <a:p>
            <a:pPr algn="ctr">
              <a:lnSpc>
                <a:spcPts val="2000"/>
              </a:lnSpc>
              <a:spcBef>
                <a:spcPct val="50000"/>
              </a:spcBef>
              <a:defRPr/>
            </a:pPr>
            <a:r>
              <a:rPr lang="en-US" sz="1400" i="1" kern="0" spc="-30" dirty="0"/>
              <a:t>“</a:t>
            </a:r>
            <a:r>
              <a:rPr lang="en-US" sz="1400" i="1" spc="-30" dirty="0"/>
              <a:t>For ground-breaking experimental methods </a:t>
            </a:r>
            <a:br>
              <a:rPr lang="en-US" sz="1400" i="1" spc="-30" dirty="0"/>
            </a:br>
            <a:r>
              <a:rPr lang="en-US" sz="1400" i="1" spc="-30" dirty="0"/>
              <a:t>that enable measuring and manipulation of individual quantum systems.</a:t>
            </a:r>
            <a:r>
              <a:rPr lang="sv-SE" sz="1400" i="1" spc="-30" dirty="0"/>
              <a:t>”</a:t>
            </a:r>
          </a:p>
        </p:txBody>
      </p:sp>
      <p:sp>
        <p:nvSpPr>
          <p:cNvPr id="45064" name="Rektangel 3"/>
          <p:cNvSpPr>
            <a:spLocks noChangeArrowheads="1"/>
          </p:cNvSpPr>
          <p:nvPr/>
        </p:nvSpPr>
        <p:spPr bwMode="auto">
          <a:xfrm>
            <a:off x="0" y="0"/>
            <a:ext cx="9144000" cy="444500"/>
          </a:xfrm>
          <a:prstGeom prst="rect">
            <a:avLst/>
          </a:prstGeom>
          <a:solidFill>
            <a:srgbClr val="333399"/>
          </a:solidFill>
          <a:ln w="9525">
            <a:solidFill>
              <a:schemeClr val="tx1"/>
            </a:solidFill>
            <a:round/>
            <a:headEnd/>
            <a:tailEnd/>
          </a:ln>
        </p:spPr>
        <p:txBody>
          <a:bodyPr>
            <a:prstTxWarp prst="textNoShape">
              <a:avLst/>
            </a:prstTxWarp>
          </a:bodyPr>
          <a:lstStyle/>
          <a:p>
            <a:pPr eaLnBrk="0" hangingPunct="0"/>
            <a:r>
              <a:rPr lang="sv-SE" sz="2400">
                <a:solidFill>
                  <a:srgbClr val="FFFFFF"/>
                </a:solidFill>
                <a:latin typeface="Times" charset="0"/>
              </a:rPr>
              <a:t>					</a:t>
            </a:r>
            <a:r>
              <a:rPr lang="sv-SE" sz="2400">
                <a:solidFill>
                  <a:srgbClr val="FFFFFF"/>
                </a:solidFill>
                <a:latin typeface="Eras Light ITC" charset="0"/>
              </a:rPr>
              <a:t>Nobelpriset i fysik 2012</a:t>
            </a:r>
          </a:p>
        </p:txBody>
      </p:sp>
      <p:pic>
        <p:nvPicPr>
          <p:cNvPr id="45065" name="Bildobjekt 8" descr="frilagdnobel_au_II.png"/>
          <p:cNvPicPr>
            <a:picLocks noChangeAspect="1"/>
          </p:cNvPicPr>
          <p:nvPr/>
        </p:nvPicPr>
        <p:blipFill>
          <a:blip r:embed="rId4"/>
          <a:srcRect/>
          <a:stretch>
            <a:fillRect/>
          </a:stretch>
        </p:blipFill>
        <p:spPr bwMode="auto">
          <a:xfrm>
            <a:off x="8115300" y="153988"/>
            <a:ext cx="858838" cy="8477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6" name="Picture 4" descr="nobelB448"/>
          <p:cNvPicPr>
            <a:picLocks noChangeAspect="1" noChangeArrowheads="1"/>
          </p:cNvPicPr>
          <p:nvPr/>
        </p:nvPicPr>
        <p:blipFill>
          <a:blip r:embed="rId3" cstate="print"/>
          <a:srcRect/>
          <a:stretch>
            <a:fillRect/>
          </a:stretch>
        </p:blipFill>
        <p:spPr bwMode="auto">
          <a:xfrm>
            <a:off x="0" y="473075"/>
            <a:ext cx="9144000" cy="5980113"/>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9" name="Picture 5" descr="-506289693_823"/>
          <p:cNvPicPr>
            <a:picLocks noChangeAspect="1" noChangeArrowheads="1"/>
          </p:cNvPicPr>
          <p:nvPr/>
        </p:nvPicPr>
        <p:blipFill>
          <a:blip r:embed="rId3" cstate="print"/>
          <a:srcRect/>
          <a:stretch>
            <a:fillRect/>
          </a:stretch>
        </p:blipFill>
        <p:spPr bwMode="auto">
          <a:xfrm>
            <a:off x="1692275" y="404813"/>
            <a:ext cx="5543550" cy="4538662"/>
          </a:xfrm>
          <a:prstGeom prst="rect">
            <a:avLst/>
          </a:prstGeom>
          <a:noFill/>
        </p:spPr>
      </p:pic>
      <p:pic>
        <p:nvPicPr>
          <p:cNvPr id="164870" name="Picture 6" descr="nobelprizes_flag"/>
          <p:cNvPicPr>
            <a:picLocks noChangeAspect="1" noChangeArrowheads="1"/>
          </p:cNvPicPr>
          <p:nvPr/>
        </p:nvPicPr>
        <p:blipFill>
          <a:blip r:embed="rId4" cstate="print"/>
          <a:srcRect/>
          <a:stretch>
            <a:fillRect/>
          </a:stretch>
        </p:blipFill>
        <p:spPr bwMode="auto">
          <a:xfrm>
            <a:off x="2555875" y="5084763"/>
            <a:ext cx="3816350" cy="1557337"/>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7al_phy.jpg"/>
          <p:cNvPicPr>
            <a:picLocks noChangeAspect="1"/>
          </p:cNvPicPr>
          <p:nvPr/>
        </p:nvPicPr>
        <p:blipFill>
          <a:blip r:embed="rId2"/>
          <a:stretch>
            <a:fillRect/>
          </a:stretch>
        </p:blipFill>
        <p:spPr>
          <a:xfrm>
            <a:off x="1600200" y="228600"/>
            <a:ext cx="5867400" cy="3417903"/>
          </a:xfrm>
          <a:prstGeom prst="rect">
            <a:avLst/>
          </a:prstGeom>
        </p:spPr>
      </p:pic>
      <p:sp>
        <p:nvSpPr>
          <p:cNvPr id="4" name="TextBox 3"/>
          <p:cNvSpPr txBox="1"/>
          <p:nvPr/>
        </p:nvSpPr>
        <p:spPr>
          <a:xfrm>
            <a:off x="1905000" y="3733800"/>
            <a:ext cx="5638800" cy="2893100"/>
          </a:xfrm>
          <a:prstGeom prst="rect">
            <a:avLst/>
          </a:prstGeom>
          <a:noFill/>
        </p:spPr>
        <p:txBody>
          <a:bodyPr wrap="square" rtlCol="0">
            <a:spAutoFit/>
          </a:bodyPr>
          <a:lstStyle/>
          <a:p>
            <a:r>
              <a:rPr lang="en-US" sz="1400" i="1" dirty="0" smtClean="0">
                <a:latin typeface="Times New Roman"/>
                <a:cs typeface="Times New Roman"/>
              </a:rPr>
              <a:t>Your Majesties, Your Royal Highnesses, Ladies and </a:t>
            </a:r>
            <a:r>
              <a:rPr lang="en-US" sz="1400" i="1" dirty="0" err="1" smtClean="0">
                <a:latin typeface="Times New Roman"/>
                <a:cs typeface="Times New Roman"/>
              </a:rPr>
              <a:t>Gentlemen,  In</a:t>
            </a:r>
            <a:r>
              <a:rPr lang="en-US" sz="1400" i="1" dirty="0" smtClean="0">
                <a:latin typeface="Times New Roman"/>
                <a:cs typeface="Times New Roman"/>
              </a:rPr>
              <a:t> his epilogue at the Master’s Degree Celebration in Lund 1820, Professor </a:t>
            </a:r>
            <a:r>
              <a:rPr lang="en-US" sz="1400" i="1" dirty="0" err="1" smtClean="0">
                <a:latin typeface="Times New Roman"/>
                <a:cs typeface="Times New Roman"/>
              </a:rPr>
              <a:t>Esaias</a:t>
            </a:r>
            <a:r>
              <a:rPr lang="en-US" sz="1400" i="1" dirty="0" smtClean="0">
                <a:latin typeface="Times New Roman"/>
                <a:cs typeface="Times New Roman"/>
              </a:rPr>
              <a:t> </a:t>
            </a:r>
            <a:r>
              <a:rPr lang="en-US" sz="1400" i="1" dirty="0" err="1" smtClean="0">
                <a:latin typeface="Times New Roman"/>
                <a:cs typeface="Times New Roman"/>
              </a:rPr>
              <a:t>Tegnér</a:t>
            </a:r>
            <a:r>
              <a:rPr lang="en-US" sz="1400" i="1" dirty="0" smtClean="0">
                <a:latin typeface="Times New Roman"/>
                <a:cs typeface="Times New Roman"/>
              </a:rPr>
              <a:t> – also a famous poet and author – said</a:t>
            </a:r>
            <a:br>
              <a:rPr lang="en-US" sz="1400" i="1" dirty="0" smtClean="0">
                <a:latin typeface="Times New Roman"/>
                <a:cs typeface="Times New Roman"/>
              </a:rPr>
            </a:br>
            <a:r>
              <a:rPr lang="en-US" sz="1400" i="1" dirty="0" smtClean="0">
                <a:latin typeface="Times New Roman"/>
                <a:cs typeface="Times New Roman"/>
              </a:rPr>
              <a:t/>
            </a:r>
            <a:br>
              <a:rPr lang="en-US" sz="1400" i="1" dirty="0" smtClean="0">
                <a:latin typeface="Times New Roman"/>
                <a:cs typeface="Times New Roman"/>
              </a:rPr>
            </a:br>
            <a:r>
              <a:rPr lang="en-US" sz="1400" i="1" dirty="0" smtClean="0">
                <a:latin typeface="Times New Roman"/>
                <a:cs typeface="Times New Roman"/>
              </a:rPr>
              <a:t>This is Man’s wonderful </a:t>
            </a:r>
            <a:r>
              <a:rPr lang="en-US" sz="1400" i="1" dirty="0" err="1" smtClean="0">
                <a:latin typeface="Times New Roman"/>
                <a:cs typeface="Times New Roman"/>
              </a:rPr>
              <a:t>ability: to</a:t>
            </a:r>
            <a:r>
              <a:rPr lang="en-US" sz="1400" i="1" dirty="0" smtClean="0">
                <a:latin typeface="Times New Roman"/>
                <a:cs typeface="Times New Roman"/>
              </a:rPr>
              <a:t> be able to grasp the inner essence of </a:t>
            </a:r>
            <a:r>
              <a:rPr lang="en-US" sz="1400" i="1" dirty="0" err="1" smtClean="0">
                <a:latin typeface="Times New Roman"/>
                <a:cs typeface="Times New Roman"/>
              </a:rPr>
              <a:t>phenomena, not</a:t>
            </a:r>
            <a:r>
              <a:rPr lang="en-US" sz="1400" i="1" dirty="0" smtClean="0">
                <a:latin typeface="Times New Roman"/>
                <a:cs typeface="Times New Roman"/>
              </a:rPr>
              <a:t> what they </a:t>
            </a:r>
            <a:r>
              <a:rPr lang="en-US" sz="1400" i="1" u="sng" dirty="0" smtClean="0">
                <a:latin typeface="Times New Roman"/>
                <a:cs typeface="Times New Roman"/>
              </a:rPr>
              <a:t>appear to be, but what they </a:t>
            </a:r>
            <a:r>
              <a:rPr lang="en-US" sz="1400" i="1" u="sng" dirty="0" err="1" smtClean="0">
                <a:latin typeface="Times New Roman"/>
                <a:cs typeface="Times New Roman"/>
              </a:rPr>
              <a:t>mean, and</a:t>
            </a:r>
            <a:r>
              <a:rPr lang="en-US" sz="1400" i="1" u="sng" dirty="0" smtClean="0">
                <a:latin typeface="Times New Roman"/>
                <a:cs typeface="Times New Roman"/>
              </a:rPr>
              <a:t> the reality that we see with our </a:t>
            </a:r>
            <a:r>
              <a:rPr lang="en-US" sz="1400" i="1" u="sng" dirty="0" err="1" smtClean="0">
                <a:latin typeface="Times New Roman"/>
                <a:cs typeface="Times New Roman"/>
              </a:rPr>
              <a:t>eyes is</a:t>
            </a:r>
            <a:r>
              <a:rPr lang="en-US" sz="1400" i="1" u="sng" dirty="0" smtClean="0">
                <a:latin typeface="Times New Roman"/>
                <a:cs typeface="Times New Roman"/>
              </a:rPr>
              <a:t> a symbol only of something higher.</a:t>
            </a:r>
            <a:br>
              <a:rPr lang="en-US" sz="1400" i="1" u="sng" dirty="0" smtClean="0">
                <a:latin typeface="Times New Roman"/>
                <a:cs typeface="Times New Roman"/>
              </a:rPr>
            </a:br>
            <a:endParaRPr lang="en-US" sz="1400" i="1" u="sng" dirty="0" smtClean="0">
              <a:latin typeface="Times New Roman"/>
              <a:cs typeface="Times New Roman"/>
            </a:endParaRPr>
          </a:p>
          <a:p>
            <a:r>
              <a:rPr lang="en-US" sz="1400" i="1" u="sng" dirty="0" smtClean="0">
                <a:latin typeface="Times New Roman"/>
                <a:cs typeface="Times New Roman"/>
              </a:rPr>
              <a:t>What is it that our eyes see? It is light. Everything we see around us – </a:t>
            </a:r>
            <a:r>
              <a:rPr lang="en-US" sz="1400" i="1" u="sng" dirty="0" err="1" smtClean="0">
                <a:latin typeface="Times New Roman"/>
                <a:cs typeface="Times New Roman"/>
              </a:rPr>
              <a:t>colours</a:t>
            </a:r>
            <a:r>
              <a:rPr lang="en-US" sz="1400" i="1" u="sng" dirty="0" smtClean="0">
                <a:latin typeface="Times New Roman"/>
                <a:cs typeface="Times New Roman"/>
              </a:rPr>
              <a:t>, shapes, and objects – comes from light that strikes our eyes………</a:t>
            </a:r>
            <a:endParaRPr lang="sv-SE" sz="1400"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4" descr="images.jpeg"/>
          <p:cNvPicPr>
            <a:picLocks noChangeAspect="1"/>
          </p:cNvPicPr>
          <p:nvPr/>
        </p:nvPicPr>
        <p:blipFill>
          <a:blip r:embed="rId4"/>
          <a:srcRect/>
          <a:stretch>
            <a:fillRect/>
          </a:stretch>
        </p:blipFill>
        <p:spPr bwMode="auto">
          <a:xfrm>
            <a:off x="914400" y="2324100"/>
            <a:ext cx="2933700" cy="2781300"/>
          </a:xfrm>
          <a:prstGeom prst="rect">
            <a:avLst/>
          </a:prstGeom>
          <a:noFill/>
          <a:ln w="9525">
            <a:noFill/>
            <a:miter lim="800000"/>
            <a:headEnd/>
            <a:tailEnd/>
          </a:ln>
        </p:spPr>
      </p:pic>
      <p:pic>
        <p:nvPicPr>
          <p:cNvPr id="21508" name="Picture 5" descr="images-1.jpeg"/>
          <p:cNvPicPr>
            <a:picLocks noChangeAspect="1"/>
          </p:cNvPicPr>
          <p:nvPr/>
        </p:nvPicPr>
        <p:blipFill>
          <a:blip r:embed="rId5"/>
          <a:srcRect/>
          <a:stretch>
            <a:fillRect/>
          </a:stretch>
        </p:blipFill>
        <p:spPr bwMode="auto">
          <a:xfrm>
            <a:off x="4889500" y="2343150"/>
            <a:ext cx="2959100" cy="2743200"/>
          </a:xfrm>
          <a:prstGeom prst="rect">
            <a:avLst/>
          </a:prstGeom>
          <a:noFill/>
          <a:ln w="9525">
            <a:noFill/>
            <a:miter lim="800000"/>
            <a:headEnd/>
            <a:tailEnd/>
          </a:ln>
        </p:spPr>
      </p:pic>
      <p:sp>
        <p:nvSpPr>
          <p:cNvPr id="21509" name="Rectangle 6"/>
          <p:cNvSpPr>
            <a:spLocks noChangeArrowheads="1"/>
          </p:cNvSpPr>
          <p:nvPr/>
        </p:nvSpPr>
        <p:spPr bwMode="auto">
          <a:xfrm>
            <a:off x="2133600" y="609600"/>
            <a:ext cx="5181600" cy="800100"/>
          </a:xfrm>
          <a:prstGeom prst="rect">
            <a:avLst/>
          </a:prstGeom>
          <a:noFill/>
          <a:ln w="9525">
            <a:noFill/>
            <a:miter lim="800000"/>
            <a:headEnd/>
            <a:tailEnd/>
          </a:ln>
        </p:spPr>
        <p:txBody>
          <a:bodyPr>
            <a:prstTxWarp prst="textNoShape">
              <a:avLst/>
            </a:prstTxWarp>
            <a:spAutoFit/>
          </a:bodyPr>
          <a:lstStyle/>
          <a:p>
            <a:pPr algn="ctr"/>
            <a:r>
              <a:rPr lang="en-US" sz="2800" b="1" dirty="0">
                <a:solidFill>
                  <a:srgbClr val="FF0000"/>
                </a:solidFill>
                <a:latin typeface="Bookman Old Style" charset="0"/>
                <a:ea typeface="Bookman Old Style" charset="0"/>
                <a:cs typeface="Bookman Old Style" charset="0"/>
              </a:rPr>
              <a:t>Nitroglycerin</a:t>
            </a:r>
            <a:r>
              <a:rPr lang="en-US" b="1" dirty="0">
                <a:latin typeface="Bookman Old Style" charset="0"/>
                <a:ea typeface="Bookman Old Style" charset="0"/>
                <a:cs typeface="Bookman Old Style" charset="0"/>
              </a:rPr>
              <a:t> </a:t>
            </a:r>
            <a:br>
              <a:rPr lang="en-US" b="1" dirty="0">
                <a:latin typeface="Bookman Old Style" charset="0"/>
                <a:ea typeface="Bookman Old Style" charset="0"/>
                <a:cs typeface="Bookman Old Style" charset="0"/>
              </a:rPr>
            </a:br>
            <a:r>
              <a:rPr lang="en-US" b="1" dirty="0">
                <a:latin typeface="Bookman Old Style" charset="0"/>
                <a:ea typeface="Bookman Old Style" charset="0"/>
                <a:cs typeface="Bookman Old Style" charset="0"/>
              </a:rPr>
              <a:t>(</a:t>
            </a:r>
            <a:r>
              <a:rPr lang="en-US" b="1" i="1" dirty="0" err="1" smtClean="0">
                <a:latin typeface="Bookman Old Style" charset="0"/>
                <a:ea typeface="Bookman Old Style" charset="0"/>
                <a:cs typeface="Bookman Old Style" charset="0"/>
              </a:rPr>
              <a:t>glyceryl</a:t>
            </a:r>
            <a:r>
              <a:rPr lang="en-US" b="1" i="1" dirty="0" smtClean="0">
                <a:latin typeface="Bookman Old Style" charset="0"/>
                <a:ea typeface="Bookman Old Style" charset="0"/>
                <a:cs typeface="Bookman Old Style" charset="0"/>
              </a:rPr>
              <a:t> </a:t>
            </a:r>
            <a:r>
              <a:rPr lang="en-US" b="1" i="1" dirty="0" err="1" smtClean="0">
                <a:latin typeface="Bookman Old Style" charset="0"/>
                <a:ea typeface="Bookman Old Style" charset="0"/>
                <a:cs typeface="Bookman Old Style" charset="0"/>
              </a:rPr>
              <a:t>trinitrat</a:t>
            </a:r>
            <a:r>
              <a:rPr lang="en-US" b="1" i="1" dirty="0">
                <a:latin typeface="Bookman Old Style" charset="0"/>
                <a:ea typeface="Bookman Old Style" charset="0"/>
                <a:cs typeface="Bookman Old Style" charset="0"/>
              </a:rPr>
              <a:t>, propyl-</a:t>
            </a:r>
            <a:r>
              <a:rPr lang="en-US" b="1" i="1" dirty="0" smtClean="0">
                <a:latin typeface="Bookman Old Style" charset="0"/>
                <a:ea typeface="Bookman Old Style" charset="0"/>
                <a:cs typeface="Bookman Old Style" charset="0"/>
              </a:rPr>
              <a:t>1,2,3 </a:t>
            </a:r>
            <a:r>
              <a:rPr lang="en-US" b="1" i="1" dirty="0" err="1" smtClean="0">
                <a:latin typeface="Bookman Old Style" charset="0"/>
                <a:ea typeface="Bookman Old Style" charset="0"/>
                <a:cs typeface="Bookman Old Style" charset="0"/>
              </a:rPr>
              <a:t>trinitrat</a:t>
            </a:r>
            <a:r>
              <a:rPr lang="en-US" b="1" i="1" dirty="0">
                <a:latin typeface="Bookman Old Style" charset="0"/>
                <a:ea typeface="Bookman Old Style" charset="0"/>
                <a:cs typeface="Bookman Old Style" charset="0"/>
              </a:rPr>
              <a:t>)</a:t>
            </a:r>
            <a:endParaRPr lang="sv-SE" dirty="0">
              <a:latin typeface="Bookman Old Style" charset="0"/>
              <a:ea typeface="Bookman Old Style" charset="0"/>
              <a:cs typeface="Bookman Old Style" charset="0"/>
            </a:endParaRPr>
          </a:p>
        </p:txBody>
      </p:sp>
      <p:graphicFrame>
        <p:nvGraphicFramePr>
          <p:cNvPr id="21506" name="Object 2"/>
          <p:cNvGraphicFramePr>
            <a:graphicFrameLocks noChangeAspect="1"/>
          </p:cNvGraphicFramePr>
          <p:nvPr/>
        </p:nvGraphicFramePr>
        <p:xfrm>
          <a:off x="2990850" y="5245100"/>
          <a:ext cx="2724150" cy="604838"/>
        </p:xfrm>
        <a:graphic>
          <a:graphicData uri="http://schemas.openxmlformats.org/presentationml/2006/ole">
            <mc:AlternateContent xmlns:mc="http://schemas.openxmlformats.org/markup-compatibility/2006">
              <mc:Choice xmlns:v="urn:schemas-microsoft-com:vml" Requires="v">
                <p:oleObj spid="_x0000_s68616" name="Equation" r:id="rId6" imgW="800100" imgH="177800" progId="Equation.3">
                  <p:embed/>
                </p:oleObj>
              </mc:Choice>
              <mc:Fallback>
                <p:oleObj name="Equation" r:id="rId6" imgW="800100" imgH="177800" progId="Equation.3">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0850" y="5245100"/>
                        <a:ext cx="2724150" cy="604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510" name="Rectangle 5"/>
          <p:cNvSpPr>
            <a:spLocks noChangeArrowheads="1"/>
          </p:cNvSpPr>
          <p:nvPr/>
        </p:nvSpPr>
        <p:spPr bwMode="auto">
          <a:xfrm>
            <a:off x="2438400" y="1371600"/>
            <a:ext cx="4572000" cy="307777"/>
          </a:xfrm>
          <a:prstGeom prst="rect">
            <a:avLst/>
          </a:prstGeom>
          <a:noFill/>
          <a:ln w="9525">
            <a:noFill/>
            <a:miter lim="800000"/>
            <a:headEnd/>
            <a:tailEnd/>
          </a:ln>
        </p:spPr>
        <p:txBody>
          <a:bodyPr>
            <a:prstTxWarp prst="textNoShape">
              <a:avLst/>
            </a:prstTxWarp>
            <a:spAutoFit/>
          </a:bodyPr>
          <a:lstStyle/>
          <a:p>
            <a:pPr algn="ctr"/>
            <a:r>
              <a:rPr lang="sv-SE" sz="1400" dirty="0" err="1" smtClean="0"/>
              <a:t>Invented</a:t>
            </a:r>
            <a:r>
              <a:rPr lang="sv-SE" sz="1400" dirty="0" smtClean="0"/>
              <a:t> 1847 by </a:t>
            </a:r>
            <a:r>
              <a:rPr lang="sv-SE" sz="1400" dirty="0" err="1" smtClean="0"/>
              <a:t>Ascanio</a:t>
            </a:r>
            <a:r>
              <a:rPr lang="sv-SE" sz="1400" dirty="0" smtClean="0"/>
              <a:t> </a:t>
            </a:r>
            <a:r>
              <a:rPr lang="sv-SE" sz="1400" dirty="0" err="1" smtClean="0"/>
              <a:t>Sobrero</a:t>
            </a:r>
            <a:r>
              <a:rPr lang="sv-SE" sz="1400" dirty="0" smtClean="0"/>
              <a:t>, </a:t>
            </a:r>
            <a:r>
              <a:rPr lang="sv-SE" sz="1400" dirty="0" err="1" smtClean="0"/>
              <a:t>Uni</a:t>
            </a:r>
            <a:r>
              <a:rPr lang="sv-SE" sz="1400" dirty="0" smtClean="0"/>
              <a:t>. Turin</a:t>
            </a:r>
            <a:endParaRPr lang="sv-SE" sz="1400" dirty="0"/>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known-2.jpeg"/>
          <p:cNvPicPr>
            <a:picLocks noChangeAspect="1"/>
          </p:cNvPicPr>
          <p:nvPr/>
        </p:nvPicPr>
        <p:blipFill>
          <a:blip r:embed="rId3"/>
          <a:stretch>
            <a:fillRect/>
          </a:stretch>
        </p:blipFill>
        <p:spPr>
          <a:xfrm>
            <a:off x="5638800" y="533400"/>
            <a:ext cx="2743200" cy="4122295"/>
          </a:xfrm>
          <a:prstGeom prst="rect">
            <a:avLst/>
          </a:prstGeom>
        </p:spPr>
      </p:pic>
      <p:pic>
        <p:nvPicPr>
          <p:cNvPr id="5" name="Picture 4" descr="Unknown-1.jpeg"/>
          <p:cNvPicPr>
            <a:picLocks noChangeAspect="1"/>
          </p:cNvPicPr>
          <p:nvPr/>
        </p:nvPicPr>
        <p:blipFill>
          <a:blip r:embed="rId4"/>
          <a:stretch>
            <a:fillRect/>
          </a:stretch>
        </p:blipFill>
        <p:spPr>
          <a:xfrm>
            <a:off x="533400" y="533400"/>
            <a:ext cx="4847389" cy="2819400"/>
          </a:xfrm>
          <a:prstGeom prst="rect">
            <a:avLst/>
          </a:prstGeom>
        </p:spPr>
      </p:pic>
      <p:sp>
        <p:nvSpPr>
          <p:cNvPr id="6" name="TextBox 5"/>
          <p:cNvSpPr txBox="1"/>
          <p:nvPr/>
        </p:nvSpPr>
        <p:spPr>
          <a:xfrm>
            <a:off x="533400" y="3352800"/>
            <a:ext cx="4876800" cy="1569660"/>
          </a:xfrm>
          <a:prstGeom prst="rect">
            <a:avLst/>
          </a:prstGeom>
          <a:noFill/>
        </p:spPr>
        <p:txBody>
          <a:bodyPr wrap="square" rtlCol="0">
            <a:spAutoFit/>
          </a:bodyPr>
          <a:lstStyle/>
          <a:p>
            <a:r>
              <a:rPr lang="en-US" sz="1600" dirty="0" err="1" smtClean="0">
                <a:latin typeface="Times New Roman"/>
                <a:cs typeface="Times New Roman"/>
              </a:rPr>
              <a:t>Professeur</a:t>
            </a:r>
            <a:r>
              <a:rPr lang="en-US" sz="1600" dirty="0" smtClean="0">
                <a:latin typeface="Times New Roman"/>
                <a:cs typeface="Times New Roman"/>
              </a:rPr>
              <a:t> </a:t>
            </a:r>
            <a:r>
              <a:rPr lang="en-US" sz="1600" dirty="0" err="1" smtClean="0">
                <a:latin typeface="Times New Roman"/>
                <a:cs typeface="Times New Roman"/>
              </a:rPr>
              <a:t>Haroche</a:t>
            </a:r>
            <a:r>
              <a:rPr lang="en-US" sz="1600" dirty="0" smtClean="0">
                <a:latin typeface="Times New Roman"/>
                <a:cs typeface="Times New Roman"/>
              </a:rPr>
              <a:t>, au nom de </a:t>
            </a:r>
            <a:r>
              <a:rPr lang="en-US" sz="1600" dirty="0" err="1" smtClean="0">
                <a:latin typeface="Times New Roman"/>
                <a:cs typeface="Times New Roman"/>
              </a:rPr>
              <a:t>l’Académie</a:t>
            </a:r>
            <a:r>
              <a:rPr lang="en-US" sz="1600" dirty="0" smtClean="0">
                <a:latin typeface="Times New Roman"/>
                <a:cs typeface="Times New Roman"/>
              </a:rPr>
              <a:t> Royale des Sciences de </a:t>
            </a:r>
            <a:r>
              <a:rPr lang="en-US" sz="1600" dirty="0" err="1" smtClean="0">
                <a:latin typeface="Times New Roman"/>
                <a:cs typeface="Times New Roman"/>
              </a:rPr>
              <a:t>Suède</a:t>
            </a:r>
            <a:r>
              <a:rPr lang="en-US" sz="1600" dirty="0" smtClean="0">
                <a:latin typeface="Times New Roman"/>
                <a:cs typeface="Times New Roman"/>
              </a:rPr>
              <a:t>, </a:t>
            </a:r>
            <a:r>
              <a:rPr lang="en-US" sz="1600" dirty="0" err="1" smtClean="0">
                <a:latin typeface="Times New Roman"/>
                <a:cs typeface="Times New Roman"/>
              </a:rPr>
              <a:t>j’ai</a:t>
            </a:r>
            <a:r>
              <a:rPr lang="en-US" sz="1600" dirty="0" smtClean="0">
                <a:latin typeface="Times New Roman"/>
                <a:cs typeface="Times New Roman"/>
              </a:rPr>
              <a:t> le </a:t>
            </a:r>
            <a:r>
              <a:rPr lang="en-US" sz="1600" dirty="0" err="1" smtClean="0">
                <a:latin typeface="Times New Roman"/>
                <a:cs typeface="Times New Roman"/>
              </a:rPr>
              <a:t>privilège</a:t>
            </a:r>
            <a:r>
              <a:rPr lang="en-US" sz="1600" dirty="0" smtClean="0">
                <a:latin typeface="Times New Roman"/>
                <a:cs typeface="Times New Roman"/>
              </a:rPr>
              <a:t> de </a:t>
            </a:r>
            <a:r>
              <a:rPr lang="en-US" sz="1600" dirty="0" err="1" smtClean="0">
                <a:latin typeface="Times New Roman"/>
                <a:cs typeface="Times New Roman"/>
              </a:rPr>
              <a:t>vous</a:t>
            </a:r>
            <a:r>
              <a:rPr lang="en-US" sz="1600" dirty="0" smtClean="0">
                <a:latin typeface="Times New Roman"/>
                <a:cs typeface="Times New Roman"/>
              </a:rPr>
              <a:t> </a:t>
            </a:r>
            <a:r>
              <a:rPr lang="en-US" sz="1600" dirty="0" err="1" smtClean="0">
                <a:latin typeface="Times New Roman"/>
                <a:cs typeface="Times New Roman"/>
              </a:rPr>
              <a:t>transmettre</a:t>
            </a:r>
            <a:r>
              <a:rPr lang="en-US" sz="1600" dirty="0" smtClean="0">
                <a:latin typeface="Times New Roman"/>
                <a:cs typeface="Times New Roman"/>
              </a:rPr>
              <a:t> </a:t>
            </a:r>
            <a:r>
              <a:rPr lang="en-US" sz="1600" dirty="0" err="1" smtClean="0">
                <a:latin typeface="Times New Roman"/>
                <a:cs typeface="Times New Roman"/>
              </a:rPr>
              <a:t>mes</a:t>
            </a:r>
            <a:r>
              <a:rPr lang="en-US" sz="1600" dirty="0" smtClean="0">
                <a:latin typeface="Times New Roman"/>
                <a:cs typeface="Times New Roman"/>
              </a:rPr>
              <a:t> plus </a:t>
            </a:r>
            <a:r>
              <a:rPr lang="en-US" sz="1600" dirty="0" err="1" smtClean="0">
                <a:latin typeface="Times New Roman"/>
                <a:cs typeface="Times New Roman"/>
              </a:rPr>
              <a:t>chaleureuses</a:t>
            </a:r>
            <a:r>
              <a:rPr lang="en-US" sz="1600" dirty="0" smtClean="0">
                <a:latin typeface="Times New Roman"/>
                <a:cs typeface="Times New Roman"/>
              </a:rPr>
              <a:t> </a:t>
            </a:r>
            <a:r>
              <a:rPr lang="en-US" sz="1600" dirty="0" err="1" smtClean="0">
                <a:latin typeface="Times New Roman"/>
                <a:cs typeface="Times New Roman"/>
              </a:rPr>
              <a:t>félicitations</a:t>
            </a:r>
            <a:r>
              <a:rPr lang="en-US" sz="1600" dirty="0" smtClean="0">
                <a:latin typeface="Times New Roman"/>
                <a:cs typeface="Times New Roman"/>
              </a:rPr>
              <a:t> pour </a:t>
            </a:r>
            <a:r>
              <a:rPr lang="en-US" sz="1600" dirty="0" err="1" smtClean="0">
                <a:latin typeface="Times New Roman"/>
                <a:cs typeface="Times New Roman"/>
              </a:rPr>
              <a:t>votre</a:t>
            </a:r>
            <a:r>
              <a:rPr lang="en-US" sz="1600" dirty="0" smtClean="0">
                <a:latin typeface="Times New Roman"/>
                <a:cs typeface="Times New Roman"/>
              </a:rPr>
              <a:t> travail </a:t>
            </a:r>
            <a:r>
              <a:rPr lang="en-US" sz="1600" dirty="0" err="1" smtClean="0">
                <a:latin typeface="Times New Roman"/>
                <a:cs typeface="Times New Roman"/>
              </a:rPr>
              <a:t>exceptionnel</a:t>
            </a:r>
            <a:r>
              <a:rPr lang="en-US" sz="1600" dirty="0" smtClean="0">
                <a:latin typeface="Times New Roman"/>
                <a:cs typeface="Times New Roman"/>
              </a:rPr>
              <a:t>. Je </a:t>
            </a:r>
            <a:r>
              <a:rPr lang="en-US" sz="1600" dirty="0" err="1" smtClean="0">
                <a:latin typeface="Times New Roman"/>
                <a:cs typeface="Times New Roman"/>
              </a:rPr>
              <a:t>vous</a:t>
            </a:r>
            <a:r>
              <a:rPr lang="en-US" sz="1600" dirty="0" smtClean="0">
                <a:latin typeface="Times New Roman"/>
                <a:cs typeface="Times New Roman"/>
              </a:rPr>
              <a:t> </a:t>
            </a:r>
            <a:r>
              <a:rPr lang="en-US" sz="1600" dirty="0" err="1" smtClean="0">
                <a:latin typeface="Times New Roman"/>
                <a:cs typeface="Times New Roman"/>
              </a:rPr>
              <a:t>demande</a:t>
            </a:r>
            <a:r>
              <a:rPr lang="en-US" sz="1600" dirty="0" smtClean="0">
                <a:latin typeface="Times New Roman"/>
                <a:cs typeface="Times New Roman"/>
              </a:rPr>
              <a:t> </a:t>
            </a:r>
            <a:r>
              <a:rPr lang="en-US" sz="1600" dirty="0" err="1" smtClean="0">
                <a:latin typeface="Times New Roman"/>
                <a:cs typeface="Times New Roman"/>
              </a:rPr>
              <a:t>maintenant</a:t>
            </a:r>
            <a:r>
              <a:rPr lang="en-US" sz="1600" dirty="0" smtClean="0">
                <a:latin typeface="Times New Roman"/>
                <a:cs typeface="Times New Roman"/>
              </a:rPr>
              <a:t> de </a:t>
            </a:r>
            <a:r>
              <a:rPr lang="en-US" sz="1600" dirty="0" err="1" smtClean="0">
                <a:latin typeface="Times New Roman"/>
                <a:cs typeface="Times New Roman"/>
              </a:rPr>
              <a:t>bien</a:t>
            </a:r>
            <a:r>
              <a:rPr lang="en-US" sz="1600" dirty="0" smtClean="0">
                <a:latin typeface="Times New Roman"/>
                <a:cs typeface="Times New Roman"/>
              </a:rPr>
              <a:t> </a:t>
            </a:r>
            <a:r>
              <a:rPr lang="en-US" sz="1600" dirty="0" err="1" smtClean="0">
                <a:latin typeface="Times New Roman"/>
                <a:cs typeface="Times New Roman"/>
              </a:rPr>
              <a:t>vouloir</a:t>
            </a:r>
            <a:r>
              <a:rPr lang="en-US" sz="1600" dirty="0" smtClean="0">
                <a:latin typeface="Times New Roman"/>
                <a:cs typeface="Times New Roman"/>
              </a:rPr>
              <a:t> </a:t>
            </a:r>
            <a:r>
              <a:rPr lang="en-US" sz="1600" dirty="0" err="1" smtClean="0">
                <a:latin typeface="Times New Roman"/>
                <a:cs typeface="Times New Roman"/>
              </a:rPr>
              <a:t>vous</a:t>
            </a:r>
            <a:r>
              <a:rPr lang="en-US" sz="1600" dirty="0" smtClean="0">
                <a:latin typeface="Times New Roman"/>
                <a:cs typeface="Times New Roman"/>
              </a:rPr>
              <a:t> </a:t>
            </a:r>
            <a:r>
              <a:rPr lang="en-US" sz="1600" dirty="0" err="1" smtClean="0">
                <a:latin typeface="Times New Roman"/>
                <a:cs typeface="Times New Roman"/>
              </a:rPr>
              <a:t>avancer</a:t>
            </a:r>
            <a:r>
              <a:rPr lang="en-US" sz="1600" dirty="0" smtClean="0">
                <a:latin typeface="Times New Roman"/>
                <a:cs typeface="Times New Roman"/>
              </a:rPr>
              <a:t> pour </a:t>
            </a:r>
            <a:r>
              <a:rPr lang="en-US" sz="1600" dirty="0" err="1" smtClean="0">
                <a:latin typeface="Times New Roman"/>
                <a:cs typeface="Times New Roman"/>
              </a:rPr>
              <a:t>recevoir</a:t>
            </a:r>
            <a:r>
              <a:rPr lang="en-US" sz="1600" dirty="0" smtClean="0">
                <a:latin typeface="Times New Roman"/>
                <a:cs typeface="Times New Roman"/>
              </a:rPr>
              <a:t> </a:t>
            </a:r>
            <a:r>
              <a:rPr lang="en-US" sz="1600" dirty="0" err="1" smtClean="0">
                <a:latin typeface="Times New Roman"/>
                <a:cs typeface="Times New Roman"/>
              </a:rPr>
              <a:t>votre</a:t>
            </a:r>
            <a:r>
              <a:rPr lang="en-US" sz="1600" dirty="0" smtClean="0">
                <a:latin typeface="Times New Roman"/>
                <a:cs typeface="Times New Roman"/>
              </a:rPr>
              <a:t> prix Nobel des mains de Sa </a:t>
            </a:r>
            <a:r>
              <a:rPr lang="en-US" sz="1600" dirty="0" err="1" smtClean="0">
                <a:latin typeface="Times New Roman"/>
                <a:cs typeface="Times New Roman"/>
              </a:rPr>
              <a:t>Majesté</a:t>
            </a:r>
            <a:r>
              <a:rPr lang="en-US" sz="1600" dirty="0" smtClean="0">
                <a:latin typeface="Times New Roman"/>
                <a:cs typeface="Times New Roman"/>
              </a:rPr>
              <a:t> le </a:t>
            </a:r>
            <a:r>
              <a:rPr lang="en-US" sz="1600" dirty="0" err="1" smtClean="0">
                <a:latin typeface="Times New Roman"/>
                <a:cs typeface="Times New Roman"/>
              </a:rPr>
              <a:t>Roi</a:t>
            </a:r>
            <a:r>
              <a:rPr lang="en-US" sz="1600" dirty="0" smtClean="0">
                <a:latin typeface="Times New Roman"/>
                <a:cs typeface="Times New Roman"/>
              </a:rPr>
              <a:t>.</a:t>
            </a:r>
            <a:endParaRPr lang="sv-SE" sz="1600" dirty="0">
              <a:latin typeface="Times New Roman"/>
              <a:cs typeface="Times New Roman"/>
            </a:endParaRPr>
          </a:p>
        </p:txBody>
      </p:sp>
      <p:sp>
        <p:nvSpPr>
          <p:cNvPr id="7" name="TextBox 6"/>
          <p:cNvSpPr txBox="1"/>
          <p:nvPr/>
        </p:nvSpPr>
        <p:spPr>
          <a:xfrm>
            <a:off x="3276600" y="5105400"/>
            <a:ext cx="5638800" cy="1323439"/>
          </a:xfrm>
          <a:prstGeom prst="rect">
            <a:avLst/>
          </a:prstGeom>
          <a:noFill/>
        </p:spPr>
        <p:txBody>
          <a:bodyPr wrap="square" rtlCol="0">
            <a:spAutoFit/>
          </a:bodyPr>
          <a:lstStyle/>
          <a:p>
            <a:r>
              <a:rPr lang="en-US" sz="1600" dirty="0" smtClean="0">
                <a:latin typeface="Times New Roman"/>
                <a:cs typeface="Times New Roman"/>
              </a:rPr>
              <a:t>Professor </a:t>
            </a:r>
            <a:r>
              <a:rPr lang="en-US" sz="1600" dirty="0" err="1" smtClean="0">
                <a:latin typeface="Times New Roman"/>
                <a:cs typeface="Times New Roman"/>
              </a:rPr>
              <a:t>Wineland</a:t>
            </a:r>
            <a:r>
              <a:rPr lang="en-US" sz="1600" dirty="0" smtClean="0">
                <a:latin typeface="Times New Roman"/>
                <a:cs typeface="Times New Roman"/>
              </a:rPr>
              <a:t>, on behalf of the Royal Swedish Academy of Sciences it is my privilege to convey to you my warmest congratulations for your outstanding work. I now ask you to step forward to receive your Nobel Prize from the hands of His Majesty the King.</a:t>
            </a:r>
            <a:endParaRPr lang="sv-SE" sz="1600" dirty="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neland_diploma.jpg"/>
          <p:cNvPicPr>
            <a:picLocks noChangeAspect="1"/>
          </p:cNvPicPr>
          <p:nvPr/>
        </p:nvPicPr>
        <p:blipFill>
          <a:blip r:embed="rId2"/>
          <a:stretch>
            <a:fillRect/>
          </a:stretch>
        </p:blipFill>
        <p:spPr>
          <a:xfrm>
            <a:off x="4419600" y="3274824"/>
            <a:ext cx="4648200" cy="3583176"/>
          </a:xfrm>
          <a:prstGeom prst="rect">
            <a:avLst/>
          </a:prstGeom>
        </p:spPr>
      </p:pic>
      <p:pic>
        <p:nvPicPr>
          <p:cNvPr id="4" name="Picture 3" descr="haroche_diploma.jpg"/>
          <p:cNvPicPr>
            <a:picLocks noChangeAspect="1"/>
          </p:cNvPicPr>
          <p:nvPr/>
        </p:nvPicPr>
        <p:blipFill>
          <a:blip r:embed="rId3"/>
          <a:stretch>
            <a:fillRect/>
          </a:stretch>
        </p:blipFill>
        <p:spPr>
          <a:xfrm>
            <a:off x="152400" y="203163"/>
            <a:ext cx="4184650" cy="3225837"/>
          </a:xfrm>
          <a:prstGeom prst="rect">
            <a:avLst/>
          </a:prstGeom>
        </p:spPr>
      </p:pic>
      <p:sp>
        <p:nvSpPr>
          <p:cNvPr id="6" name="Rectangle 5"/>
          <p:cNvSpPr/>
          <p:nvPr/>
        </p:nvSpPr>
        <p:spPr>
          <a:xfrm>
            <a:off x="685800" y="3962400"/>
            <a:ext cx="2743200" cy="1754327"/>
          </a:xfrm>
          <a:prstGeom prst="rect">
            <a:avLst/>
          </a:prstGeom>
        </p:spPr>
        <p:txBody>
          <a:bodyPr wrap="square">
            <a:spAutoFit/>
          </a:bodyPr>
          <a:lstStyle/>
          <a:p>
            <a:pPr algn="ctr"/>
            <a:r>
              <a:rPr lang="en-US" dirty="0" smtClean="0">
                <a:latin typeface="Times New Roman"/>
                <a:cs typeface="Times New Roman"/>
              </a:rPr>
              <a:t>“</a:t>
            </a:r>
            <a:r>
              <a:rPr lang="en-US" dirty="0" err="1" smtClean="0">
                <a:latin typeface="Times New Roman"/>
                <a:cs typeface="Times New Roman"/>
              </a:rPr>
              <a:t>Inventas</a:t>
            </a:r>
            <a:r>
              <a:rPr lang="en-US" dirty="0" smtClean="0">
                <a:latin typeface="Times New Roman"/>
                <a:cs typeface="Times New Roman"/>
              </a:rPr>
              <a:t> </a:t>
            </a:r>
            <a:r>
              <a:rPr lang="en-US" dirty="0" err="1" smtClean="0">
                <a:latin typeface="Times New Roman"/>
                <a:cs typeface="Times New Roman"/>
              </a:rPr>
              <a:t>vitam</a:t>
            </a:r>
            <a:r>
              <a:rPr lang="en-US" dirty="0" smtClean="0">
                <a:latin typeface="Times New Roman"/>
                <a:cs typeface="Times New Roman"/>
              </a:rPr>
              <a:t> </a:t>
            </a:r>
            <a:r>
              <a:rPr lang="en-US" dirty="0" err="1" smtClean="0">
                <a:latin typeface="Times New Roman"/>
                <a:cs typeface="Times New Roman"/>
              </a:rPr>
              <a:t>juvat</a:t>
            </a:r>
            <a:r>
              <a:rPr lang="en-US" dirty="0" smtClean="0">
                <a:latin typeface="Times New Roman"/>
                <a:cs typeface="Times New Roman"/>
              </a:rPr>
              <a:t> </a:t>
            </a:r>
          </a:p>
          <a:p>
            <a:pPr algn="ctr"/>
            <a:r>
              <a:rPr lang="en-US" dirty="0" err="1" smtClean="0">
                <a:latin typeface="Times New Roman"/>
                <a:cs typeface="Times New Roman"/>
              </a:rPr>
              <a:t>excoluisse</a:t>
            </a:r>
            <a:r>
              <a:rPr lang="en-US" dirty="0" smtClean="0">
                <a:latin typeface="Times New Roman"/>
                <a:cs typeface="Times New Roman"/>
              </a:rPr>
              <a:t> per </a:t>
            </a:r>
            <a:r>
              <a:rPr lang="en-US" dirty="0" err="1" smtClean="0">
                <a:latin typeface="Times New Roman"/>
                <a:cs typeface="Times New Roman"/>
              </a:rPr>
              <a:t>artes</a:t>
            </a:r>
            <a:r>
              <a:rPr lang="en-US" dirty="0" smtClean="0">
                <a:latin typeface="Times New Roman"/>
                <a:cs typeface="Times New Roman"/>
              </a:rPr>
              <a:t>”</a:t>
            </a:r>
          </a:p>
          <a:p>
            <a:pPr algn="ctr"/>
            <a:endParaRPr lang="en-US" dirty="0" smtClean="0">
              <a:latin typeface="Times New Roman"/>
              <a:cs typeface="Times New Roman"/>
            </a:endParaRPr>
          </a:p>
          <a:p>
            <a:pPr algn="ctr"/>
            <a:r>
              <a:rPr lang="en-US" dirty="0" smtClean="0">
                <a:latin typeface="Times New Roman"/>
                <a:cs typeface="Times New Roman"/>
              </a:rPr>
              <a:t>“inventions enhance life which is beautified through art.”</a:t>
            </a:r>
            <a:endParaRPr lang="sv-SE" dirty="0">
              <a:latin typeface="Times New Roman"/>
              <a:cs typeface="Times New Roman"/>
            </a:endParaRPr>
          </a:p>
        </p:txBody>
      </p:sp>
      <p:pic>
        <p:nvPicPr>
          <p:cNvPr id="7" name="Picture 5" descr="phy-che"/>
          <p:cNvPicPr>
            <a:picLocks noChangeAspect="1" noChangeArrowheads="1"/>
          </p:cNvPicPr>
          <p:nvPr/>
        </p:nvPicPr>
        <p:blipFill>
          <a:blip r:embed="rId4" cstate="print"/>
          <a:srcRect/>
          <a:stretch>
            <a:fillRect/>
          </a:stretch>
        </p:blipFill>
        <p:spPr bwMode="auto">
          <a:xfrm>
            <a:off x="4800600" y="762000"/>
            <a:ext cx="3816350" cy="204628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100" name="Picture 4" descr="nobelfesteninne"/>
          <p:cNvPicPr>
            <a:picLocks noChangeAspect="1" noChangeArrowheads="1"/>
          </p:cNvPicPr>
          <p:nvPr/>
        </p:nvPicPr>
        <p:blipFill>
          <a:blip r:embed="rId3" cstate="print"/>
          <a:srcRect/>
          <a:stretch>
            <a:fillRect/>
          </a:stretch>
        </p:blipFill>
        <p:spPr bwMode="auto">
          <a:xfrm>
            <a:off x="1258888" y="-26988"/>
            <a:ext cx="6480175" cy="4338638"/>
          </a:xfrm>
          <a:prstGeom prst="rect">
            <a:avLst/>
          </a:prstGeom>
          <a:noFill/>
        </p:spPr>
      </p:pic>
      <p:sp>
        <p:nvSpPr>
          <p:cNvPr id="132104" name="Rectangle 8"/>
          <p:cNvSpPr>
            <a:spLocks noChangeArrowheads="1"/>
          </p:cNvSpPr>
          <p:nvPr/>
        </p:nvSpPr>
        <p:spPr bwMode="auto">
          <a:xfrm>
            <a:off x="1476375" y="234950"/>
            <a:ext cx="6235700" cy="457200"/>
          </a:xfrm>
          <a:prstGeom prst="rect">
            <a:avLst/>
          </a:prstGeom>
          <a:noFill/>
          <a:ln w="9525">
            <a:noFill/>
            <a:miter lim="800000"/>
            <a:headEnd/>
            <a:tailEnd/>
          </a:ln>
          <a:effectLst/>
        </p:spPr>
        <p:txBody>
          <a:bodyPr wrap="none" anchor="ctr">
            <a:spAutoFit/>
          </a:bodyPr>
          <a:lstStyle/>
          <a:p>
            <a:r>
              <a:rPr lang="en-US" sz="2400" b="1">
                <a:solidFill>
                  <a:srgbClr val="FFFF00"/>
                </a:solidFill>
                <a:latin typeface="Bookman Old Style" pitchFamily="18" charset="0"/>
              </a:rPr>
              <a:t>The Banquet - City Hall of Stockholm </a:t>
            </a:r>
          </a:p>
        </p:txBody>
      </p:sp>
      <p:pic>
        <p:nvPicPr>
          <p:cNvPr id="8" name="Picture 7" descr="images-1.jpeg"/>
          <p:cNvPicPr>
            <a:picLocks noChangeAspect="1"/>
          </p:cNvPicPr>
          <p:nvPr/>
        </p:nvPicPr>
        <p:blipFill>
          <a:blip r:embed="rId4"/>
          <a:stretch>
            <a:fillRect/>
          </a:stretch>
        </p:blipFill>
        <p:spPr>
          <a:xfrm>
            <a:off x="1143000" y="4572000"/>
            <a:ext cx="3250843" cy="2044700"/>
          </a:xfrm>
          <a:prstGeom prst="rect">
            <a:avLst/>
          </a:prstGeom>
        </p:spPr>
      </p:pic>
      <p:pic>
        <p:nvPicPr>
          <p:cNvPr id="9" name="Picture 8" descr="images-2.jpeg"/>
          <p:cNvPicPr>
            <a:picLocks noChangeAspect="1"/>
          </p:cNvPicPr>
          <p:nvPr/>
        </p:nvPicPr>
        <p:blipFill>
          <a:blip r:embed="rId5"/>
          <a:stretch>
            <a:fillRect/>
          </a:stretch>
        </p:blipFill>
        <p:spPr>
          <a:xfrm>
            <a:off x="4800600" y="4572000"/>
            <a:ext cx="3124200" cy="20714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nsgyllenesalen.jpg"/>
          <p:cNvPicPr>
            <a:picLocks noChangeAspect="1"/>
          </p:cNvPicPr>
          <p:nvPr/>
        </p:nvPicPr>
        <p:blipFill>
          <a:blip r:embed="rId3"/>
          <a:stretch>
            <a:fillRect/>
          </a:stretch>
        </p:blipFill>
        <p:spPr>
          <a:xfrm>
            <a:off x="0" y="548640"/>
            <a:ext cx="9144000" cy="576072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Rectangle 6"/>
          <p:cNvSpPr>
            <a:spLocks noChangeArrowheads="1"/>
          </p:cNvSpPr>
          <p:nvPr/>
        </p:nvSpPr>
        <p:spPr bwMode="auto">
          <a:xfrm>
            <a:off x="6096000" y="2701925"/>
            <a:ext cx="1891338" cy="369332"/>
          </a:xfrm>
          <a:prstGeom prst="rect">
            <a:avLst/>
          </a:prstGeom>
          <a:noFill/>
          <a:ln w="9525">
            <a:noFill/>
            <a:miter lim="800000"/>
            <a:headEnd/>
            <a:tailEnd/>
          </a:ln>
          <a:effectLst/>
        </p:spPr>
        <p:txBody>
          <a:bodyPr wrap="none" anchor="ctr">
            <a:spAutoFit/>
          </a:bodyPr>
          <a:lstStyle/>
          <a:p>
            <a:r>
              <a:rPr lang="en-US" dirty="0">
                <a:latin typeface="Arial" charset="0"/>
              </a:rPr>
              <a:t> </a:t>
            </a:r>
            <a:r>
              <a:rPr lang="en-US" b="1" dirty="0" smtClean="0">
                <a:latin typeface="Arial" charset="0"/>
              </a:rPr>
              <a:t> 1 125 000 </a:t>
            </a:r>
            <a:r>
              <a:rPr lang="en-US" b="1" dirty="0">
                <a:latin typeface="Arial" charset="0"/>
              </a:rPr>
              <a:t>EUR</a:t>
            </a:r>
            <a:r>
              <a:rPr lang="en-US" dirty="0">
                <a:latin typeface="Arial" charset="0"/>
              </a:rPr>
              <a:t>  </a:t>
            </a:r>
          </a:p>
        </p:txBody>
      </p:sp>
      <p:graphicFrame>
        <p:nvGraphicFramePr>
          <p:cNvPr id="8329" name="Group 137"/>
          <p:cNvGraphicFramePr>
            <a:graphicFrameLocks noGrp="1"/>
          </p:cNvGraphicFramePr>
          <p:nvPr/>
        </p:nvGraphicFramePr>
        <p:xfrm>
          <a:off x="5508625" y="3422650"/>
          <a:ext cx="2808288" cy="366713"/>
        </p:xfrm>
        <a:graphic>
          <a:graphicData uri="http://schemas.openxmlformats.org/drawingml/2006/table">
            <a:tbl>
              <a:tblPr/>
              <a:tblGrid>
                <a:gridCol w="2478088"/>
                <a:gridCol w="330200"/>
              </a:tblGrid>
              <a:tr h="366713">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a:txBody>
                  <a:tcPr anchor="ct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 </a:t>
                      </a:r>
                    </a:p>
                  </a:txBody>
                  <a:tcPr anchor="ctr" horzOverflow="overflow">
                    <a:lnL>
                      <a:noFill/>
                    </a:lnL>
                    <a:lnR cap="flat">
                      <a:noFill/>
                    </a:lnR>
                    <a:lnT cap="flat">
                      <a:noFill/>
                    </a:lnT>
                    <a:lnB cap="flat">
                      <a:noFill/>
                    </a:lnB>
                    <a:lnTlToBr>
                      <a:noFill/>
                    </a:lnTlToBr>
                    <a:lnBlToTr>
                      <a:noFill/>
                    </a:lnBlToTr>
                    <a:noFill/>
                  </a:tcPr>
                </a:tc>
              </a:tr>
            </a:tbl>
          </a:graphicData>
        </a:graphic>
      </p:graphicFrame>
      <p:sp>
        <p:nvSpPr>
          <p:cNvPr id="8229" name="Rectangle 37"/>
          <p:cNvSpPr>
            <a:spLocks noChangeArrowheads="1"/>
          </p:cNvSpPr>
          <p:nvPr/>
        </p:nvSpPr>
        <p:spPr bwMode="auto">
          <a:xfrm>
            <a:off x="6084888" y="2270125"/>
            <a:ext cx="2120900" cy="366713"/>
          </a:xfrm>
          <a:prstGeom prst="rect">
            <a:avLst/>
          </a:prstGeom>
          <a:noFill/>
          <a:ln w="9525">
            <a:noFill/>
            <a:miter lim="800000"/>
            <a:headEnd/>
            <a:tailEnd/>
          </a:ln>
          <a:effectLst/>
        </p:spPr>
        <p:txBody>
          <a:bodyPr wrap="none" anchor="ctr">
            <a:spAutoFit/>
          </a:bodyPr>
          <a:lstStyle/>
          <a:p>
            <a:r>
              <a:rPr lang="en-US" b="1">
                <a:solidFill>
                  <a:srgbClr val="CC0000"/>
                </a:solidFill>
                <a:latin typeface="Arial" charset="0"/>
              </a:rPr>
              <a:t>10 000 000 SEK</a:t>
            </a:r>
            <a:r>
              <a:rPr lang="en-US">
                <a:solidFill>
                  <a:srgbClr val="CC0000"/>
                </a:solidFill>
                <a:latin typeface="Arial" charset="0"/>
              </a:rPr>
              <a:t> = </a:t>
            </a:r>
          </a:p>
        </p:txBody>
      </p:sp>
      <p:pic>
        <p:nvPicPr>
          <p:cNvPr id="8323" name="Picture 131" descr="2008_diagram"/>
          <p:cNvPicPr>
            <a:picLocks noChangeAspect="1" noChangeArrowheads="1"/>
          </p:cNvPicPr>
          <p:nvPr/>
        </p:nvPicPr>
        <p:blipFill>
          <a:blip r:embed="rId3" cstate="print"/>
          <a:srcRect/>
          <a:stretch>
            <a:fillRect/>
          </a:stretch>
        </p:blipFill>
        <p:spPr bwMode="auto">
          <a:xfrm>
            <a:off x="611188" y="549275"/>
            <a:ext cx="4675187" cy="594995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AUT0000"/>
          <p:cNvPicPr>
            <a:picLocks noChangeAspect="1" noChangeArrowheads="1"/>
          </p:cNvPicPr>
          <p:nvPr/>
        </p:nvPicPr>
        <p:blipFill>
          <a:blip r:embed="rId3" cstate="print"/>
          <a:srcRect/>
          <a:stretch>
            <a:fillRect/>
          </a:stretch>
        </p:blipFill>
        <p:spPr bwMode="auto">
          <a:xfrm>
            <a:off x="1042988" y="71438"/>
            <a:ext cx="6713537" cy="674211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3" cstate="print"/>
          <a:srcRect/>
          <a:stretch>
            <a:fillRect/>
          </a:stretch>
        </p:blipFill>
        <p:spPr bwMode="auto">
          <a:xfrm>
            <a:off x="206375" y="403225"/>
            <a:ext cx="8758238" cy="59055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3" cstate="print"/>
          <a:srcRect/>
          <a:stretch>
            <a:fillRect/>
          </a:stretch>
        </p:blipFill>
        <p:spPr bwMode="auto">
          <a:xfrm>
            <a:off x="179388" y="404813"/>
            <a:ext cx="8758237" cy="5905500"/>
          </a:xfrm>
          <a:prstGeom prst="rect">
            <a:avLst/>
          </a:prstGeom>
          <a:noFill/>
          <a:ln w="9525">
            <a:noFill/>
            <a:miter lim="800000"/>
            <a:headEnd/>
            <a:tailEnd/>
          </a:ln>
          <a:effectLst/>
        </p:spPr>
      </p:pic>
      <p:sp>
        <p:nvSpPr>
          <p:cNvPr id="128003" name="Text Box 3"/>
          <p:cNvSpPr txBox="1">
            <a:spLocks noChangeArrowheads="1"/>
          </p:cNvSpPr>
          <p:nvPr/>
        </p:nvSpPr>
        <p:spPr bwMode="auto">
          <a:xfrm>
            <a:off x="611188" y="908050"/>
            <a:ext cx="3673475" cy="1739900"/>
          </a:xfrm>
          <a:prstGeom prst="rect">
            <a:avLst/>
          </a:prstGeom>
          <a:solidFill>
            <a:schemeClr val="bg1"/>
          </a:solidFill>
          <a:ln w="9525">
            <a:noFill/>
            <a:miter lim="800000"/>
            <a:headEnd/>
            <a:tailEnd/>
          </a:ln>
          <a:effectLst/>
        </p:spPr>
        <p:txBody>
          <a:bodyPr>
            <a:spAutoFit/>
          </a:bodyPr>
          <a:lstStyle/>
          <a:p>
            <a:pPr>
              <a:spcBef>
                <a:spcPct val="50000"/>
              </a:spcBef>
            </a:pPr>
            <a:r>
              <a:rPr lang="sv-SE" b="1">
                <a:latin typeface="Arial" charset="0"/>
              </a:rPr>
              <a:t>...independent of the value which, after a possible confirmation, may be attributed to the theory of relativity and gravitation give the prize, which for 1921......</a:t>
            </a:r>
          </a:p>
        </p:txBody>
      </p:sp>
      <p:sp>
        <p:nvSpPr>
          <p:cNvPr id="128004" name="Text Box 4"/>
          <p:cNvSpPr txBox="1">
            <a:spLocks noChangeArrowheads="1"/>
          </p:cNvSpPr>
          <p:nvPr/>
        </p:nvSpPr>
        <p:spPr bwMode="auto">
          <a:xfrm>
            <a:off x="5003800" y="3835400"/>
            <a:ext cx="3673475" cy="1465263"/>
          </a:xfrm>
          <a:prstGeom prst="rect">
            <a:avLst/>
          </a:prstGeom>
          <a:solidFill>
            <a:schemeClr val="bg1"/>
          </a:solidFill>
          <a:ln w="9525">
            <a:noFill/>
            <a:miter lim="800000"/>
            <a:headEnd/>
            <a:tailEnd/>
          </a:ln>
          <a:effectLst/>
        </p:spPr>
        <p:txBody>
          <a:bodyPr>
            <a:spAutoFit/>
          </a:bodyPr>
          <a:lstStyle/>
          <a:p>
            <a:pPr>
              <a:spcBef>
                <a:spcPct val="50000"/>
              </a:spcBef>
            </a:pPr>
            <a:r>
              <a:rPr lang="sv-SE" b="1">
                <a:latin typeface="Arial" charset="0"/>
              </a:rPr>
              <a:t>...for his contributions to the theoretical physics and especially for his discovery of the law for the photoelectric effect.</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2" name="Picture 4" descr="800px-Einstein_foto"/>
          <p:cNvPicPr>
            <a:picLocks noChangeAspect="1" noChangeArrowheads="1"/>
          </p:cNvPicPr>
          <p:nvPr/>
        </p:nvPicPr>
        <p:blipFill>
          <a:blip r:embed="rId3" cstate="print"/>
          <a:srcRect/>
          <a:stretch>
            <a:fillRect/>
          </a:stretch>
        </p:blipFill>
        <p:spPr bwMode="auto">
          <a:xfrm>
            <a:off x="-36513" y="-26988"/>
            <a:ext cx="9432926" cy="6884988"/>
          </a:xfrm>
          <a:prstGeom prst="rect">
            <a:avLst/>
          </a:prstGeom>
          <a:noFill/>
        </p:spPr>
      </p:pic>
      <p:sp>
        <p:nvSpPr>
          <p:cNvPr id="130053" name="Text Box 5"/>
          <p:cNvSpPr txBox="1">
            <a:spLocks noChangeArrowheads="1"/>
          </p:cNvSpPr>
          <p:nvPr/>
        </p:nvSpPr>
        <p:spPr bwMode="auto">
          <a:xfrm>
            <a:off x="6443663" y="6165850"/>
            <a:ext cx="2305050" cy="457200"/>
          </a:xfrm>
          <a:prstGeom prst="rect">
            <a:avLst/>
          </a:prstGeom>
          <a:noFill/>
          <a:ln w="9525">
            <a:noFill/>
            <a:miter lim="800000"/>
            <a:headEnd/>
            <a:tailEnd/>
          </a:ln>
          <a:effectLst/>
        </p:spPr>
        <p:txBody>
          <a:bodyPr>
            <a:spAutoFit/>
          </a:bodyPr>
          <a:lstStyle/>
          <a:p>
            <a:pPr>
              <a:spcBef>
                <a:spcPct val="50000"/>
              </a:spcBef>
            </a:pPr>
            <a:r>
              <a:rPr lang="sv-SE" sz="2400" b="1">
                <a:solidFill>
                  <a:srgbClr val="FFFF00"/>
                </a:solidFill>
              </a:rPr>
              <a:t>11 July 1923</a:t>
            </a:r>
            <a:endParaRPr lang="en-US" sz="2400" b="1">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1"/>
          <p:cNvSpPr txBox="1">
            <a:spLocks noChangeArrowheads="1"/>
          </p:cNvSpPr>
          <p:nvPr/>
        </p:nvSpPr>
        <p:spPr bwMode="auto">
          <a:xfrm>
            <a:off x="990600" y="1066800"/>
            <a:ext cx="6629400" cy="4524316"/>
          </a:xfrm>
          <a:prstGeom prst="rect">
            <a:avLst/>
          </a:prstGeom>
          <a:solidFill>
            <a:srgbClr val="FFFF66"/>
          </a:solidFill>
          <a:ln w="28575">
            <a:solidFill>
              <a:schemeClr val="tx1"/>
            </a:solidFill>
            <a:miter lim="800000"/>
            <a:headEnd/>
            <a:tailEnd/>
          </a:ln>
        </p:spPr>
        <p:txBody>
          <a:bodyPr>
            <a:prstTxWarp prst="textNoShape">
              <a:avLst/>
            </a:prstTxWarp>
            <a:spAutoFit/>
          </a:bodyPr>
          <a:lstStyle/>
          <a:p>
            <a:pPr algn="ctr"/>
            <a:r>
              <a:rPr lang="sv-SE" dirty="0" smtClean="0"/>
              <a:t>Nobel </a:t>
            </a:r>
            <a:r>
              <a:rPr lang="sv-SE" dirty="0" err="1" smtClean="0"/>
              <a:t>Prizes</a:t>
            </a:r>
            <a:r>
              <a:rPr lang="sv-SE" dirty="0" smtClean="0"/>
              <a:t> in Physics</a:t>
            </a:r>
          </a:p>
          <a:p>
            <a:pPr algn="ctr"/>
            <a:endParaRPr lang="sv-SE" dirty="0" smtClean="0"/>
          </a:p>
          <a:p>
            <a:r>
              <a:rPr lang="sv-SE" dirty="0" smtClean="0"/>
              <a:t>Nobel </a:t>
            </a:r>
            <a:r>
              <a:rPr lang="sv-SE" dirty="0" err="1" smtClean="0"/>
              <a:t>Prize</a:t>
            </a:r>
            <a:r>
              <a:rPr lang="sv-SE" dirty="0" smtClean="0"/>
              <a:t> in Physics has </a:t>
            </a:r>
            <a:r>
              <a:rPr lang="sv-SE" dirty="0" err="1" smtClean="0"/>
              <a:t>been</a:t>
            </a:r>
            <a:r>
              <a:rPr lang="sv-SE" dirty="0" smtClean="0"/>
              <a:t> </a:t>
            </a:r>
            <a:r>
              <a:rPr lang="sv-SE" dirty="0" err="1" smtClean="0"/>
              <a:t>awarded</a:t>
            </a:r>
            <a:r>
              <a:rPr lang="sv-SE" dirty="0" smtClean="0"/>
              <a:t> 106 </a:t>
            </a:r>
            <a:r>
              <a:rPr lang="sv-SE" dirty="0" err="1" smtClean="0"/>
              <a:t>times</a:t>
            </a:r>
            <a:r>
              <a:rPr lang="sv-SE" dirty="0" smtClean="0"/>
              <a:t> to a total of 194 Nobel </a:t>
            </a:r>
            <a:r>
              <a:rPr lang="sv-SE" dirty="0" err="1" smtClean="0"/>
              <a:t>Prize</a:t>
            </a:r>
            <a:r>
              <a:rPr lang="sv-SE" dirty="0" smtClean="0"/>
              <a:t> </a:t>
            </a:r>
            <a:r>
              <a:rPr lang="sv-SE" dirty="0" err="1" smtClean="0"/>
              <a:t>winners</a:t>
            </a:r>
            <a:r>
              <a:rPr lang="sv-SE" dirty="0" smtClean="0"/>
              <a:t> from 1901 to 2012. John </a:t>
            </a:r>
            <a:r>
              <a:rPr lang="sv-SE" dirty="0" err="1" smtClean="0"/>
              <a:t>Bardeen</a:t>
            </a:r>
            <a:r>
              <a:rPr lang="sv-SE" dirty="0" smtClean="0"/>
              <a:t> is the </a:t>
            </a:r>
            <a:r>
              <a:rPr lang="sv-SE" dirty="0" err="1" smtClean="0"/>
              <a:t>only</a:t>
            </a:r>
            <a:r>
              <a:rPr lang="sv-SE" dirty="0" smtClean="0"/>
              <a:t> Nobel </a:t>
            </a:r>
            <a:r>
              <a:rPr lang="sv-SE" dirty="0" err="1" smtClean="0"/>
              <a:t>Laureate</a:t>
            </a:r>
            <a:r>
              <a:rPr lang="sv-SE" dirty="0" smtClean="0"/>
              <a:t> who has </a:t>
            </a:r>
            <a:r>
              <a:rPr lang="sv-SE" dirty="0" err="1" smtClean="0"/>
              <a:t>been</a:t>
            </a:r>
            <a:r>
              <a:rPr lang="sv-SE" dirty="0" smtClean="0"/>
              <a:t> </a:t>
            </a:r>
            <a:r>
              <a:rPr lang="sv-SE" dirty="0" err="1" smtClean="0"/>
              <a:t>awarded</a:t>
            </a:r>
            <a:r>
              <a:rPr lang="sv-SE" dirty="0" smtClean="0"/>
              <a:t> the Nobel </a:t>
            </a:r>
            <a:r>
              <a:rPr lang="sv-SE" dirty="0" err="1" smtClean="0"/>
              <a:t>Prize</a:t>
            </a:r>
            <a:r>
              <a:rPr lang="sv-SE" dirty="0" smtClean="0"/>
              <a:t> in Physics </a:t>
            </a:r>
            <a:r>
              <a:rPr lang="sv-SE" dirty="0" err="1" smtClean="0"/>
              <a:t>twice</a:t>
            </a:r>
            <a:r>
              <a:rPr lang="sv-SE" dirty="0" smtClean="0"/>
              <a:t>, in 1956 and 1972. This </a:t>
            </a:r>
            <a:r>
              <a:rPr lang="sv-SE" dirty="0" err="1" smtClean="0"/>
              <a:t>means</a:t>
            </a:r>
            <a:r>
              <a:rPr lang="sv-SE" dirty="0" smtClean="0"/>
              <a:t> that a total of 193 </a:t>
            </a:r>
            <a:r>
              <a:rPr lang="sv-SE" dirty="0" err="1" smtClean="0"/>
              <a:t>people</a:t>
            </a:r>
            <a:r>
              <a:rPr lang="sv-SE" dirty="0" smtClean="0"/>
              <a:t> so far </a:t>
            </a:r>
            <a:r>
              <a:rPr lang="sv-SE" dirty="0" err="1" smtClean="0"/>
              <a:t>have</a:t>
            </a:r>
            <a:r>
              <a:rPr lang="sv-SE" dirty="0" smtClean="0"/>
              <a:t> </a:t>
            </a:r>
            <a:r>
              <a:rPr lang="sv-SE" dirty="0" err="1" smtClean="0"/>
              <a:t>received</a:t>
            </a:r>
            <a:r>
              <a:rPr lang="sv-SE" dirty="0" smtClean="0"/>
              <a:t> the Nobel </a:t>
            </a:r>
            <a:r>
              <a:rPr lang="sv-SE" dirty="0" err="1" smtClean="0"/>
              <a:t>Prize</a:t>
            </a:r>
            <a:r>
              <a:rPr lang="sv-SE" dirty="0" smtClean="0"/>
              <a:t> in </a:t>
            </a:r>
            <a:r>
              <a:rPr lang="sv-SE" dirty="0" err="1" smtClean="0"/>
              <a:t>physics</a:t>
            </a:r>
            <a:r>
              <a:rPr lang="sv-SE" dirty="0" smtClean="0"/>
              <a:t>.</a:t>
            </a:r>
          </a:p>
          <a:p>
            <a:endParaRPr lang="sv-SE" dirty="0" smtClean="0"/>
          </a:p>
          <a:p>
            <a:r>
              <a:rPr lang="sv-SE" dirty="0" err="1" smtClean="0"/>
              <a:t>Only</a:t>
            </a:r>
            <a:r>
              <a:rPr lang="sv-SE" dirty="0" smtClean="0"/>
              <a:t> </a:t>
            </a:r>
            <a:r>
              <a:rPr lang="sv-SE" dirty="0" err="1" smtClean="0"/>
              <a:t>two</a:t>
            </a:r>
            <a:r>
              <a:rPr lang="sv-SE" dirty="0" smtClean="0"/>
              <a:t> </a:t>
            </a:r>
            <a:r>
              <a:rPr lang="sv-SE" dirty="0" err="1" smtClean="0"/>
              <a:t>women</a:t>
            </a:r>
            <a:r>
              <a:rPr lang="sv-SE" dirty="0" smtClean="0"/>
              <a:t> </a:t>
            </a:r>
            <a:r>
              <a:rPr lang="sv-SE" dirty="0" err="1" smtClean="0"/>
              <a:t>have</a:t>
            </a:r>
            <a:r>
              <a:rPr lang="sv-SE" dirty="0" smtClean="0"/>
              <a:t> so far </a:t>
            </a:r>
            <a:r>
              <a:rPr lang="sv-SE" dirty="0" err="1" smtClean="0"/>
              <a:t>received</a:t>
            </a:r>
            <a:r>
              <a:rPr lang="sv-SE" dirty="0" smtClean="0"/>
              <a:t> the Nobel </a:t>
            </a:r>
            <a:r>
              <a:rPr lang="sv-SE" dirty="0" err="1" smtClean="0"/>
              <a:t>Prize</a:t>
            </a:r>
            <a:r>
              <a:rPr lang="sv-SE" dirty="0" smtClean="0"/>
              <a:t> in Physics, Marie Curie (1903) and Maria </a:t>
            </a:r>
            <a:r>
              <a:rPr lang="sv-SE" dirty="0" err="1" smtClean="0"/>
              <a:t>Goeppert</a:t>
            </a:r>
            <a:r>
              <a:rPr lang="sv-SE" dirty="0" smtClean="0"/>
              <a:t> Mayer (1963)</a:t>
            </a:r>
          </a:p>
          <a:p>
            <a:endParaRPr lang="sv-SE" dirty="0" smtClean="0"/>
          </a:p>
          <a:p>
            <a:r>
              <a:rPr lang="sv-SE" dirty="0"/>
              <a:t>47 fysikpris har utdelats med </a:t>
            </a:r>
            <a:r>
              <a:rPr lang="sv-SE" dirty="0">
                <a:solidFill>
                  <a:srgbClr val="0000CC"/>
                </a:solidFill>
              </a:rPr>
              <a:t>en</a:t>
            </a:r>
            <a:r>
              <a:rPr lang="sv-SE" dirty="0"/>
              <a:t> pristagare.</a:t>
            </a:r>
            <a:r>
              <a:rPr lang="sv-SE" dirty="0" smtClean="0"/>
              <a:t/>
            </a:r>
            <a:br>
              <a:rPr lang="sv-SE" dirty="0" smtClean="0"/>
            </a:br>
            <a:r>
              <a:rPr lang="sv-SE" dirty="0" smtClean="0"/>
              <a:t>30 </a:t>
            </a:r>
            <a:r>
              <a:rPr lang="sv-SE" dirty="0"/>
              <a:t>fysikpris har delats av </a:t>
            </a:r>
            <a:r>
              <a:rPr lang="sv-SE" dirty="0">
                <a:solidFill>
                  <a:srgbClr val="0000CC"/>
                </a:solidFill>
              </a:rPr>
              <a:t>två</a:t>
            </a:r>
            <a:r>
              <a:rPr lang="sv-SE" dirty="0"/>
              <a:t> pristagare.</a:t>
            </a:r>
            <a:br>
              <a:rPr lang="sv-SE" dirty="0"/>
            </a:br>
            <a:r>
              <a:rPr lang="sv-SE" dirty="0"/>
              <a:t>29 fysikpris har delats mellan </a:t>
            </a:r>
            <a:r>
              <a:rPr lang="sv-SE" dirty="0">
                <a:solidFill>
                  <a:srgbClr val="0000CC"/>
                </a:solidFill>
              </a:rPr>
              <a:t>tre</a:t>
            </a:r>
            <a:r>
              <a:rPr lang="sv-SE" dirty="0"/>
              <a:t> pristagare.</a:t>
            </a:r>
          </a:p>
          <a:p>
            <a:endParaRPr lang="sv-SE"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40" name="Picture 4" descr="accident"/>
          <p:cNvPicPr>
            <a:picLocks noChangeAspect="1" noChangeArrowheads="1"/>
          </p:cNvPicPr>
          <p:nvPr/>
        </p:nvPicPr>
        <p:blipFill>
          <a:blip r:embed="rId3" cstate="print"/>
          <a:srcRect/>
          <a:stretch>
            <a:fillRect/>
          </a:stretch>
        </p:blipFill>
        <p:spPr bwMode="auto">
          <a:xfrm>
            <a:off x="900113" y="476250"/>
            <a:ext cx="7488237" cy="4937125"/>
          </a:xfrm>
          <a:prstGeom prst="rect">
            <a:avLst/>
          </a:prstGeom>
          <a:noFill/>
        </p:spPr>
      </p:pic>
      <p:pic>
        <p:nvPicPr>
          <p:cNvPr id="167941" name="Picture 5" descr="200px-Nitroglycerin-2D-skeletal"/>
          <p:cNvPicPr>
            <a:picLocks noChangeAspect="1" noChangeArrowheads="1"/>
          </p:cNvPicPr>
          <p:nvPr/>
        </p:nvPicPr>
        <p:blipFill>
          <a:blip r:embed="rId4" cstate="print"/>
          <a:srcRect/>
          <a:stretch>
            <a:fillRect/>
          </a:stretch>
        </p:blipFill>
        <p:spPr bwMode="auto">
          <a:xfrm>
            <a:off x="6732588" y="476250"/>
            <a:ext cx="1655762" cy="1573213"/>
          </a:xfrm>
          <a:prstGeom prst="rect">
            <a:avLst/>
          </a:prstGeom>
          <a:noFill/>
        </p:spPr>
      </p:pic>
      <p:sp>
        <p:nvSpPr>
          <p:cNvPr id="5" name="Text Box 6"/>
          <p:cNvSpPr txBox="1">
            <a:spLocks noChangeArrowheads="1"/>
          </p:cNvSpPr>
          <p:nvPr/>
        </p:nvSpPr>
        <p:spPr bwMode="auto">
          <a:xfrm>
            <a:off x="2667000" y="5661025"/>
            <a:ext cx="3578225" cy="369332"/>
          </a:xfrm>
          <a:prstGeom prst="rect">
            <a:avLst/>
          </a:prstGeom>
          <a:noFill/>
          <a:ln w="9525">
            <a:noFill/>
            <a:miter lim="800000"/>
            <a:headEnd/>
            <a:tailEnd/>
          </a:ln>
        </p:spPr>
        <p:txBody>
          <a:bodyPr>
            <a:prstTxWarp prst="textNoShape">
              <a:avLst/>
            </a:prstTxWarp>
            <a:spAutoFit/>
          </a:bodyPr>
          <a:lstStyle/>
          <a:p>
            <a:pPr algn="ctr">
              <a:spcBef>
                <a:spcPct val="50000"/>
              </a:spcBef>
            </a:pPr>
            <a:r>
              <a:rPr lang="sv-SE" dirty="0" err="1" smtClean="0">
                <a:solidFill>
                  <a:schemeClr val="accent2"/>
                </a:solidFill>
                <a:latin typeface="Bookman Old Style" charset="0"/>
              </a:rPr>
              <a:t>Saturday</a:t>
            </a:r>
            <a:r>
              <a:rPr lang="sv-SE" dirty="0" smtClean="0">
                <a:solidFill>
                  <a:schemeClr val="accent2"/>
                </a:solidFill>
                <a:latin typeface="Bookman Old Style" charset="0"/>
              </a:rPr>
              <a:t> September 3, 1864</a:t>
            </a:r>
            <a:endParaRPr lang="en-US" dirty="0">
              <a:solidFill>
                <a:schemeClr val="accent2"/>
              </a:solidFill>
              <a:latin typeface="Bookman Old Style" charset="0"/>
            </a:endParaRPr>
          </a:p>
        </p:txBody>
      </p:sp>
      <p:sp>
        <p:nvSpPr>
          <p:cNvPr id="6" name="TextBox 4"/>
          <p:cNvSpPr txBox="1">
            <a:spLocks noChangeArrowheads="1"/>
          </p:cNvSpPr>
          <p:nvPr/>
        </p:nvSpPr>
        <p:spPr bwMode="auto">
          <a:xfrm>
            <a:off x="2744788" y="304800"/>
            <a:ext cx="2876434" cy="369332"/>
          </a:xfrm>
          <a:prstGeom prst="rect">
            <a:avLst/>
          </a:prstGeom>
          <a:solidFill>
            <a:srgbClr val="FFFF66"/>
          </a:solidFill>
          <a:ln w="9525">
            <a:solidFill>
              <a:schemeClr val="tx1"/>
            </a:solidFill>
            <a:miter lim="800000"/>
            <a:headEnd/>
            <a:tailEnd/>
          </a:ln>
        </p:spPr>
        <p:txBody>
          <a:bodyPr wrap="none">
            <a:prstTxWarp prst="textNoShape">
              <a:avLst/>
            </a:prstTxWarp>
            <a:spAutoFit/>
          </a:bodyPr>
          <a:lstStyle/>
          <a:p>
            <a:r>
              <a:rPr lang="en-US" dirty="0" err="1"/>
              <a:t>Heleneberg</a:t>
            </a:r>
            <a:r>
              <a:rPr lang="en-US" dirty="0"/>
              <a:t> </a:t>
            </a:r>
            <a:r>
              <a:rPr lang="en-US" dirty="0" smtClean="0"/>
              <a:t>in </a:t>
            </a:r>
            <a:r>
              <a:rPr lang="en-US" dirty="0"/>
              <a:t>Stockholm</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9" name="Picture 5" descr="Copyright; Nobelstiftelsen"/>
          <p:cNvPicPr>
            <a:picLocks noChangeAspect="1" noChangeArrowheads="1"/>
          </p:cNvPicPr>
          <p:nvPr/>
        </p:nvPicPr>
        <p:blipFill>
          <a:blip r:embed="rId3" cstate="print"/>
          <a:srcRect/>
          <a:stretch>
            <a:fillRect/>
          </a:stretch>
        </p:blipFill>
        <p:spPr bwMode="auto">
          <a:xfrm>
            <a:off x="1908175" y="2135188"/>
            <a:ext cx="5111750" cy="3886200"/>
          </a:xfrm>
          <a:prstGeom prst="rect">
            <a:avLst/>
          </a:prstGeom>
          <a:noFill/>
          <a:ln w="9525">
            <a:noFill/>
            <a:miter lim="800000"/>
            <a:headEnd/>
            <a:tailEnd/>
          </a:ln>
        </p:spPr>
      </p:pic>
      <p:sp>
        <p:nvSpPr>
          <p:cNvPr id="169991" name="Text Box 7"/>
          <p:cNvSpPr txBox="1">
            <a:spLocks noChangeArrowheads="1"/>
          </p:cNvSpPr>
          <p:nvPr/>
        </p:nvSpPr>
        <p:spPr bwMode="auto">
          <a:xfrm>
            <a:off x="1763713" y="333375"/>
            <a:ext cx="5761037" cy="1495425"/>
          </a:xfrm>
          <a:prstGeom prst="rect">
            <a:avLst/>
          </a:prstGeom>
          <a:noFill/>
          <a:ln w="9525">
            <a:noFill/>
            <a:miter lim="800000"/>
            <a:headEnd/>
            <a:tailEnd/>
          </a:ln>
          <a:effectLst/>
        </p:spPr>
        <p:txBody>
          <a:bodyPr>
            <a:spAutoFit/>
          </a:bodyPr>
          <a:lstStyle/>
          <a:p>
            <a:pPr algn="ctr">
              <a:spcBef>
                <a:spcPct val="50000"/>
              </a:spcBef>
            </a:pPr>
            <a:r>
              <a:rPr lang="en-US"/>
              <a:t>Nitroglycerin incorporated in kiselguhr (diatomaceous earth) becomes safer and more convenient to handle. This mixture was patented in 1867 as </a:t>
            </a:r>
            <a:br>
              <a:rPr lang="en-US"/>
            </a:br>
            <a:r>
              <a:rPr lang="en-US" sz="2000" b="1">
                <a:solidFill>
                  <a:srgbClr val="CC0000"/>
                </a:solidFill>
              </a:rPr>
              <a:t>DYNAMITE </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Paris"/>
          <p:cNvPicPr>
            <a:picLocks noChangeAspect="1" noChangeArrowheads="1"/>
          </p:cNvPicPr>
          <p:nvPr/>
        </p:nvPicPr>
        <p:blipFill>
          <a:blip r:embed="rId3"/>
          <a:srcRect/>
          <a:stretch>
            <a:fillRect/>
          </a:stretch>
        </p:blipFill>
        <p:spPr bwMode="auto">
          <a:xfrm>
            <a:off x="3132138" y="506413"/>
            <a:ext cx="5759450" cy="4141787"/>
          </a:xfrm>
          <a:prstGeom prst="rect">
            <a:avLst/>
          </a:prstGeom>
          <a:noFill/>
          <a:ln w="9525">
            <a:noFill/>
            <a:miter lim="800000"/>
            <a:headEnd/>
            <a:tailEnd/>
          </a:ln>
        </p:spPr>
      </p:pic>
      <p:sp>
        <p:nvSpPr>
          <p:cNvPr id="27651" name="Text Box 6"/>
          <p:cNvSpPr txBox="1">
            <a:spLocks noChangeArrowheads="1"/>
          </p:cNvSpPr>
          <p:nvPr/>
        </p:nvSpPr>
        <p:spPr bwMode="auto">
          <a:xfrm>
            <a:off x="468313" y="4868863"/>
            <a:ext cx="2303462"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sv-SE" sz="2400" b="1">
                <a:solidFill>
                  <a:srgbClr val="FF0000"/>
                </a:solidFill>
                <a:latin typeface="Bookman Old Style" charset="0"/>
              </a:rPr>
              <a:t>PARIS</a:t>
            </a:r>
            <a:endParaRPr lang="en-US" sz="2400" b="1">
              <a:solidFill>
                <a:srgbClr val="FF0000"/>
              </a:solidFill>
              <a:latin typeface="Bookman Old Style" charset="0"/>
            </a:endParaRPr>
          </a:p>
        </p:txBody>
      </p:sp>
      <p:pic>
        <p:nvPicPr>
          <p:cNvPr id="27652" name="Picture 7" descr="pc"/>
          <p:cNvPicPr>
            <a:picLocks noChangeAspect="1" noChangeArrowheads="1"/>
          </p:cNvPicPr>
          <p:nvPr/>
        </p:nvPicPr>
        <p:blipFill>
          <a:blip r:embed="rId4"/>
          <a:srcRect/>
          <a:stretch>
            <a:fillRect/>
          </a:stretch>
        </p:blipFill>
        <p:spPr bwMode="auto">
          <a:xfrm>
            <a:off x="179388" y="476250"/>
            <a:ext cx="2847975" cy="3600450"/>
          </a:xfrm>
          <a:prstGeom prst="rect">
            <a:avLst/>
          </a:prstGeom>
          <a:noFill/>
          <a:ln w="9525">
            <a:noFill/>
            <a:miter lim="800000"/>
            <a:headEnd/>
            <a:tailEnd/>
          </a:ln>
        </p:spPr>
      </p:pic>
      <p:sp>
        <p:nvSpPr>
          <p:cNvPr id="27653" name="Text Box 8"/>
          <p:cNvSpPr txBox="1">
            <a:spLocks noChangeArrowheads="1"/>
          </p:cNvSpPr>
          <p:nvPr/>
        </p:nvSpPr>
        <p:spPr bwMode="auto">
          <a:xfrm>
            <a:off x="990600" y="4419600"/>
            <a:ext cx="1150938" cy="366713"/>
          </a:xfrm>
          <a:prstGeom prst="rect">
            <a:avLst/>
          </a:prstGeom>
          <a:noFill/>
          <a:ln w="9525">
            <a:noFill/>
            <a:miter lim="800000"/>
            <a:headEnd/>
            <a:tailEnd/>
          </a:ln>
        </p:spPr>
        <p:txBody>
          <a:bodyPr>
            <a:prstTxWarp prst="textNoShape">
              <a:avLst/>
            </a:prstTxWarp>
            <a:spAutoFit/>
          </a:bodyPr>
          <a:lstStyle/>
          <a:p>
            <a:pPr algn="ctr">
              <a:spcBef>
                <a:spcPct val="50000"/>
              </a:spcBef>
            </a:pPr>
            <a:r>
              <a:rPr lang="sv-SE" b="1">
                <a:solidFill>
                  <a:srgbClr val="3333CC"/>
                </a:solidFill>
                <a:latin typeface="Bookman Old Style" charset="0"/>
              </a:rPr>
              <a:t>1873</a:t>
            </a:r>
            <a:endParaRPr lang="en-US" b="1">
              <a:solidFill>
                <a:srgbClr val="3333CC"/>
              </a:solidFill>
              <a:latin typeface="Bookman Old Style" charset="0"/>
            </a:endParaRPr>
          </a:p>
        </p:txBody>
      </p:sp>
      <p:sp>
        <p:nvSpPr>
          <p:cNvPr id="27654" name="Rectangle 5"/>
          <p:cNvSpPr>
            <a:spLocks noChangeArrowheads="1"/>
          </p:cNvSpPr>
          <p:nvPr/>
        </p:nvSpPr>
        <p:spPr bwMode="auto">
          <a:xfrm>
            <a:off x="3581400" y="4999038"/>
            <a:ext cx="4572000" cy="1477962"/>
          </a:xfrm>
          <a:prstGeom prst="rect">
            <a:avLst/>
          </a:prstGeom>
          <a:solidFill>
            <a:srgbClr val="FFFF66"/>
          </a:solidFill>
          <a:ln w="9525">
            <a:solidFill>
              <a:srgbClr val="000000"/>
            </a:solidFill>
            <a:miter lim="800000"/>
            <a:headEnd/>
            <a:tailEnd/>
          </a:ln>
        </p:spPr>
        <p:txBody>
          <a:bodyPr>
            <a:prstTxWarp prst="textNoShape">
              <a:avLst/>
            </a:prstTxWarp>
            <a:spAutoFit/>
          </a:bodyPr>
          <a:lstStyle/>
          <a:p>
            <a:pPr algn="ctr"/>
            <a:r>
              <a:rPr lang="sv-SE"/>
              <a:t>"</a:t>
            </a:r>
            <a:r>
              <a:rPr lang="en-US"/>
              <a:t>A very wealthy, cultured, elderly gentleman, living in Paris, desires to find a lady also of mature years, familiar with languages, as secretary and manager of his household</a:t>
            </a:r>
            <a:r>
              <a:rPr lang="sv-SE"/>
              <a:t>", (1876).</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BvS"/>
          <p:cNvPicPr>
            <a:picLocks noChangeAspect="1" noChangeArrowheads="1"/>
          </p:cNvPicPr>
          <p:nvPr/>
        </p:nvPicPr>
        <p:blipFill>
          <a:blip r:embed="rId3"/>
          <a:srcRect/>
          <a:stretch>
            <a:fillRect/>
          </a:stretch>
        </p:blipFill>
        <p:spPr bwMode="auto">
          <a:xfrm>
            <a:off x="1042988" y="838200"/>
            <a:ext cx="2878137" cy="4067175"/>
          </a:xfrm>
          <a:prstGeom prst="rect">
            <a:avLst/>
          </a:prstGeom>
          <a:noFill/>
          <a:ln w="9525">
            <a:noFill/>
            <a:miter lim="800000"/>
            <a:headEnd/>
            <a:tailEnd/>
          </a:ln>
        </p:spPr>
      </p:pic>
      <p:sp>
        <p:nvSpPr>
          <p:cNvPr id="29699" name="Text Box 6"/>
          <p:cNvSpPr txBox="1">
            <a:spLocks noChangeArrowheads="1"/>
          </p:cNvSpPr>
          <p:nvPr/>
        </p:nvSpPr>
        <p:spPr bwMode="auto">
          <a:xfrm>
            <a:off x="1116013" y="5014913"/>
            <a:ext cx="2879725" cy="584200"/>
          </a:xfrm>
          <a:prstGeom prst="rect">
            <a:avLst/>
          </a:prstGeom>
          <a:noFill/>
          <a:ln w="9525">
            <a:noFill/>
            <a:miter lim="800000"/>
            <a:headEnd/>
            <a:tailEnd/>
          </a:ln>
        </p:spPr>
        <p:txBody>
          <a:bodyPr>
            <a:prstTxWarp prst="textNoShape">
              <a:avLst/>
            </a:prstTxWarp>
            <a:spAutoFit/>
          </a:bodyPr>
          <a:lstStyle/>
          <a:p>
            <a:pPr>
              <a:spcBef>
                <a:spcPct val="50000"/>
              </a:spcBef>
            </a:pPr>
            <a:r>
              <a:rPr lang="sv-SE" sz="1600"/>
              <a:t>Bertha (Kinsky von Chinic und Tettau) von Suttner</a:t>
            </a:r>
            <a:endParaRPr lang="en-US" sz="1600"/>
          </a:p>
        </p:txBody>
      </p:sp>
      <p:grpSp>
        <p:nvGrpSpPr>
          <p:cNvPr id="2" name="Group 11"/>
          <p:cNvGrpSpPr>
            <a:grpSpLocks/>
          </p:cNvGrpSpPr>
          <p:nvPr/>
        </p:nvGrpSpPr>
        <p:grpSpPr bwMode="auto">
          <a:xfrm>
            <a:off x="5334000" y="1181100"/>
            <a:ext cx="1727200" cy="969963"/>
            <a:chOff x="1202" y="300"/>
            <a:chExt cx="1088" cy="611"/>
          </a:xfrm>
        </p:grpSpPr>
        <p:pic>
          <p:nvPicPr>
            <p:cNvPr id="29702" name="Picture 7" descr="resize_newsimage"/>
            <p:cNvPicPr>
              <a:picLocks noChangeAspect="1" noChangeArrowheads="1"/>
            </p:cNvPicPr>
            <p:nvPr/>
          </p:nvPicPr>
          <p:blipFill>
            <a:blip r:embed="rId4"/>
            <a:srcRect/>
            <a:stretch>
              <a:fillRect/>
            </a:stretch>
          </p:blipFill>
          <p:spPr bwMode="auto">
            <a:xfrm>
              <a:off x="1202" y="300"/>
              <a:ext cx="636" cy="611"/>
            </a:xfrm>
            <a:prstGeom prst="rect">
              <a:avLst/>
            </a:prstGeom>
            <a:noFill/>
            <a:ln w="9525">
              <a:noFill/>
              <a:miter lim="800000"/>
              <a:headEnd/>
              <a:tailEnd/>
            </a:ln>
          </p:spPr>
        </p:pic>
        <p:sp>
          <p:nvSpPr>
            <p:cNvPr id="29703" name="Text Box 10"/>
            <p:cNvSpPr txBox="1">
              <a:spLocks noChangeArrowheads="1"/>
            </p:cNvSpPr>
            <p:nvPr/>
          </p:nvSpPr>
          <p:spPr bwMode="auto">
            <a:xfrm>
              <a:off x="1837" y="482"/>
              <a:ext cx="453" cy="231"/>
            </a:xfrm>
            <a:prstGeom prst="rect">
              <a:avLst/>
            </a:prstGeom>
            <a:noFill/>
            <a:ln w="9525">
              <a:noFill/>
              <a:miter lim="800000"/>
              <a:headEnd/>
              <a:tailEnd/>
            </a:ln>
          </p:spPr>
          <p:txBody>
            <a:bodyPr>
              <a:prstTxWarp prst="textNoShape">
                <a:avLst/>
              </a:prstTxWarp>
              <a:spAutoFit/>
            </a:bodyPr>
            <a:lstStyle/>
            <a:p>
              <a:pPr>
                <a:spcBef>
                  <a:spcPct val="50000"/>
                </a:spcBef>
              </a:pPr>
              <a:r>
                <a:rPr lang="sv-SE">
                  <a:latin typeface="Arial" charset="0"/>
                </a:rPr>
                <a:t>1905</a:t>
              </a:r>
              <a:endParaRPr lang="en-US">
                <a:latin typeface="Arial" charset="0"/>
              </a:endParaRPr>
            </a:p>
          </p:txBody>
        </p:sp>
      </p:grpSp>
      <p:sp>
        <p:nvSpPr>
          <p:cNvPr id="29701" name="TextBox 8"/>
          <p:cNvSpPr txBox="1">
            <a:spLocks noChangeArrowheads="1"/>
          </p:cNvSpPr>
          <p:nvPr/>
        </p:nvSpPr>
        <p:spPr bwMode="auto">
          <a:xfrm>
            <a:off x="5181600" y="2400300"/>
            <a:ext cx="2597150" cy="1754188"/>
          </a:xfrm>
          <a:prstGeom prst="rect">
            <a:avLst/>
          </a:prstGeom>
          <a:noFill/>
          <a:ln w="9525">
            <a:noFill/>
            <a:miter lim="800000"/>
            <a:headEnd/>
            <a:tailEnd/>
          </a:ln>
        </p:spPr>
        <p:txBody>
          <a:bodyPr wrap="none">
            <a:prstTxWarp prst="textNoShape">
              <a:avLst/>
            </a:prstTxWarp>
            <a:spAutoFit/>
          </a:bodyPr>
          <a:lstStyle/>
          <a:p>
            <a:r>
              <a:rPr lang="en-US"/>
              <a:t>The Nobel Peace Prize </a:t>
            </a:r>
          </a:p>
          <a:p>
            <a:r>
              <a:rPr lang="en-US"/>
              <a:t>1905 was awarded to </a:t>
            </a:r>
          </a:p>
          <a:p>
            <a:r>
              <a:rPr lang="en-US"/>
              <a:t>Bertha von Suttner.</a:t>
            </a:r>
          </a:p>
          <a:p>
            <a:endParaRPr lang="en-US"/>
          </a:p>
          <a:p>
            <a:r>
              <a:rPr lang="en-US"/>
              <a:t>Author of “Lay Down</a:t>
            </a:r>
            <a:br>
              <a:rPr lang="en-US"/>
            </a:br>
            <a:r>
              <a:rPr lang="en-US"/>
              <a:t>Your Arms”</a:t>
            </a:r>
            <a:endParaRPr lang="sv-SE"/>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Brud"/>
          <p:cNvPicPr>
            <a:picLocks noChangeAspect="1" noChangeArrowheads="1"/>
          </p:cNvPicPr>
          <p:nvPr/>
        </p:nvPicPr>
        <p:blipFill>
          <a:blip r:embed="rId3"/>
          <a:srcRect/>
          <a:stretch>
            <a:fillRect/>
          </a:stretch>
        </p:blipFill>
        <p:spPr bwMode="auto">
          <a:xfrm>
            <a:off x="2819400" y="685800"/>
            <a:ext cx="2890838" cy="4103688"/>
          </a:xfrm>
          <a:prstGeom prst="rect">
            <a:avLst/>
          </a:prstGeom>
          <a:noFill/>
          <a:ln w="9525">
            <a:noFill/>
            <a:miter lim="800000"/>
            <a:headEnd/>
            <a:tailEnd/>
          </a:ln>
        </p:spPr>
      </p:pic>
      <p:sp>
        <p:nvSpPr>
          <p:cNvPr id="31747" name="Text Box 9"/>
          <p:cNvSpPr txBox="1">
            <a:spLocks noChangeArrowheads="1"/>
          </p:cNvSpPr>
          <p:nvPr/>
        </p:nvSpPr>
        <p:spPr bwMode="auto">
          <a:xfrm>
            <a:off x="2830513" y="4862513"/>
            <a:ext cx="2879725"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sv-SE" sz="1600"/>
              <a:t>Sofie Hess</a:t>
            </a:r>
            <a:endParaRPr lang="en-US" sz="160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5080</TotalTime>
  <Words>1965</Words>
  <Application>Microsoft Macintosh PowerPoint</Application>
  <PresentationFormat>On-screen Show (4:3)</PresentationFormat>
  <Paragraphs>284</Paragraphs>
  <Slides>49</Slides>
  <Notes>29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1" baseType="lpstr">
      <vt:lpstr>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Fundamental Fysik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Bjorn Jonson</dc:creator>
  <cp:lastModifiedBy>Björn Jonson</cp:lastModifiedBy>
  <cp:revision>100</cp:revision>
  <dcterms:created xsi:type="dcterms:W3CDTF">2013-04-08T07:14:46Z</dcterms:created>
  <dcterms:modified xsi:type="dcterms:W3CDTF">2014-09-11T12:36:20Z</dcterms:modified>
</cp:coreProperties>
</file>