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2.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57" r:id="rId2"/>
    <p:sldId id="293" r:id="rId3"/>
    <p:sldId id="294" r:id="rId4"/>
    <p:sldId id="348" r:id="rId5"/>
    <p:sldId id="334" r:id="rId6"/>
    <p:sldId id="335" r:id="rId7"/>
    <p:sldId id="297" r:id="rId8"/>
    <p:sldId id="295" r:id="rId9"/>
    <p:sldId id="298" r:id="rId10"/>
    <p:sldId id="299" r:id="rId11"/>
    <p:sldId id="296" r:id="rId12"/>
    <p:sldId id="260" r:id="rId13"/>
    <p:sldId id="259" r:id="rId14"/>
    <p:sldId id="300" r:id="rId15"/>
    <p:sldId id="301" r:id="rId16"/>
    <p:sldId id="302" r:id="rId17"/>
    <p:sldId id="349" r:id="rId18"/>
    <p:sldId id="338" r:id="rId19"/>
    <p:sldId id="261" r:id="rId20"/>
    <p:sldId id="350" r:id="rId21"/>
    <p:sldId id="307" r:id="rId22"/>
    <p:sldId id="339" r:id="rId23"/>
    <p:sldId id="308" r:id="rId24"/>
    <p:sldId id="353" r:id="rId25"/>
    <p:sldId id="343" r:id="rId26"/>
    <p:sldId id="341" r:id="rId27"/>
    <p:sldId id="340" r:id="rId28"/>
    <p:sldId id="352" r:id="rId29"/>
    <p:sldId id="345" r:id="rId30"/>
    <p:sldId id="346" r:id="rId31"/>
    <p:sldId id="344" r:id="rId32"/>
    <p:sldId id="347" r:id="rId33"/>
    <p:sldId id="337" r:id="rId34"/>
    <p:sldId id="314" r:id="rId35"/>
    <p:sldId id="315" r:id="rId36"/>
    <p:sldId id="316" r:id="rId37"/>
    <p:sldId id="317" r:id="rId38"/>
    <p:sldId id="354" r:id="rId39"/>
  </p:sldIdLst>
  <p:sldSz cx="9144000" cy="6858000" type="screen4x3"/>
  <p:notesSz cx="6718300" cy="9867900"/>
  <p:defaultTextStyle>
    <a:defPPr>
      <a:defRPr lang="en-US"/>
    </a:defPPr>
    <a:lvl1pPr algn="l" rtl="0" fontAlgn="base">
      <a:spcBef>
        <a:spcPct val="0"/>
      </a:spcBef>
      <a:spcAft>
        <a:spcPct val="0"/>
      </a:spcAft>
      <a:defRPr kern="1200">
        <a:solidFill>
          <a:schemeClr val="tx1"/>
        </a:solidFill>
        <a:latin typeface="Comic Sans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omic Sans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omic Sans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omic Sans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kern="1200">
        <a:solidFill>
          <a:schemeClr val="tx1"/>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CC66"/>
    <a:srgbClr val="3333CC"/>
    <a:srgbClr val="FF0000"/>
    <a:srgbClr val="FFFFCC"/>
    <a:srgbClr val="CC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024"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2911475"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138243" name="Rectangle 3"/>
          <p:cNvSpPr>
            <a:spLocks noGrp="1" noChangeArrowheads="1"/>
          </p:cNvSpPr>
          <p:nvPr>
            <p:ph type="dt" sz="quarter" idx="1"/>
          </p:nvPr>
        </p:nvSpPr>
        <p:spPr bwMode="auto">
          <a:xfrm>
            <a:off x="3805238" y="0"/>
            <a:ext cx="2911475"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138244" name="Rectangle 4"/>
          <p:cNvSpPr>
            <a:spLocks noGrp="1" noChangeArrowheads="1"/>
          </p:cNvSpPr>
          <p:nvPr>
            <p:ph type="ftr" sz="quarter" idx="2"/>
          </p:nvPr>
        </p:nvSpPr>
        <p:spPr bwMode="auto">
          <a:xfrm>
            <a:off x="0" y="9372600"/>
            <a:ext cx="2911475"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138245" name="Rectangle 5"/>
          <p:cNvSpPr>
            <a:spLocks noGrp="1" noChangeArrowheads="1"/>
          </p:cNvSpPr>
          <p:nvPr>
            <p:ph type="sldNum" sz="quarter" idx="3"/>
          </p:nvPr>
        </p:nvSpPr>
        <p:spPr bwMode="auto">
          <a:xfrm>
            <a:off x="3805238" y="9372600"/>
            <a:ext cx="2911475"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6C6611DC-D7FA-D54E-93BC-4B23831BF41C}" type="slidenum">
              <a:rPr lang="en-US"/>
              <a:pPr>
                <a:defRPr/>
              </a:pPr>
              <a:t>‹#›</a:t>
            </a:fld>
            <a:endParaRPr lang="en-US"/>
          </a:p>
        </p:txBody>
      </p:sp>
    </p:spTree>
    <p:extLst>
      <p:ext uri="{BB962C8B-B14F-4D97-AF65-F5344CB8AC3E}">
        <p14:creationId xmlns:p14="http://schemas.microsoft.com/office/powerpoint/2010/main" val="2100313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11475"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38915" name="Rectangle 3"/>
          <p:cNvSpPr>
            <a:spLocks noGrp="1" noChangeArrowheads="1"/>
          </p:cNvSpPr>
          <p:nvPr>
            <p:ph type="dt" idx="1"/>
          </p:nvPr>
        </p:nvSpPr>
        <p:spPr bwMode="auto">
          <a:xfrm>
            <a:off x="3805238" y="0"/>
            <a:ext cx="2911475"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14340" name="Rectangle 4"/>
          <p:cNvSpPr>
            <a:spLocks noRot="1" noChangeArrowheads="1" noTextEdit="1"/>
          </p:cNvSpPr>
          <p:nvPr>
            <p:ph type="sldImg" idx="2"/>
          </p:nvPr>
        </p:nvSpPr>
        <p:spPr bwMode="auto">
          <a:xfrm>
            <a:off x="892175" y="739775"/>
            <a:ext cx="4933950" cy="3700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7" name="Rectangle 5"/>
          <p:cNvSpPr>
            <a:spLocks noGrp="1" noChangeArrowheads="1"/>
          </p:cNvSpPr>
          <p:nvPr>
            <p:ph type="body" sz="quarter" idx="3"/>
          </p:nvPr>
        </p:nvSpPr>
        <p:spPr bwMode="auto">
          <a:xfrm>
            <a:off x="671513" y="4687888"/>
            <a:ext cx="5375275" cy="4440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918" name="Rectangle 6"/>
          <p:cNvSpPr>
            <a:spLocks noGrp="1" noChangeArrowheads="1"/>
          </p:cNvSpPr>
          <p:nvPr>
            <p:ph type="ftr" sz="quarter" idx="4"/>
          </p:nvPr>
        </p:nvSpPr>
        <p:spPr bwMode="auto">
          <a:xfrm>
            <a:off x="0" y="9372600"/>
            <a:ext cx="2911475"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38919" name="Rectangle 7"/>
          <p:cNvSpPr>
            <a:spLocks noGrp="1" noChangeArrowheads="1"/>
          </p:cNvSpPr>
          <p:nvPr>
            <p:ph type="sldNum" sz="quarter" idx="5"/>
          </p:nvPr>
        </p:nvSpPr>
        <p:spPr bwMode="auto">
          <a:xfrm>
            <a:off x="3805238" y="9372600"/>
            <a:ext cx="2911475"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F91052D8-6738-C94D-8AB9-314374ED7445}" type="slidenum">
              <a:rPr lang="en-US"/>
              <a:pPr>
                <a:defRPr/>
              </a:pPr>
              <a:t>‹#›</a:t>
            </a:fld>
            <a:endParaRPr lang="en-US"/>
          </a:p>
        </p:txBody>
      </p:sp>
    </p:spTree>
    <p:extLst>
      <p:ext uri="{BB962C8B-B14F-4D97-AF65-F5344CB8AC3E}">
        <p14:creationId xmlns:p14="http://schemas.microsoft.com/office/powerpoint/2010/main" val="37271219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2E64576F-5EEA-174E-B778-02D9061708EC}" type="slidenum">
              <a:rPr lang="en-US" sz="1200">
                <a:latin typeface="Arial" charset="0"/>
              </a:rPr>
              <a:pPr eaLnBrk="1" hangingPunct="1"/>
              <a:t>1</a:t>
            </a:fld>
            <a:endParaRPr lang="en-US" sz="1200">
              <a:latin typeface="Arial" charset="0"/>
            </a:endParaRPr>
          </a:p>
        </p:txBody>
      </p:sp>
      <p:sp>
        <p:nvSpPr>
          <p:cNvPr id="16386" name="Rectangle 2"/>
          <p:cNvSpPr>
            <a:spLocks noRo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sv-SE">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00101BF9-BFFC-B242-A115-26BD35EF240F}" type="slidenum">
              <a:rPr lang="en-US" sz="1200">
                <a:latin typeface="Arial" charset="0"/>
              </a:rPr>
              <a:pPr eaLnBrk="1" hangingPunct="1"/>
              <a:t>10</a:t>
            </a:fld>
            <a:endParaRPr lang="en-US" sz="1200">
              <a:latin typeface="Arial" charset="0"/>
            </a:endParaRPr>
          </a:p>
        </p:txBody>
      </p:sp>
      <p:sp>
        <p:nvSpPr>
          <p:cNvPr id="34818" name="Rectangle 2"/>
          <p:cNvSpPr>
            <a:spLocks noRo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ea typeface="ＭＳ Ｐゴシック" charset="0"/>
                <a:cs typeface="ＭＳ Ｐゴシック" charset="0"/>
              </a:rPr>
              <a:t>Bofors bruk köptes.Gjordes till vapenfabrik. Han tog sina vita hästar från Paris till Bofors.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13980AD8-109B-D843-8885-E3D3DC6007D5}" type="slidenum">
              <a:rPr lang="en-US" sz="1200">
                <a:latin typeface="Arial" charset="0"/>
              </a:rPr>
              <a:pPr eaLnBrk="1" hangingPunct="1"/>
              <a:t>11</a:t>
            </a:fld>
            <a:endParaRPr lang="en-US" sz="1200">
              <a:latin typeface="Arial" charset="0"/>
            </a:endParaRPr>
          </a:p>
        </p:txBody>
      </p:sp>
      <p:sp>
        <p:nvSpPr>
          <p:cNvPr id="36866" name="Rectangle 2"/>
          <p:cNvSpPr>
            <a:spLocks noRo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ea typeface="ＭＳ Ｐゴシック" charset="0"/>
                <a:cs typeface="ＭＳ Ｐゴシック" charset="0"/>
              </a:rPr>
              <a:t>Skrev Memesis 1896, fyra akter, 3000 ex. 2003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CC0E0704-094A-9E4A-AD81-AA76AC59DCD9}" type="slidenum">
              <a:rPr lang="en-US" sz="1200">
                <a:latin typeface="Arial" charset="0"/>
              </a:rPr>
              <a:pPr eaLnBrk="1" hangingPunct="1"/>
              <a:t>12</a:t>
            </a:fld>
            <a:endParaRPr lang="en-US" sz="1200">
              <a:latin typeface="Arial" charset="0"/>
            </a:endParaRPr>
          </a:p>
        </p:txBody>
      </p:sp>
      <p:sp>
        <p:nvSpPr>
          <p:cNvPr id="38914" name="Rectangle 2"/>
          <p:cNvSpPr>
            <a:spLocks noRo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ea typeface="ＭＳ Ｐゴシック" charset="0"/>
                <a:cs typeface="ＭＳ Ｐゴシック" charset="0"/>
              </a:rPr>
              <a:t>Förmögenhet på 33 miljoner, 31 till Nobelprisen.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B7389024-3330-A446-B802-EDF652D80909}" type="slidenum">
              <a:rPr lang="en-US" sz="1200">
                <a:latin typeface="Arial" charset="0"/>
              </a:rPr>
              <a:pPr eaLnBrk="1" hangingPunct="1"/>
              <a:t>13</a:t>
            </a:fld>
            <a:endParaRPr lang="en-US" sz="1200">
              <a:latin typeface="Arial" charset="0"/>
            </a:endParaRPr>
          </a:p>
        </p:txBody>
      </p:sp>
      <p:sp>
        <p:nvSpPr>
          <p:cNvPr id="40962" name="Rectangle 2"/>
          <p:cNvSpPr>
            <a:spLocks noRo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sv-SE">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E7BC4A22-9CE8-4C47-BF85-A68BFBF10B3A}" type="slidenum">
              <a:rPr lang="en-US" sz="1200">
                <a:latin typeface="Arial" charset="0"/>
              </a:rPr>
              <a:pPr eaLnBrk="1" hangingPunct="1"/>
              <a:t>14</a:t>
            </a:fld>
            <a:endParaRPr lang="en-US" sz="1200">
              <a:latin typeface="Arial" charset="0"/>
            </a:endParaRPr>
          </a:p>
        </p:txBody>
      </p:sp>
      <p:sp>
        <p:nvSpPr>
          <p:cNvPr id="43010" name="Rectangle 2"/>
          <p:cNvSpPr>
            <a:spLocks noRo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sv-SE">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C9FF7161-9012-1346-986A-E28C6C79AA30}" type="slidenum">
              <a:rPr lang="en-US" sz="1200">
                <a:latin typeface="Arial" charset="0"/>
              </a:rPr>
              <a:pPr eaLnBrk="1" hangingPunct="1"/>
              <a:t>15</a:t>
            </a:fld>
            <a:endParaRPr lang="en-US" sz="1200">
              <a:latin typeface="Arial" charset="0"/>
            </a:endParaRPr>
          </a:p>
        </p:txBody>
      </p:sp>
      <p:sp>
        <p:nvSpPr>
          <p:cNvPr id="45058" name="Rectangle 2"/>
          <p:cNvSpPr>
            <a:spLocks noRo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sv-SE">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B38FA89-E081-8849-9972-A036340BCA11}" type="slidenum">
              <a:rPr lang="en-US" sz="1200">
                <a:latin typeface="Arial" charset="0"/>
              </a:rPr>
              <a:pPr eaLnBrk="1" hangingPunct="1"/>
              <a:t>16</a:t>
            </a:fld>
            <a:endParaRPr lang="en-US" sz="1200">
              <a:latin typeface="Arial" charset="0"/>
            </a:endParaRPr>
          </a:p>
        </p:txBody>
      </p:sp>
      <p:sp>
        <p:nvSpPr>
          <p:cNvPr id="47106" name="Rectangle 2"/>
          <p:cNvSpPr>
            <a:spLocks noRo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sv-SE">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28DF0C45-65C7-8D40-B671-C9E688571210}" type="slidenum">
              <a:rPr lang="en-US" sz="1200">
                <a:latin typeface="Arial" charset="0"/>
              </a:rPr>
              <a:pPr eaLnBrk="1" hangingPunct="1"/>
              <a:t>19</a:t>
            </a:fld>
            <a:endParaRPr lang="en-US" sz="1200">
              <a:latin typeface="Arial" charset="0"/>
            </a:endParaRPr>
          </a:p>
        </p:txBody>
      </p:sp>
      <p:sp>
        <p:nvSpPr>
          <p:cNvPr id="51202" name="Rectangle 2"/>
          <p:cNvSpPr>
            <a:spLocks noRo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sv-SE">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46847419-8ABE-7E4E-9974-DED9DEC1B7AF}" type="slidenum">
              <a:rPr lang="en-US" sz="1200">
                <a:latin typeface="Arial" charset="0"/>
              </a:rPr>
              <a:pPr eaLnBrk="1" hangingPunct="1"/>
              <a:t>21</a:t>
            </a:fld>
            <a:endParaRPr lang="en-US" sz="1200">
              <a:latin typeface="Arial" charset="0"/>
            </a:endParaRPr>
          </a:p>
        </p:txBody>
      </p:sp>
      <p:sp>
        <p:nvSpPr>
          <p:cNvPr id="54274" name="Rectangle 2"/>
          <p:cNvSpPr>
            <a:spLocks noRo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sv-SE">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25B110B4-6B1F-AB41-9090-71C171154776}" type="slidenum">
              <a:rPr lang="en-US" sz="1200">
                <a:latin typeface="Arial" charset="0"/>
              </a:rPr>
              <a:pPr eaLnBrk="1" hangingPunct="1"/>
              <a:t>23</a:t>
            </a:fld>
            <a:endParaRPr lang="en-US" sz="1200">
              <a:latin typeface="Arial" charset="0"/>
            </a:endParaRPr>
          </a:p>
        </p:txBody>
      </p:sp>
      <p:sp>
        <p:nvSpPr>
          <p:cNvPr id="57346" name="Rectangle 2"/>
          <p:cNvSpPr>
            <a:spLocks noRo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sv-SE">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2A9825D1-533B-EC48-BDCC-798808D0AD86}" type="slidenum">
              <a:rPr lang="en-US" sz="1200">
                <a:latin typeface="Arial" charset="0"/>
              </a:rPr>
              <a:pPr eaLnBrk="1" hangingPunct="1"/>
              <a:t>2</a:t>
            </a:fld>
            <a:endParaRPr lang="en-US" sz="1200">
              <a:latin typeface="Arial" charset="0"/>
            </a:endParaRPr>
          </a:p>
        </p:txBody>
      </p:sp>
      <p:sp>
        <p:nvSpPr>
          <p:cNvPr id="18434" name="Rectangle 2"/>
          <p:cNvSpPr>
            <a:spLocks noRo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sv-SE">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433C083-83CF-0341-B964-04809AF3C0A8}" type="slidenum">
              <a:rPr lang="en-US" sz="1200">
                <a:solidFill>
                  <a:srgbClr val="000000"/>
                </a:solidFill>
                <a:latin typeface="Arial" charset="0"/>
              </a:rPr>
              <a:pPr eaLnBrk="1" hangingPunct="1"/>
              <a:t>26</a:t>
            </a:fld>
            <a:endParaRPr lang="en-US" sz="1200">
              <a:solidFill>
                <a:srgbClr val="000000"/>
              </a:solidFill>
              <a:latin typeface="Arial"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A5952670-1B18-4B40-BF9F-EB97A0A27244}" type="slidenum">
              <a:rPr lang="en-US" sz="1200">
                <a:solidFill>
                  <a:srgbClr val="000000"/>
                </a:solidFill>
                <a:latin typeface="Arial" charset="0"/>
              </a:rPr>
              <a:pPr eaLnBrk="1" hangingPunct="1"/>
              <a:t>27</a:t>
            </a:fld>
            <a:endParaRPr lang="en-US" sz="1200">
              <a:solidFill>
                <a:srgbClr val="000000"/>
              </a:solidFill>
              <a:latin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sv-SE">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sv-SE">
              <a:ea typeface="ＭＳ Ｐゴシック" charset="0"/>
              <a:cs typeface="ＭＳ Ｐゴシック" charset="0"/>
            </a:endParaRPr>
          </a:p>
        </p:txBody>
      </p:sp>
      <p:sp>
        <p:nvSpPr>
          <p:cNvPr id="675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C07B7224-673D-4343-9EB2-1E6CE3805F13}" type="slidenum">
              <a:rPr lang="en-US" sz="1200">
                <a:latin typeface="Arial" charset="0"/>
              </a:rPr>
              <a:pPr eaLnBrk="1" hangingPunct="1"/>
              <a:t>30</a:t>
            </a:fld>
            <a:endParaRPr lang="en-US" sz="120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D6957D00-9370-574C-AAF2-F1636BE2E21B}" type="slidenum">
              <a:rPr lang="en-US" sz="1200">
                <a:latin typeface="Arial" charset="0"/>
              </a:rPr>
              <a:pPr eaLnBrk="1" hangingPunct="1"/>
              <a:t>33</a:t>
            </a:fld>
            <a:endParaRPr lang="en-US" sz="1200">
              <a:latin typeface="Arial" charset="0"/>
            </a:endParaRPr>
          </a:p>
        </p:txBody>
      </p:sp>
      <p:sp>
        <p:nvSpPr>
          <p:cNvPr id="71682" name="Rectangle 2"/>
          <p:cNvSpPr>
            <a:spLocks noRo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sv-SE">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D6E7D3FB-1544-FD42-A50F-97E7DEDF1013}" type="slidenum">
              <a:rPr lang="en-US" sz="1200">
                <a:latin typeface="Arial" charset="0"/>
              </a:rPr>
              <a:pPr eaLnBrk="1" hangingPunct="1"/>
              <a:t>34</a:t>
            </a:fld>
            <a:endParaRPr lang="en-US" sz="1200">
              <a:latin typeface="Arial" charset="0"/>
            </a:endParaRPr>
          </a:p>
        </p:txBody>
      </p:sp>
      <p:sp>
        <p:nvSpPr>
          <p:cNvPr id="73730" name="Rectangle 2"/>
          <p:cNvSpPr>
            <a:spLocks noRo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sv-SE">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8DE43701-64C6-0344-B1B3-E5FFD594E2C1}" type="slidenum">
              <a:rPr lang="en-US" sz="1200">
                <a:latin typeface="Arial" charset="0"/>
              </a:rPr>
              <a:pPr eaLnBrk="1" hangingPunct="1"/>
              <a:t>35</a:t>
            </a:fld>
            <a:endParaRPr lang="en-US" sz="1200">
              <a:latin typeface="Arial" charset="0"/>
            </a:endParaRPr>
          </a:p>
        </p:txBody>
      </p:sp>
      <p:sp>
        <p:nvSpPr>
          <p:cNvPr id="75778" name="Rectangle 2"/>
          <p:cNvSpPr>
            <a:spLocks noRo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sv-SE">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B741CFFC-3BA4-1047-9935-E96F0B0FF0FB}" type="slidenum">
              <a:rPr lang="en-US" sz="1200">
                <a:latin typeface="Arial" charset="0"/>
              </a:rPr>
              <a:pPr eaLnBrk="1" hangingPunct="1"/>
              <a:t>36</a:t>
            </a:fld>
            <a:endParaRPr lang="en-US" sz="1200">
              <a:latin typeface="Arial" charset="0"/>
            </a:endParaRPr>
          </a:p>
        </p:txBody>
      </p:sp>
      <p:sp>
        <p:nvSpPr>
          <p:cNvPr id="77826" name="Rectangle 2"/>
          <p:cNvSpPr>
            <a:spLocks noRo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sv-SE">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691D502D-16CE-6B45-8FFD-21E4750254FD}" type="slidenum">
              <a:rPr lang="en-US" sz="1200">
                <a:latin typeface="Arial" charset="0"/>
              </a:rPr>
              <a:pPr eaLnBrk="1" hangingPunct="1"/>
              <a:t>37</a:t>
            </a:fld>
            <a:endParaRPr lang="en-US" sz="1200">
              <a:latin typeface="Arial" charset="0"/>
            </a:endParaRPr>
          </a:p>
        </p:txBody>
      </p:sp>
      <p:sp>
        <p:nvSpPr>
          <p:cNvPr id="79874" name="Rectangle 2"/>
          <p:cNvSpPr>
            <a:spLocks noRo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sv-SE">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AFA943AE-1A99-5445-8095-EB8E58ED0A85}" type="slidenum">
              <a:rPr lang="en-US" sz="1200">
                <a:latin typeface="Arial" charset="0"/>
              </a:rPr>
              <a:pPr eaLnBrk="1" hangingPunct="1"/>
              <a:t>3</a:t>
            </a:fld>
            <a:endParaRPr lang="en-US" sz="1200">
              <a:latin typeface="Arial" charset="0"/>
            </a:endParaRPr>
          </a:p>
        </p:txBody>
      </p:sp>
      <p:sp>
        <p:nvSpPr>
          <p:cNvPr id="20482" name="Rectangle 2"/>
          <p:cNvSpPr>
            <a:spLocks noRo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ea typeface="ＭＳ Ｐゴシック" charset="0"/>
                <a:cs typeface="ＭＳ Ｐゴシック" charset="0"/>
              </a:rPr>
              <a:t>Alfred var Andriette och Immanuel Nobels tredje son.  Han föddes I Stockholm och bodde där till 11 års ålder då hans familj flyttade till St Petersburg, Hans far (som flyttade 1838) startade en fabrik för tillverkning av landminor där. Fadern var angelägen om att barnen skulle få bästa möjliga utbildning och anställde privatlärare. Förutom svenska pratade han flytandeengelska, tyska, franska och ryska. Han skickades vid 17 års ålder till Paris och USA för att studera kemi.  </a:t>
            </a:r>
          </a:p>
          <a:p>
            <a:pPr eaLnBrk="1" hangingPunct="1"/>
            <a:endParaRPr lang="sv-SE">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ea typeface="ＭＳ Ｐゴシック" charset="0"/>
                <a:cs typeface="ＭＳ Ｐゴシック" charset="0"/>
              </a:rPr>
              <a:t>Uppfanns 1847, </a:t>
            </a:r>
            <a:r>
              <a:rPr lang="en-US">
                <a:ea typeface="ＭＳ Ｐゴシック" charset="0"/>
                <a:cs typeface="ＭＳ Ｐゴシック" charset="0"/>
              </a:rPr>
              <a:t>är en i rent tillstånd färglös, oljig och extremt explosiv kemikalie. Nitroglycerin är ytterst instabilt (både kraftfullt och lättexplosivt) och detonerar med en hastighet på cirka 8000 m/s, motsvarande c:a MACH 23 vid normalt lufttryck 1013 hPa och temperatur +15 C.</a:t>
            </a:r>
            <a:endParaRPr lang="sv-SE">
              <a:ea typeface="ＭＳ Ｐゴシック" charset="0"/>
              <a:cs typeface="ＭＳ Ｐゴシック" charset="0"/>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C5C965A-E381-B643-BB6D-438008D5409C}" type="slidenum">
              <a:rPr lang="en-US" sz="1200">
                <a:latin typeface="Arial" charset="0"/>
              </a:rPr>
              <a:pPr eaLnBrk="1" hangingPunct="1"/>
              <a:t>4</a:t>
            </a:fld>
            <a:endParaRPr lang="en-US" sz="120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066E26B2-EFD6-B140-BEDA-45883C03B7C8}" type="slidenum">
              <a:rPr lang="en-US" sz="1200">
                <a:latin typeface="Arial" charset="0"/>
              </a:rPr>
              <a:pPr eaLnBrk="1" hangingPunct="1"/>
              <a:t>5</a:t>
            </a:fld>
            <a:endParaRPr lang="en-US" sz="1200">
              <a:latin typeface="Arial" charset="0"/>
            </a:endParaRPr>
          </a:p>
        </p:txBody>
      </p:sp>
      <p:sp>
        <p:nvSpPr>
          <p:cNvPr id="24578" name="Rectangle 2"/>
          <p:cNvSpPr>
            <a:spLocks noRo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ea typeface="ＭＳ Ｐゴシック" charset="0"/>
                <a:cs typeface="ＭＳ Ｐゴシック" charset="0"/>
              </a:rPr>
              <a:t>Sex döda, bland dem Emil Nobel.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671F8132-534D-2244-9273-4B6DA3333333}" type="slidenum">
              <a:rPr lang="en-US" sz="1200">
                <a:latin typeface="Arial" charset="0"/>
              </a:rPr>
              <a:pPr eaLnBrk="1" hangingPunct="1"/>
              <a:t>6</a:t>
            </a:fld>
            <a:endParaRPr lang="en-US" sz="1200">
              <a:latin typeface="Arial" charset="0"/>
            </a:endParaRPr>
          </a:p>
        </p:txBody>
      </p:sp>
      <p:sp>
        <p:nvSpPr>
          <p:cNvPr id="26626" name="Rectangle 2"/>
          <p:cNvSpPr>
            <a:spLocks noRo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ea typeface="ＭＳ Ｐゴシック" charset="0"/>
                <a:cs typeface="ＭＳ Ｐゴシック" charset="0"/>
              </a:rPr>
              <a:t>Alfred lekte med döden. Han lär ha rest till USA för att söka patent 1866 med nitroglycerin i handbagaget.</a:t>
            </a:r>
          </a:p>
          <a:p>
            <a:pPr eaLnBrk="1" hangingPunct="1"/>
            <a:r>
              <a:rPr lang="sv-SE">
                <a:ea typeface="ＭＳ Ｐゴシック" charset="0"/>
                <a:cs typeface="ＭＳ Ｐゴシック" charset="0"/>
              </a:rPr>
              <a:t>Han startade sina försök att tämja nitroglycerin omkring 1860 och lyckades få patent på dynamit 1867. Han</a:t>
            </a:r>
          </a:p>
          <a:p>
            <a:pPr eaLnBrk="1" hangingPunct="1"/>
            <a:r>
              <a:rPr lang="sv-SE">
                <a:ea typeface="ＭＳ Ｐゴシック" charset="0"/>
                <a:cs typeface="ＭＳ Ｐゴシック" charset="0"/>
              </a:rPr>
              <a:t>Hade totalt 350 patent, något som gjorde honom till en mycket rik man.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70E4A24F-A1B6-2441-8A04-22D758022CA0}" type="slidenum">
              <a:rPr lang="en-US" sz="1200">
                <a:latin typeface="Arial" charset="0"/>
              </a:rPr>
              <a:pPr eaLnBrk="1" hangingPunct="1"/>
              <a:t>7</a:t>
            </a:fld>
            <a:endParaRPr lang="en-US" sz="1200">
              <a:latin typeface="Arial" charset="0"/>
            </a:endParaRPr>
          </a:p>
        </p:txBody>
      </p:sp>
      <p:sp>
        <p:nvSpPr>
          <p:cNvPr id="28674" name="Rectangle 2"/>
          <p:cNvSpPr>
            <a:spLocks noRo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ea typeface="ＭＳ Ｐゴシック" charset="0"/>
                <a:cs typeface="ＭＳ Ｐゴシック" charset="0"/>
              </a:rPr>
              <a:t>År 1873 flyttade han till Paris som en rik man. Han slog sig ner i ett palats på Rue Malakov. Vita hästar i Bois du Bolonge. Han trivdes bra i Paris. Annons i en Wientidning.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AC2A90D8-291A-754D-8C59-A4EFB07C2674}" type="slidenum">
              <a:rPr lang="en-US" sz="1200">
                <a:latin typeface="Arial" charset="0"/>
              </a:rPr>
              <a:pPr eaLnBrk="1" hangingPunct="1"/>
              <a:t>8</a:t>
            </a:fld>
            <a:endParaRPr lang="en-US" sz="1200">
              <a:latin typeface="Arial" charset="0"/>
            </a:endParaRPr>
          </a:p>
        </p:txBody>
      </p:sp>
      <p:sp>
        <p:nvSpPr>
          <p:cNvPr id="30722" name="Rectangle 2"/>
          <p:cNvSpPr>
            <a:spLocks noRo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ea typeface="ＭＳ Ｐゴシック" charset="0"/>
                <a:cs typeface="ＭＳ Ｐゴシック" charset="0"/>
              </a:rPr>
              <a:t>Grevinnan Bertha Kinsky von Chinic und Tettau 33 år och ogift. Arbetde hos baronessan von Suttner. Ned med vapnen 1890. Förlovad med Artur von Suttner. Stack!</a:t>
            </a:r>
          </a:p>
          <a:p>
            <a:pPr eaLnBrk="1" hangingPunct="1"/>
            <a:r>
              <a:rPr lang="sv-SE">
                <a:ea typeface="ＭＳ Ｐゴシック" charset="0"/>
                <a:cs typeface="ＭＳ Ｐゴシック" charset="0"/>
              </a:rPr>
              <a:t>Står ensam på Gare du Nord. Åker till Baden dei Wien på kurort för att vila upp sig. Där möter han Sofie Hess, 20 år. Tillsammans i 18 år. Förhållandet haden kanske varat livet ut om inte hon blivit gravid med en annan man, ryttmästare Kapy von Kapivar.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11A4A9B1-D03C-A843-A213-E23FD1AEE493}" type="slidenum">
              <a:rPr lang="en-US" sz="1200">
                <a:latin typeface="Arial" charset="0"/>
              </a:rPr>
              <a:pPr eaLnBrk="1" hangingPunct="1"/>
              <a:t>9</a:t>
            </a:fld>
            <a:endParaRPr lang="en-US" sz="1200">
              <a:latin typeface="Arial" charset="0"/>
            </a:endParaRPr>
          </a:p>
        </p:txBody>
      </p:sp>
      <p:sp>
        <p:nvSpPr>
          <p:cNvPr id="32770" name="Rectangle 2"/>
          <p:cNvSpPr>
            <a:spLocks noRo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ea typeface="ＭＳ Ｐゴシック" charset="0"/>
                <a:cs typeface="ＭＳ Ｐゴシック" charset="0"/>
              </a:rPr>
              <a:t>Han kom inte helt överens med franska myndigheter och flyttade till San Remo 1890.</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938695-D9DE-4240-8932-512A6A493727}" type="slidenum">
              <a:rPr lang="en-US"/>
              <a:pPr>
                <a:defRPr/>
              </a:pPr>
              <a:t>‹#›</a:t>
            </a:fld>
            <a:endParaRPr lang="en-US"/>
          </a:p>
        </p:txBody>
      </p:sp>
    </p:spTree>
    <p:extLst>
      <p:ext uri="{BB962C8B-B14F-4D97-AF65-F5344CB8AC3E}">
        <p14:creationId xmlns:p14="http://schemas.microsoft.com/office/powerpoint/2010/main" val="655726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C2E72F-1210-5140-97B0-51CDDFDA8742}" type="slidenum">
              <a:rPr lang="en-US"/>
              <a:pPr>
                <a:defRPr/>
              </a:pPr>
              <a:t>‹#›</a:t>
            </a:fld>
            <a:endParaRPr lang="en-US"/>
          </a:p>
        </p:txBody>
      </p:sp>
    </p:spTree>
    <p:extLst>
      <p:ext uri="{BB962C8B-B14F-4D97-AF65-F5344CB8AC3E}">
        <p14:creationId xmlns:p14="http://schemas.microsoft.com/office/powerpoint/2010/main" val="224426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2C6189-347A-C441-819A-DADB0C98B961}" type="slidenum">
              <a:rPr lang="en-US"/>
              <a:pPr>
                <a:defRPr/>
              </a:pPr>
              <a:t>‹#›</a:t>
            </a:fld>
            <a:endParaRPr lang="en-US"/>
          </a:p>
        </p:txBody>
      </p:sp>
    </p:spTree>
    <p:extLst>
      <p:ext uri="{BB962C8B-B14F-4D97-AF65-F5344CB8AC3E}">
        <p14:creationId xmlns:p14="http://schemas.microsoft.com/office/powerpoint/2010/main" val="2477402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1D7CFA-FAC8-114A-8C24-8E2435E1074A}" type="slidenum">
              <a:rPr lang="en-US"/>
              <a:pPr>
                <a:defRPr/>
              </a:pPr>
              <a:t>‹#›</a:t>
            </a:fld>
            <a:endParaRPr lang="en-US"/>
          </a:p>
        </p:txBody>
      </p:sp>
    </p:spTree>
    <p:extLst>
      <p:ext uri="{BB962C8B-B14F-4D97-AF65-F5344CB8AC3E}">
        <p14:creationId xmlns:p14="http://schemas.microsoft.com/office/powerpoint/2010/main" val="2698880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v-S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E721E1-4970-7347-81BC-530F585E03E3}" type="slidenum">
              <a:rPr lang="en-US"/>
              <a:pPr>
                <a:defRPr/>
              </a:pPr>
              <a:t>‹#›</a:t>
            </a:fld>
            <a:endParaRPr lang="en-US"/>
          </a:p>
        </p:txBody>
      </p:sp>
    </p:spTree>
    <p:extLst>
      <p:ext uri="{BB962C8B-B14F-4D97-AF65-F5344CB8AC3E}">
        <p14:creationId xmlns:p14="http://schemas.microsoft.com/office/powerpoint/2010/main" val="9324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62E2BC-A5B8-CC45-BF93-9DBA9812622E}" type="slidenum">
              <a:rPr lang="en-US"/>
              <a:pPr>
                <a:defRPr/>
              </a:pPr>
              <a:t>‹#›</a:t>
            </a:fld>
            <a:endParaRPr lang="en-US"/>
          </a:p>
        </p:txBody>
      </p:sp>
    </p:spTree>
    <p:extLst>
      <p:ext uri="{BB962C8B-B14F-4D97-AF65-F5344CB8AC3E}">
        <p14:creationId xmlns:p14="http://schemas.microsoft.com/office/powerpoint/2010/main" val="2390970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F04850F-C756-2749-A161-039441D37D8C}" type="slidenum">
              <a:rPr lang="en-US"/>
              <a:pPr>
                <a:defRPr/>
              </a:pPr>
              <a:t>‹#›</a:t>
            </a:fld>
            <a:endParaRPr lang="en-US"/>
          </a:p>
        </p:txBody>
      </p:sp>
    </p:spTree>
    <p:extLst>
      <p:ext uri="{BB962C8B-B14F-4D97-AF65-F5344CB8AC3E}">
        <p14:creationId xmlns:p14="http://schemas.microsoft.com/office/powerpoint/2010/main" val="3543397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245AFAD-9869-3241-A7D0-1D6464A62BD7}" type="slidenum">
              <a:rPr lang="en-US"/>
              <a:pPr>
                <a:defRPr/>
              </a:pPr>
              <a:t>‹#›</a:t>
            </a:fld>
            <a:endParaRPr lang="en-US"/>
          </a:p>
        </p:txBody>
      </p:sp>
    </p:spTree>
    <p:extLst>
      <p:ext uri="{BB962C8B-B14F-4D97-AF65-F5344CB8AC3E}">
        <p14:creationId xmlns:p14="http://schemas.microsoft.com/office/powerpoint/2010/main" val="1179908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1C4AA27-1C03-D341-AF2C-1EEDFE2BBC5E}" type="slidenum">
              <a:rPr lang="en-US"/>
              <a:pPr>
                <a:defRPr/>
              </a:pPr>
              <a:t>‹#›</a:t>
            </a:fld>
            <a:endParaRPr lang="en-US"/>
          </a:p>
        </p:txBody>
      </p:sp>
    </p:spTree>
    <p:extLst>
      <p:ext uri="{BB962C8B-B14F-4D97-AF65-F5344CB8AC3E}">
        <p14:creationId xmlns:p14="http://schemas.microsoft.com/office/powerpoint/2010/main" val="983309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sv-S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12E1C2-32B5-2D45-975D-51CDED5FC87E}" type="slidenum">
              <a:rPr lang="en-US"/>
              <a:pPr>
                <a:defRPr/>
              </a:pPr>
              <a:t>‹#›</a:t>
            </a:fld>
            <a:endParaRPr lang="en-US"/>
          </a:p>
        </p:txBody>
      </p:sp>
    </p:spTree>
    <p:extLst>
      <p:ext uri="{BB962C8B-B14F-4D97-AF65-F5344CB8AC3E}">
        <p14:creationId xmlns:p14="http://schemas.microsoft.com/office/powerpoint/2010/main" val="1703110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v-S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50509C-B9BA-E34B-B24D-990AAC9BA568}" type="slidenum">
              <a:rPr lang="en-US"/>
              <a:pPr>
                <a:defRPr/>
              </a:pPr>
              <a:t>‹#›</a:t>
            </a:fld>
            <a:endParaRPr lang="en-US"/>
          </a:p>
        </p:txBody>
      </p:sp>
    </p:spTree>
    <p:extLst>
      <p:ext uri="{BB962C8B-B14F-4D97-AF65-F5344CB8AC3E}">
        <p14:creationId xmlns:p14="http://schemas.microsoft.com/office/powerpoint/2010/main" val="33804875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charset="0"/>
              </a:defRPr>
            </a:lvl1pPr>
          </a:lstStyle>
          <a:p>
            <a:pPr>
              <a:defRPr/>
            </a:pPr>
            <a:fld id="{9DB1424B-2E99-8443-AFD2-E715FD0BEB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hyperlink" Target="http://sv.wikipedia.org/wiki/Bild:Bj%C3%B6rborns_herrg%C3%A5rd.jpg" TargetMode="External"/><Relationship Id="rId6"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 Id="rId3"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26.xml.rels><?xml version="1.0" encoding="UTF-8" standalone="yes"?>
<Relationships xmlns="http://schemas.openxmlformats.org/package/2006/relationships"><Relationship Id="rId11" Type="http://schemas.openxmlformats.org/officeDocument/2006/relationships/image" Target="../media/image54.jpeg"/><Relationship Id="rId12" Type="http://schemas.openxmlformats.org/officeDocument/2006/relationships/image" Target="../media/image55.jpeg"/><Relationship Id="rId13" Type="http://schemas.openxmlformats.org/officeDocument/2006/relationships/image" Target="../media/image56.jpeg"/><Relationship Id="rId14"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jpeg"/><Relationship Id="rId8" Type="http://schemas.openxmlformats.org/officeDocument/2006/relationships/image" Target="../media/image51.jpeg"/><Relationship Id="rId9" Type="http://schemas.openxmlformats.org/officeDocument/2006/relationships/image" Target="../media/image52.jpeg"/><Relationship Id="rId10"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2.bin"/><Relationship Id="rId5" Type="http://schemas.openxmlformats.org/officeDocument/2006/relationships/image" Target="../media/image58.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jpeg"/><Relationship Id="rId8" Type="http://schemas.openxmlformats.org/officeDocument/2006/relationships/image" Target="../media/image65.jpeg"/><Relationship Id="rId9" Type="http://schemas.openxmlformats.org/officeDocument/2006/relationships/image" Target="../media/image66.jpeg"/><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7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7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7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7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7.xml"/><Relationship Id="rId2" Type="http://schemas.openxmlformats.org/officeDocument/2006/relationships/image" Target="../media/image7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oleObject" Target="../embeddings/oleObject1.bin"/><Relationship Id="rId7" Type="http://schemas.openxmlformats.org/officeDocument/2006/relationships/image" Target="../media/image8.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7" descr="~AUT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2492375"/>
            <a:ext cx="3887787"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8"/>
          <p:cNvSpPr>
            <a:spLocks noChangeArrowheads="1"/>
          </p:cNvSpPr>
          <p:nvPr/>
        </p:nvSpPr>
        <p:spPr bwMode="auto">
          <a:xfrm>
            <a:off x="2411413" y="2492375"/>
            <a:ext cx="3887787" cy="259238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sv-SE"/>
          </a:p>
        </p:txBody>
      </p:sp>
      <p:sp>
        <p:nvSpPr>
          <p:cNvPr id="15363" name="Text Box 9"/>
          <p:cNvSpPr txBox="1">
            <a:spLocks noChangeArrowheads="1"/>
          </p:cNvSpPr>
          <p:nvPr/>
        </p:nvSpPr>
        <p:spPr bwMode="auto">
          <a:xfrm>
            <a:off x="2124075" y="836613"/>
            <a:ext cx="43195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chemeClr val="accent2"/>
                </a:solidFill>
                <a:latin typeface="Bookman Old Style" charset="0"/>
              </a:rPr>
              <a:t>Alfred Nobel</a:t>
            </a:r>
            <a:br>
              <a:rPr lang="en-US" b="1">
                <a:solidFill>
                  <a:schemeClr val="accent2"/>
                </a:solidFill>
                <a:latin typeface="Bookman Old Style" charset="0"/>
              </a:rPr>
            </a:br>
            <a:r>
              <a:rPr lang="en-US" sz="1200" b="1">
                <a:solidFill>
                  <a:schemeClr val="accent2"/>
                </a:solidFill>
                <a:latin typeface="Bookman Old Style" charset="0"/>
              </a:rPr>
              <a:t>och</a:t>
            </a:r>
            <a:br>
              <a:rPr lang="en-US" sz="1200" b="1">
                <a:solidFill>
                  <a:schemeClr val="accent2"/>
                </a:solidFill>
                <a:latin typeface="Bookman Old Style" charset="0"/>
              </a:rPr>
            </a:br>
            <a:r>
              <a:rPr lang="sv-SE" b="1">
                <a:solidFill>
                  <a:schemeClr val="accent2"/>
                </a:solidFill>
                <a:latin typeface="Bookman Old Style" charset="0"/>
              </a:rPr>
              <a:t>Nobel Prisen</a:t>
            </a:r>
            <a:endParaRPr lang="en-US">
              <a:solidFill>
                <a:schemeClr val="accent2"/>
              </a:solidFill>
              <a:latin typeface="Bookman Old Style" charset="0"/>
            </a:endParaRPr>
          </a:p>
        </p:txBody>
      </p:sp>
      <p:pic>
        <p:nvPicPr>
          <p:cNvPr id="15364" name="Picture 10" descr="medal_nob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85273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1" descr="04_09_award_over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2924175"/>
            <a:ext cx="2571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2" descr="ARSign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5445125"/>
            <a:ext cx="2981325"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13"/>
          <p:cNvSpPr txBox="1">
            <a:spLocks noChangeArrowheads="1"/>
          </p:cNvSpPr>
          <p:nvPr/>
        </p:nvSpPr>
        <p:spPr bwMode="auto">
          <a:xfrm>
            <a:off x="2987675" y="5229225"/>
            <a:ext cx="22320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sz="1400">
                <a:cs typeface="Comic Sans MS" charset="0"/>
              </a:rPr>
              <a:t>Café-å-lär nr 143</a:t>
            </a:r>
            <a:endParaRPr lang="sv-SE" sz="1400">
              <a:cs typeface="Comic Sans MS" charset="0"/>
            </a:endParaRPr>
          </a:p>
          <a:p>
            <a:pPr algn="ctr" eaLnBrk="1" hangingPunct="1">
              <a:spcBef>
                <a:spcPct val="50000"/>
              </a:spcBef>
            </a:pPr>
            <a:r>
              <a:rPr lang="sv-SE" sz="1400">
                <a:cs typeface="Comic Sans MS" charset="0"/>
              </a:rPr>
              <a:t>4 oktober, 2012</a:t>
            </a:r>
            <a:br>
              <a:rPr lang="sv-SE" sz="1400">
                <a:cs typeface="Comic Sans MS" charset="0"/>
              </a:rPr>
            </a:br>
            <a:endParaRPr lang="en-US" sz="1400">
              <a:cs typeface="Comic Sans MS"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box(in)">
                                      <p:cBhvr>
                                        <p:cTn id="7"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5" descr="bofors_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5388" y="1412875"/>
            <a:ext cx="23749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6" descr="la_v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3933825"/>
            <a:ext cx="259238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8"/>
          <p:cNvSpPr txBox="1">
            <a:spLocks noChangeArrowheads="1"/>
          </p:cNvSpPr>
          <p:nvPr/>
        </p:nvSpPr>
        <p:spPr bwMode="auto">
          <a:xfrm>
            <a:off x="3276600" y="620713"/>
            <a:ext cx="2519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b="1">
                <a:solidFill>
                  <a:srgbClr val="3333CC"/>
                </a:solidFill>
                <a:latin typeface="Bookman Old Style" charset="0"/>
              </a:rPr>
              <a:t>BOFORS</a:t>
            </a:r>
            <a:endParaRPr lang="en-US" b="1">
              <a:solidFill>
                <a:srgbClr val="3333CC"/>
              </a:solidFill>
              <a:latin typeface="Bookman Old Style" charset="0"/>
            </a:endParaRPr>
          </a:p>
        </p:txBody>
      </p:sp>
      <p:sp>
        <p:nvSpPr>
          <p:cNvPr id="33796" name="Text Box 9"/>
          <p:cNvSpPr txBox="1">
            <a:spLocks noChangeArrowheads="1"/>
          </p:cNvSpPr>
          <p:nvPr/>
        </p:nvSpPr>
        <p:spPr bwMode="auto">
          <a:xfrm>
            <a:off x="1258888" y="3860800"/>
            <a:ext cx="1657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sz="1600" b="1">
                <a:solidFill>
                  <a:srgbClr val="3333CC"/>
                </a:solidFill>
                <a:latin typeface="Bookman Old Style" charset="0"/>
              </a:rPr>
              <a:t>1893</a:t>
            </a:r>
            <a:br>
              <a:rPr lang="sv-SE" sz="1600" b="1">
                <a:solidFill>
                  <a:srgbClr val="3333CC"/>
                </a:solidFill>
                <a:latin typeface="Bookman Old Style" charset="0"/>
              </a:rPr>
            </a:br>
            <a:r>
              <a:rPr lang="sv-SE" sz="1600" b="1">
                <a:solidFill>
                  <a:srgbClr val="3333CC"/>
                </a:solidFill>
                <a:latin typeface="Bookman Old Style" charset="0"/>
              </a:rPr>
              <a:t>Björkborn</a:t>
            </a:r>
            <a:endParaRPr lang="en-US" sz="1600" b="1">
              <a:solidFill>
                <a:srgbClr val="3333CC"/>
              </a:solidFill>
              <a:latin typeface="Bookman Old Style" charset="0"/>
            </a:endParaRPr>
          </a:p>
        </p:txBody>
      </p:sp>
      <p:pic>
        <p:nvPicPr>
          <p:cNvPr id="33797" name="Picture 11" descr="180px-Bj%C3%B6rborns_herrg%C3%A5rd">
            <a:hlinkClick r:id="rId5" tooltip="&quot;Björkborns herrgård, Karlskoga.&quo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50" y="1412875"/>
            <a:ext cx="3240088"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4910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908050"/>
            <a:ext cx="3306762"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5" descr="Nemi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1196975"/>
            <a:ext cx="1825625"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8"/>
          <p:cNvSpPr>
            <a:spLocks noChangeArrowheads="1"/>
          </p:cNvSpPr>
          <p:nvPr/>
        </p:nvSpPr>
        <p:spPr bwMode="auto">
          <a:xfrm>
            <a:off x="0" y="27908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sv-SE"/>
          </a:p>
        </p:txBody>
      </p:sp>
      <p:sp>
        <p:nvSpPr>
          <p:cNvPr id="85001" name="Rectangle 9"/>
          <p:cNvSpPr>
            <a:spLocks noChangeArrowheads="1"/>
          </p:cNvSpPr>
          <p:nvPr/>
        </p:nvSpPr>
        <p:spPr bwMode="auto">
          <a:xfrm>
            <a:off x="1027113" y="5349875"/>
            <a:ext cx="6378575" cy="739775"/>
          </a:xfrm>
          <a:prstGeom prst="rect">
            <a:avLst/>
          </a:prstGeom>
          <a:solidFill>
            <a:srgbClr val="FFFFCC"/>
          </a:solidFill>
          <a:ln w="9525">
            <a:solidFill>
              <a:schemeClr val="tx1"/>
            </a:solidFill>
            <a:miter lim="800000"/>
            <a:headEnd/>
            <a:tailEnd/>
          </a:ln>
          <a:effectLst>
            <a:outerShdw blurRad="63500" dist="107763" dir="18900000" algn="ctr" rotWithShape="0">
              <a:schemeClr val="bg2">
                <a:alpha val="50000"/>
              </a:schemeClr>
            </a:outerShdw>
          </a:effectLst>
        </p:spPr>
        <p:txBody>
          <a:bodyPr wrap="none" anchor="ctr">
            <a:spAutoFit/>
          </a:bodyPr>
          <a:lstStyle/>
          <a:p>
            <a:pPr algn="ctr">
              <a:defRPr/>
            </a:pPr>
            <a:r>
              <a:rPr lang="en-US" sz="1400" b="1">
                <a:solidFill>
                  <a:srgbClr val="000000"/>
                </a:solidFill>
                <a:cs typeface="Arial" charset="0"/>
              </a:rPr>
              <a:t>My dynamite will sooner lead to peace than a thousand world</a:t>
            </a:r>
            <a:br>
              <a:rPr lang="en-US" sz="1400" b="1">
                <a:solidFill>
                  <a:srgbClr val="000000"/>
                </a:solidFill>
                <a:cs typeface="Arial" charset="0"/>
              </a:rPr>
            </a:br>
            <a:r>
              <a:rPr lang="en-US" sz="1400" b="1">
                <a:solidFill>
                  <a:srgbClr val="000000"/>
                </a:solidFill>
                <a:cs typeface="Arial" charset="0"/>
              </a:rPr>
              <a:t>conventions. As soon as men will find that in one instant, whole armies</a:t>
            </a:r>
            <a:br>
              <a:rPr lang="en-US" sz="1400" b="1">
                <a:solidFill>
                  <a:srgbClr val="000000"/>
                </a:solidFill>
                <a:cs typeface="Arial" charset="0"/>
              </a:rPr>
            </a:br>
            <a:r>
              <a:rPr lang="en-US" sz="1400" b="1">
                <a:solidFill>
                  <a:srgbClr val="000000"/>
                </a:solidFill>
                <a:cs typeface="Arial" charset="0"/>
              </a:rPr>
              <a:t>can be utterly destroyed, they surely will abide by golden peace.</a:t>
            </a:r>
            <a:endParaRPr lang="en-US" sz="1400">
              <a:ea typeface="Arial" charset="0"/>
              <a:cs typeface="Arial" charset="0"/>
            </a:endParaRPr>
          </a:p>
        </p:txBody>
      </p:sp>
      <p:sp>
        <p:nvSpPr>
          <p:cNvPr id="35845" name="Rectangle 10"/>
          <p:cNvSpPr>
            <a:spLocks noChangeArrowheads="1"/>
          </p:cNvSpPr>
          <p:nvPr/>
        </p:nvSpPr>
        <p:spPr bwMode="auto">
          <a:xfrm>
            <a:off x="0" y="35496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1000" b="1">
              <a:solidFill>
                <a:srgbClr val="000000"/>
              </a:solidFill>
              <a:latin typeface="Arial" charset="0"/>
              <a:cs typeface="Arial" charset="0"/>
            </a:endParaRPr>
          </a:p>
          <a:p>
            <a:pPr eaLnBrk="0" hangingPunct="0"/>
            <a:endParaRPr lang="en-US">
              <a:latin typeface="Arial" charset="0"/>
              <a:cs typeface="Arial" charset="0"/>
            </a:endParaRPr>
          </a:p>
        </p:txBody>
      </p:sp>
      <p:sp>
        <p:nvSpPr>
          <p:cNvPr id="35846" name="Text Box 11"/>
          <p:cNvSpPr txBox="1">
            <a:spLocks noChangeArrowheads="1"/>
          </p:cNvSpPr>
          <p:nvPr/>
        </p:nvSpPr>
        <p:spPr bwMode="auto">
          <a:xfrm>
            <a:off x="6156325" y="4221163"/>
            <a:ext cx="194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sz="1200">
                <a:latin typeface="Times New Roman" charset="0"/>
              </a:rPr>
              <a:t>Published in Sweden, 2003</a:t>
            </a:r>
            <a:br>
              <a:rPr lang="sv-SE" sz="1200">
                <a:latin typeface="Times New Roman" charset="0"/>
              </a:rPr>
            </a:br>
            <a:r>
              <a:rPr lang="sv-SE" sz="1200">
                <a:latin typeface="Times New Roman" charset="0"/>
              </a:rPr>
              <a:t>Swedish-Esparanto</a:t>
            </a:r>
            <a:endParaRPr lang="en-US" sz="1200">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ChangeArrowheads="1"/>
          </p:cNvSpPr>
          <p:nvPr/>
        </p:nvSpPr>
        <p:spPr bwMode="auto">
          <a:xfrm>
            <a:off x="0" y="0"/>
            <a:ext cx="9144000" cy="6858000"/>
          </a:xfrm>
          <a:prstGeom prst="rect">
            <a:avLst/>
          </a:prstGeom>
          <a:solidFill>
            <a:srgbClr val="FFFFCC"/>
          </a:solidFill>
          <a:ln w="9525">
            <a:solidFill>
              <a:schemeClr val="tx1"/>
            </a:solidFill>
            <a:miter lim="800000"/>
            <a:headEnd/>
            <a:tailEnd/>
          </a:ln>
        </p:spPr>
        <p:txBody>
          <a:bodyPr wrap="none" anchor="ctr"/>
          <a:lstStyle/>
          <a:p>
            <a:endParaRPr lang="sv-SE"/>
          </a:p>
        </p:txBody>
      </p:sp>
      <p:sp>
        <p:nvSpPr>
          <p:cNvPr id="37890" name="Rectangle 6"/>
          <p:cNvSpPr>
            <a:spLocks noChangeArrowheads="1"/>
          </p:cNvSpPr>
          <p:nvPr/>
        </p:nvSpPr>
        <p:spPr bwMode="auto">
          <a:xfrm>
            <a:off x="2195513" y="188913"/>
            <a:ext cx="4537075" cy="6553200"/>
          </a:xfrm>
          <a:prstGeom prst="rect">
            <a:avLst/>
          </a:prstGeom>
          <a:solidFill>
            <a:schemeClr val="bg1"/>
          </a:solidFill>
          <a:ln w="9525">
            <a:solidFill>
              <a:schemeClr val="tx1"/>
            </a:solidFill>
            <a:miter lim="800000"/>
            <a:headEnd/>
            <a:tailEnd/>
          </a:ln>
        </p:spPr>
        <p:txBody>
          <a:bodyPr wrap="none" anchor="ctr"/>
          <a:lstStyle/>
          <a:p>
            <a:endParaRPr lang="sv-SE"/>
          </a:p>
        </p:txBody>
      </p:sp>
      <p:pic>
        <p:nvPicPr>
          <p:cNvPr id="37891" name="Picture 5" descr="~AUT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188913"/>
            <a:ext cx="3811588"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5" descr="~AUT0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4413250"/>
            <a:ext cx="30241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7"/>
          <p:cNvSpPr>
            <a:spLocks noChangeArrowheads="1"/>
          </p:cNvSpPr>
          <p:nvPr/>
        </p:nvSpPr>
        <p:spPr bwMode="auto">
          <a:xfrm>
            <a:off x="5003800" y="4797425"/>
            <a:ext cx="1655763" cy="144463"/>
          </a:xfrm>
          <a:prstGeom prst="rect">
            <a:avLst/>
          </a:prstGeom>
          <a:solidFill>
            <a:schemeClr val="bg1"/>
          </a:solidFill>
          <a:ln w="9525">
            <a:solidFill>
              <a:schemeClr val="bg1"/>
            </a:solidFill>
            <a:miter lim="800000"/>
            <a:headEnd/>
            <a:tailEnd/>
          </a:ln>
        </p:spPr>
        <p:txBody>
          <a:bodyPr wrap="none" anchor="ctr"/>
          <a:lstStyle/>
          <a:p>
            <a:endParaRPr lang="sv-SE"/>
          </a:p>
        </p:txBody>
      </p:sp>
      <p:sp>
        <p:nvSpPr>
          <p:cNvPr id="39939" name="Rectangle 8"/>
          <p:cNvSpPr>
            <a:spLocks noChangeArrowheads="1"/>
          </p:cNvSpPr>
          <p:nvPr/>
        </p:nvSpPr>
        <p:spPr bwMode="auto">
          <a:xfrm>
            <a:off x="4067175" y="4724400"/>
            <a:ext cx="576263" cy="144463"/>
          </a:xfrm>
          <a:prstGeom prst="rect">
            <a:avLst/>
          </a:prstGeom>
          <a:solidFill>
            <a:schemeClr val="bg1"/>
          </a:solidFill>
          <a:ln w="9525">
            <a:solidFill>
              <a:schemeClr val="bg1"/>
            </a:solidFill>
            <a:miter lim="800000"/>
            <a:headEnd/>
            <a:tailEnd/>
          </a:ln>
        </p:spPr>
        <p:txBody>
          <a:bodyPr wrap="none" anchor="ctr"/>
          <a:lstStyle/>
          <a:p>
            <a:endParaRPr lang="sv-SE"/>
          </a:p>
        </p:txBody>
      </p:sp>
      <p:sp>
        <p:nvSpPr>
          <p:cNvPr id="39940" name="TextBox 5"/>
          <p:cNvSpPr txBox="1">
            <a:spLocks noChangeArrowheads="1"/>
          </p:cNvSpPr>
          <p:nvPr/>
        </p:nvSpPr>
        <p:spPr bwMode="auto">
          <a:xfrm>
            <a:off x="838200" y="822325"/>
            <a:ext cx="73152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sv-SE" sz="1200">
                <a:latin typeface="Arial" charset="0"/>
              </a:rPr>
              <a:t>Öfver hela min återstående realiserbara förmögenhet förfogas på följande sätt: kapitalet, af utredningsmännen realiserade till säkra värdepapper, skall utgöra en fond, hvars ränta årligen utdelas som prisbelöning åt dem, som under det förlupne året hafva gjort menskligheten den största nytta. Räntan delas i fem lika delar som tillfalla: </a:t>
            </a:r>
            <a:r>
              <a:rPr lang="sv-SE" sz="1600" b="1">
                <a:solidFill>
                  <a:srgbClr val="FF0000"/>
                </a:solidFill>
                <a:latin typeface="Arial" charset="0"/>
              </a:rPr>
              <a:t>en del den som inom fysikens område har gjort den vigtigaste upptäckt eller uppfinning</a:t>
            </a:r>
            <a:r>
              <a:rPr lang="sv-SE" sz="1600" b="1">
                <a:latin typeface="Arial" charset="0"/>
              </a:rPr>
              <a:t>; </a:t>
            </a:r>
            <a:r>
              <a:rPr lang="sv-SE" sz="1600" b="1">
                <a:solidFill>
                  <a:srgbClr val="0000FF"/>
                </a:solidFill>
                <a:latin typeface="Arial" charset="0"/>
              </a:rPr>
              <a:t>en del den som har gjort den vigtigaste kemiska upptäckt eller förbättring</a:t>
            </a:r>
            <a:r>
              <a:rPr lang="sv-SE" sz="1200">
                <a:latin typeface="Arial" charset="0"/>
              </a:rPr>
              <a:t>; en del den som har gjort den </a:t>
            </a:r>
            <a:r>
              <a:rPr lang="sv-SE" sz="1600" b="1">
                <a:latin typeface="Arial" charset="0"/>
              </a:rPr>
              <a:t>vigtigaste upptäckt </a:t>
            </a:r>
            <a:r>
              <a:rPr lang="sv-SE" sz="1200">
                <a:latin typeface="Arial" charset="0"/>
              </a:rPr>
              <a:t>inom fysiologiens eller medicinens domän; en del den som inom litteraturen </a:t>
            </a:r>
            <a:r>
              <a:rPr lang="sv-SE" sz="1600" b="1">
                <a:latin typeface="Arial" charset="0"/>
              </a:rPr>
              <a:t>har producerat det utmärktaste i idealisk rigtning</a:t>
            </a:r>
            <a:r>
              <a:rPr lang="sv-SE" sz="1200">
                <a:latin typeface="Arial" charset="0"/>
              </a:rPr>
              <a:t>; och en del åt den som har verkat mest eller best för </a:t>
            </a:r>
            <a:r>
              <a:rPr lang="sv-SE" sz="1600" b="1">
                <a:latin typeface="Arial" charset="0"/>
              </a:rPr>
              <a:t>folkens förbrödrande och afskaffande eller minskning af stående armeer samt bildande och spridande af fredskongresser</a:t>
            </a:r>
            <a:r>
              <a:rPr lang="sv-SE" sz="1200">
                <a:latin typeface="Arial" charset="0"/>
              </a:rPr>
              <a:t>. Prisen för fysik och kemi utdelas af Svenska Vetenskapsakademien; för fysiologiska eller medicinska arbeten af Carolinska institutet i Stockholm; för litteratur af Akademien i Stockholm samt för fredsförfäktare af ett utskott af fem personer som väljas af Norska Stortinget. Det är min uttryckliga vilja att vid prisutdelningarne intet afseende fästes vid någon slags nationalitetstillhörighet sålunda att den värdigaste erhåller priset, antingen han är Skandinav eller ej.</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solma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692150"/>
            <a:ext cx="33226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 Box 6"/>
          <p:cNvSpPr txBox="1">
            <a:spLocks noChangeArrowheads="1"/>
          </p:cNvSpPr>
          <p:nvPr/>
        </p:nvSpPr>
        <p:spPr bwMode="auto">
          <a:xfrm>
            <a:off x="1042988" y="5445125"/>
            <a:ext cx="273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sz="1800" b="1">
                <a:solidFill>
                  <a:srgbClr val="3333CC"/>
                </a:solidFill>
              </a:rPr>
              <a:t>Ragnar Sohlman</a:t>
            </a:r>
            <a:endParaRPr lang="en-US" sz="1800" b="1">
              <a:solidFill>
                <a:srgbClr val="3333CC"/>
              </a:solidFill>
            </a:endParaRPr>
          </a:p>
        </p:txBody>
      </p:sp>
      <p:sp>
        <p:nvSpPr>
          <p:cNvPr id="41987" name="Text Box 7"/>
          <p:cNvSpPr txBox="1">
            <a:spLocks noChangeArrowheads="1"/>
          </p:cNvSpPr>
          <p:nvPr/>
        </p:nvSpPr>
        <p:spPr bwMode="auto">
          <a:xfrm>
            <a:off x="5292725" y="4652963"/>
            <a:ext cx="273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sz="1800" b="1">
                <a:solidFill>
                  <a:srgbClr val="3333CC"/>
                </a:solidFill>
              </a:rPr>
              <a:t>Bofors</a:t>
            </a:r>
            <a:endParaRPr lang="en-US" sz="1800" b="1">
              <a:solidFill>
                <a:srgbClr val="3333CC"/>
              </a:solidFill>
            </a:endParaRPr>
          </a:p>
        </p:txBody>
      </p:sp>
      <p:pic>
        <p:nvPicPr>
          <p:cNvPr id="41988" name="Picture 8" descr="st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2133600"/>
            <a:ext cx="360045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4" descr="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2492375"/>
            <a:ext cx="4538663"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Picture 5" descr="Wilhelm Conrad Rönt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88" y="2133600"/>
            <a:ext cx="231298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6"/>
          <p:cNvSpPr>
            <a:spLocks noChangeArrowheads="1"/>
          </p:cNvSpPr>
          <p:nvPr/>
        </p:nvSpPr>
        <p:spPr bwMode="auto">
          <a:xfrm>
            <a:off x="3635375" y="620713"/>
            <a:ext cx="5203825" cy="12001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sv-SE"/>
              <a:t>"såsom ett erkännande av den utomordentliga </a:t>
            </a:r>
          </a:p>
          <a:p>
            <a:r>
              <a:rPr lang="sv-SE"/>
              <a:t>förtjänst han inlagt genom upptäckten av de </a:t>
            </a:r>
          </a:p>
          <a:p>
            <a:r>
              <a:rPr lang="sv-SE"/>
              <a:t>egendomliga strålar, som sedermera uppkallats </a:t>
            </a:r>
          </a:p>
          <a:p>
            <a:r>
              <a:rPr lang="sv-SE"/>
              <a:t>efter honom"</a:t>
            </a:r>
          </a:p>
        </p:txBody>
      </p:sp>
      <p:sp>
        <p:nvSpPr>
          <p:cNvPr id="44036" name="Rectangle 7"/>
          <p:cNvSpPr>
            <a:spLocks noChangeArrowheads="1"/>
          </p:cNvSpPr>
          <p:nvPr/>
        </p:nvSpPr>
        <p:spPr bwMode="auto">
          <a:xfrm>
            <a:off x="431800" y="5811838"/>
            <a:ext cx="28448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bIns="33327" anchor="ctr">
            <a:spAutoFit/>
          </a:bodyPr>
          <a:lstStyle/>
          <a:p>
            <a:r>
              <a:rPr lang="en-US"/>
              <a:t>Wilhelm Conrad Röntgen </a:t>
            </a:r>
          </a:p>
        </p:txBody>
      </p:sp>
      <p:sp>
        <p:nvSpPr>
          <p:cNvPr id="44037" name="Text Box 8"/>
          <p:cNvSpPr txBox="1">
            <a:spLocks noChangeArrowheads="1"/>
          </p:cNvSpPr>
          <p:nvPr/>
        </p:nvSpPr>
        <p:spPr bwMode="auto">
          <a:xfrm>
            <a:off x="1042988" y="1412875"/>
            <a:ext cx="165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b="1">
                <a:solidFill>
                  <a:srgbClr val="FF0000"/>
                </a:solidFill>
              </a:rPr>
              <a:t>1901</a:t>
            </a:r>
            <a:endParaRPr lang="en-US" b="1">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4"/>
          <p:cNvSpPr txBox="1">
            <a:spLocks noChangeArrowheads="1"/>
          </p:cNvSpPr>
          <p:nvPr/>
        </p:nvSpPr>
        <p:spPr bwMode="auto">
          <a:xfrm>
            <a:off x="2339975" y="2305050"/>
            <a:ext cx="4608513"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sz="9600" b="1">
                <a:solidFill>
                  <a:srgbClr val="FF0000"/>
                </a:solidFill>
                <a:latin typeface="Bookman Old Style" charset="0"/>
              </a:rPr>
              <a:t>HUR ?</a:t>
            </a:r>
            <a:endParaRPr lang="en-US" sz="9600" b="1">
              <a:solidFill>
                <a:srgbClr val="FF0000"/>
              </a:solidFill>
              <a:latin typeface="Bookman Old Style"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026"/>
          <p:cNvSpPr txBox="1">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sv-SE" sz="4400">
                <a:solidFill>
                  <a:srgbClr val="0000CC"/>
                </a:solidFill>
                <a:latin typeface="Bookman Old Style" charset="0"/>
                <a:cs typeface="Bookman Old Style" charset="0"/>
              </a:rPr>
              <a:t>Nobelkommittén</a:t>
            </a:r>
          </a:p>
        </p:txBody>
      </p:sp>
      <p:sp>
        <p:nvSpPr>
          <p:cNvPr id="48130" name="Rectangle 1027"/>
          <p:cNvSpPr txBox="1">
            <a:spLocks noChangeArrowheads="1"/>
          </p:cNvSpPr>
          <p:nvPr/>
        </p:nvSpPr>
        <p:spPr bwMode="auto">
          <a:xfrm>
            <a:off x="457200" y="1828800"/>
            <a:ext cx="8458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20000"/>
              </a:spcBef>
              <a:buFontTx/>
              <a:buChar char="•"/>
            </a:pPr>
            <a:r>
              <a:rPr lang="sv-SE" sz="2800">
                <a:solidFill>
                  <a:srgbClr val="0000CC"/>
                </a:solidFill>
                <a:latin typeface="Bookman Old Style" charset="0"/>
                <a:cs typeface="Bookman Old Style" charset="0"/>
              </a:rPr>
              <a:t>5 ordinarie medlemmar(3 år, maximalt 9 år)</a:t>
            </a:r>
          </a:p>
          <a:p>
            <a:pPr>
              <a:spcBef>
                <a:spcPct val="20000"/>
              </a:spcBef>
              <a:buFontTx/>
              <a:buChar char="•"/>
            </a:pPr>
            <a:r>
              <a:rPr lang="sv-SE" sz="2800">
                <a:solidFill>
                  <a:srgbClr val="0000CC"/>
                </a:solidFill>
                <a:latin typeface="Bookman Old Style" charset="0"/>
                <a:cs typeface="Bookman Old Style" charset="0"/>
              </a:rPr>
              <a:t>Ordförande, maximalt 3 år</a:t>
            </a:r>
          </a:p>
          <a:p>
            <a:pPr>
              <a:spcBef>
                <a:spcPct val="20000"/>
              </a:spcBef>
              <a:buFontTx/>
              <a:buChar char="•"/>
            </a:pPr>
            <a:r>
              <a:rPr lang="sv-SE" sz="2800">
                <a:solidFill>
                  <a:srgbClr val="0000CC"/>
                </a:solidFill>
                <a:latin typeface="Bookman Old Style" charset="0"/>
                <a:cs typeface="Bookman Old Style" charset="0"/>
              </a:rPr>
              <a:t>Adjungerade medlemmar(1-4, förnyas varje år)</a:t>
            </a:r>
          </a:p>
          <a:p>
            <a:pPr>
              <a:spcBef>
                <a:spcPct val="20000"/>
              </a:spcBef>
              <a:buFontTx/>
              <a:buChar char="•"/>
            </a:pPr>
            <a:r>
              <a:rPr lang="sv-SE" sz="2800">
                <a:solidFill>
                  <a:srgbClr val="0000CC"/>
                </a:solidFill>
                <a:latin typeface="Bookman Old Style" charset="0"/>
                <a:cs typeface="Bookman Old Style" charset="0"/>
              </a:rPr>
              <a:t>Sekretare (ej tidsbegänsat)</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nk_fy2012_2_lb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p:cNvSpPr/>
          <p:nvPr/>
        </p:nvSpPr>
        <p:spPr>
          <a:xfrm>
            <a:off x="457200" y="838200"/>
            <a:ext cx="1447800" cy="838200"/>
          </a:xfrm>
          <a:prstGeom prst="wedgeEllipseCallout">
            <a:avLst>
              <a:gd name="adj1" fmla="val 47588"/>
              <a:gd name="adj2" fmla="val 53526"/>
            </a:avLst>
          </a:prstGeom>
          <a:solidFill>
            <a:srgbClr val="FFFFBA"/>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chemeClr val="tx1"/>
                </a:solidFill>
                <a:latin typeface="Arial" charset="0"/>
                <a:ea typeface="ＭＳ Ｐゴシック" charset="0"/>
                <a:cs typeface="ＭＳ Ｐゴシック" charset="0"/>
              </a:rPr>
              <a:t>Per Delsing</a:t>
            </a:r>
          </a:p>
        </p:txBody>
      </p:sp>
      <p:sp>
        <p:nvSpPr>
          <p:cNvPr id="10" name="Oval Callout 9"/>
          <p:cNvSpPr/>
          <p:nvPr/>
        </p:nvSpPr>
        <p:spPr>
          <a:xfrm>
            <a:off x="1752600" y="228600"/>
            <a:ext cx="1828800" cy="838200"/>
          </a:xfrm>
          <a:prstGeom prst="wedgeEllipseCallout">
            <a:avLst>
              <a:gd name="adj1" fmla="val 39255"/>
              <a:gd name="adj2" fmla="val 109587"/>
            </a:avLst>
          </a:prstGeom>
          <a:solidFill>
            <a:srgbClr val="FFFFBA"/>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rgbClr val="000000"/>
                </a:solidFill>
                <a:latin typeface="Arial" charset="0"/>
                <a:ea typeface="ＭＳ Ｐゴシック" charset="0"/>
                <a:cs typeface="ＭＳ Ｐゴシック" charset="0"/>
              </a:rPr>
              <a:t>Börje Johansson</a:t>
            </a:r>
          </a:p>
        </p:txBody>
      </p:sp>
      <p:sp>
        <p:nvSpPr>
          <p:cNvPr id="11" name="Oval Callout 10"/>
          <p:cNvSpPr/>
          <p:nvPr/>
        </p:nvSpPr>
        <p:spPr>
          <a:xfrm>
            <a:off x="3581400" y="0"/>
            <a:ext cx="1676400" cy="838200"/>
          </a:xfrm>
          <a:prstGeom prst="wedgeEllipseCallout">
            <a:avLst>
              <a:gd name="adj1" fmla="val 15770"/>
              <a:gd name="adj2" fmla="val 171708"/>
            </a:avLst>
          </a:prstGeom>
          <a:solidFill>
            <a:srgbClr val="FFFFBA"/>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rgbClr val="000000"/>
                </a:solidFill>
                <a:latin typeface="Arial" charset="0"/>
                <a:ea typeface="ＭＳ Ｐゴシック" charset="0"/>
                <a:cs typeface="ＭＳ Ｐゴシック" charset="0"/>
              </a:rPr>
              <a:t>Lars Brink</a:t>
            </a:r>
          </a:p>
        </p:txBody>
      </p:sp>
      <p:sp>
        <p:nvSpPr>
          <p:cNvPr id="12" name="Oval Callout 11"/>
          <p:cNvSpPr/>
          <p:nvPr/>
        </p:nvSpPr>
        <p:spPr>
          <a:xfrm>
            <a:off x="762000" y="2667000"/>
            <a:ext cx="1600200" cy="838200"/>
          </a:xfrm>
          <a:prstGeom prst="wedgeEllipseCallout">
            <a:avLst>
              <a:gd name="adj1" fmla="val 47588"/>
              <a:gd name="adj2" fmla="val 53526"/>
            </a:avLst>
          </a:prstGeom>
          <a:solidFill>
            <a:srgbClr val="FFFFBA"/>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chemeClr val="tx1"/>
                </a:solidFill>
                <a:latin typeface="Arial" charset="0"/>
                <a:ea typeface="ＭＳ Ｐゴシック" charset="0"/>
                <a:cs typeface="ＭＳ Ｐゴシック" charset="0"/>
              </a:rPr>
              <a:t>Anne L</a:t>
            </a:r>
            <a:r>
              <a:rPr lang="ja-JP" altLang="en-US">
                <a:solidFill>
                  <a:schemeClr val="tx1"/>
                </a:solidFill>
                <a:latin typeface="Arial" charset="0"/>
                <a:ea typeface="ＭＳ Ｐゴシック" charset="0"/>
                <a:cs typeface="ＭＳ Ｐゴシック" charset="0"/>
              </a:rPr>
              <a:t>’</a:t>
            </a:r>
            <a:r>
              <a:rPr lang="en-US">
                <a:solidFill>
                  <a:schemeClr val="tx1"/>
                </a:solidFill>
                <a:latin typeface="Arial" charset="0"/>
                <a:ea typeface="ＭＳ Ｐゴシック" charset="0"/>
                <a:cs typeface="ＭＳ Ｐゴシック" charset="0"/>
              </a:rPr>
              <a:t>Huillier</a:t>
            </a:r>
          </a:p>
        </p:txBody>
      </p:sp>
      <p:sp>
        <p:nvSpPr>
          <p:cNvPr id="13" name="Oval Callout 12"/>
          <p:cNvSpPr/>
          <p:nvPr/>
        </p:nvSpPr>
        <p:spPr>
          <a:xfrm>
            <a:off x="3200400" y="2438400"/>
            <a:ext cx="1447800" cy="838200"/>
          </a:xfrm>
          <a:prstGeom prst="wedgeEllipseCallout">
            <a:avLst>
              <a:gd name="adj1" fmla="val 52851"/>
              <a:gd name="adj2" fmla="val 89890"/>
            </a:avLst>
          </a:prstGeom>
          <a:solidFill>
            <a:srgbClr val="FFFFBA"/>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chemeClr val="tx1"/>
                </a:solidFill>
                <a:latin typeface="Arial" charset="0"/>
                <a:ea typeface="ＭＳ Ｐゴシック" charset="0"/>
                <a:cs typeface="ＭＳ Ｐゴシック" charset="0"/>
              </a:rPr>
              <a:t>Björn Jonson</a:t>
            </a:r>
          </a:p>
        </p:txBody>
      </p:sp>
      <p:sp>
        <p:nvSpPr>
          <p:cNvPr id="14" name="Oval Callout 13"/>
          <p:cNvSpPr/>
          <p:nvPr/>
        </p:nvSpPr>
        <p:spPr>
          <a:xfrm>
            <a:off x="5715000" y="2590800"/>
            <a:ext cx="1447800" cy="838200"/>
          </a:xfrm>
          <a:prstGeom prst="wedgeEllipseCallout">
            <a:avLst>
              <a:gd name="adj1" fmla="val 52851"/>
              <a:gd name="adj2" fmla="val 89890"/>
            </a:avLst>
          </a:prstGeom>
          <a:solidFill>
            <a:srgbClr val="FFFFBA"/>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chemeClr val="tx1"/>
                </a:solidFill>
                <a:latin typeface="Arial" charset="0"/>
                <a:ea typeface="ＭＳ Ｐゴシック" charset="0"/>
                <a:cs typeface="ＭＳ Ｐゴシック" charset="0"/>
              </a:rPr>
              <a:t>Olga Botner</a:t>
            </a:r>
          </a:p>
        </p:txBody>
      </p:sp>
      <p:sp>
        <p:nvSpPr>
          <p:cNvPr id="15" name="Oval Callout 14"/>
          <p:cNvSpPr/>
          <p:nvPr/>
        </p:nvSpPr>
        <p:spPr>
          <a:xfrm>
            <a:off x="5867400" y="76200"/>
            <a:ext cx="1447800" cy="838200"/>
          </a:xfrm>
          <a:prstGeom prst="wedgeEllipseCallout">
            <a:avLst>
              <a:gd name="adj1" fmla="val -3289"/>
              <a:gd name="adj2" fmla="val 145951"/>
            </a:avLst>
          </a:prstGeom>
          <a:solidFill>
            <a:srgbClr val="FFFFBA"/>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chemeClr val="tx1"/>
                </a:solidFill>
                <a:latin typeface="Arial" charset="0"/>
                <a:ea typeface="ＭＳ Ｐゴシック" charset="0"/>
                <a:cs typeface="ＭＳ Ｐゴシック" charset="0"/>
              </a:rPr>
              <a:t>Olle Inganäs</a:t>
            </a:r>
          </a:p>
        </p:txBody>
      </p:sp>
      <p:sp>
        <p:nvSpPr>
          <p:cNvPr id="16" name="Oval Callout 15"/>
          <p:cNvSpPr/>
          <p:nvPr/>
        </p:nvSpPr>
        <p:spPr>
          <a:xfrm>
            <a:off x="7391400" y="609600"/>
            <a:ext cx="1752600" cy="838200"/>
          </a:xfrm>
          <a:prstGeom prst="wedgeEllipseCallout">
            <a:avLst>
              <a:gd name="adj1" fmla="val -25028"/>
              <a:gd name="adj2" fmla="val 114133"/>
            </a:avLst>
          </a:prstGeom>
          <a:solidFill>
            <a:srgbClr val="FFFFBA"/>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rgbClr val="000000"/>
                </a:solidFill>
                <a:latin typeface="Arial" charset="0"/>
                <a:ea typeface="ＭＳ Ｐゴシック" charset="0"/>
                <a:cs typeface="ＭＳ Ｐゴシック" charset="0"/>
              </a:rPr>
              <a:t>Lars Bergström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1"/>
          <p:cNvSpPr>
            <a:spLocks noChangeArrowheads="1"/>
          </p:cNvSpPr>
          <p:nvPr/>
        </p:nvSpPr>
        <p:spPr bwMode="auto">
          <a:xfrm>
            <a:off x="0" y="0"/>
            <a:ext cx="9144000" cy="6858000"/>
          </a:xfrm>
          <a:prstGeom prst="rect">
            <a:avLst/>
          </a:prstGeom>
          <a:solidFill>
            <a:srgbClr val="FFFFCC"/>
          </a:solidFill>
          <a:ln w="9525">
            <a:solidFill>
              <a:schemeClr val="tx1"/>
            </a:solidFill>
            <a:miter lim="800000"/>
            <a:headEnd/>
            <a:tailEnd/>
          </a:ln>
        </p:spPr>
        <p:txBody>
          <a:bodyPr wrap="none" anchor="ctr"/>
          <a:lstStyle/>
          <a:p>
            <a:endParaRPr lang="sv-SE"/>
          </a:p>
        </p:txBody>
      </p:sp>
      <p:sp>
        <p:nvSpPr>
          <p:cNvPr id="50178" name="Text Box 4"/>
          <p:cNvSpPr txBox="1">
            <a:spLocks noChangeArrowheads="1"/>
          </p:cNvSpPr>
          <p:nvPr/>
        </p:nvSpPr>
        <p:spPr bwMode="auto">
          <a:xfrm>
            <a:off x="2916238" y="884238"/>
            <a:ext cx="3744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sz="1800">
                <a:latin typeface="Arial" charset="0"/>
              </a:rPr>
              <a:t>September 2011</a:t>
            </a:r>
            <a:endParaRPr lang="en-US" sz="1800">
              <a:latin typeface="Arial" charset="0"/>
            </a:endParaRPr>
          </a:p>
        </p:txBody>
      </p:sp>
      <p:sp>
        <p:nvSpPr>
          <p:cNvPr id="50179" name="Rectangle 12"/>
          <p:cNvSpPr>
            <a:spLocks noChangeArrowheads="1"/>
          </p:cNvSpPr>
          <p:nvPr/>
        </p:nvSpPr>
        <p:spPr bwMode="auto">
          <a:xfrm>
            <a:off x="6515100" y="1052513"/>
            <a:ext cx="144463" cy="144462"/>
          </a:xfrm>
          <a:prstGeom prst="rect">
            <a:avLst/>
          </a:prstGeom>
          <a:solidFill>
            <a:schemeClr val="bg1"/>
          </a:solidFill>
          <a:ln w="9525">
            <a:solidFill>
              <a:schemeClr val="bg1"/>
            </a:solidFill>
            <a:miter lim="800000"/>
            <a:headEnd/>
            <a:tailEnd/>
          </a:ln>
        </p:spPr>
        <p:txBody>
          <a:bodyPr wrap="none" anchor="ctr"/>
          <a:lstStyle/>
          <a:p>
            <a:endParaRPr lang="sv-SE"/>
          </a:p>
        </p:txBody>
      </p:sp>
      <p:pic>
        <p:nvPicPr>
          <p:cNvPr id="50180" name="Picture 13" descr="nomination_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363" y="1460500"/>
            <a:ext cx="410368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angle 14"/>
          <p:cNvSpPr>
            <a:spLocks noChangeArrowheads="1"/>
          </p:cNvSpPr>
          <p:nvPr/>
        </p:nvSpPr>
        <p:spPr bwMode="auto">
          <a:xfrm>
            <a:off x="2305050" y="3963988"/>
            <a:ext cx="485933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200" b="1">
                <a:latin typeface="Arial" charset="0"/>
              </a:rPr>
              <a:t>Nomination for the Nobel Prizes </a:t>
            </a:r>
          </a:p>
          <a:p>
            <a:pPr algn="ctr"/>
            <a:r>
              <a:rPr lang="en-US" sz="1200">
                <a:latin typeface="Arial" charset="0"/>
              </a:rPr>
              <a:t>Each year the respective Nobel Committees send individual invitations to thousands of members of academies, university professors, scientists from numerous countries, previous Nobel Laureates, members of parliamentary assemblies and others, asking them to submit candidates for the Nobel Prizes for the coming year. These nominators are chosen in such a way that as many countries and universities as possible are represented over time.</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7"/>
          <p:cNvGrpSpPr>
            <a:grpSpLocks/>
          </p:cNvGrpSpPr>
          <p:nvPr/>
        </p:nvGrpSpPr>
        <p:grpSpPr bwMode="auto">
          <a:xfrm>
            <a:off x="684213" y="838200"/>
            <a:ext cx="4248150" cy="5903913"/>
            <a:chOff x="657" y="119"/>
            <a:chExt cx="2949" cy="3946"/>
          </a:xfrm>
        </p:grpSpPr>
        <p:pic>
          <p:nvPicPr>
            <p:cNvPr id="17414" name="Picture 4" descr="ANOB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 y="210"/>
              <a:ext cx="2819" cy="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5"/>
            <p:cNvSpPr>
              <a:spLocks noChangeArrowheads="1"/>
            </p:cNvSpPr>
            <p:nvPr/>
          </p:nvSpPr>
          <p:spPr bwMode="auto">
            <a:xfrm>
              <a:off x="3470" y="164"/>
              <a:ext cx="136" cy="3901"/>
            </a:xfrm>
            <a:prstGeom prst="rect">
              <a:avLst/>
            </a:prstGeom>
            <a:solidFill>
              <a:schemeClr val="bg1"/>
            </a:solidFill>
            <a:ln w="9525">
              <a:solidFill>
                <a:schemeClr val="bg1"/>
              </a:solidFill>
              <a:miter lim="800000"/>
              <a:headEnd/>
              <a:tailEnd/>
            </a:ln>
          </p:spPr>
          <p:txBody>
            <a:bodyPr wrap="none" anchor="ctr"/>
            <a:lstStyle/>
            <a:p>
              <a:endParaRPr lang="sv-SE"/>
            </a:p>
          </p:txBody>
        </p:sp>
        <p:sp>
          <p:nvSpPr>
            <p:cNvPr id="17416" name="Rectangle 6"/>
            <p:cNvSpPr>
              <a:spLocks noChangeArrowheads="1"/>
            </p:cNvSpPr>
            <p:nvPr/>
          </p:nvSpPr>
          <p:spPr bwMode="auto">
            <a:xfrm>
              <a:off x="657" y="119"/>
              <a:ext cx="2858" cy="136"/>
            </a:xfrm>
            <a:prstGeom prst="rect">
              <a:avLst/>
            </a:prstGeom>
            <a:solidFill>
              <a:schemeClr val="bg1"/>
            </a:solidFill>
            <a:ln w="9525">
              <a:solidFill>
                <a:schemeClr val="bg1"/>
              </a:solidFill>
              <a:miter lim="800000"/>
              <a:headEnd/>
              <a:tailEnd/>
            </a:ln>
          </p:spPr>
          <p:txBody>
            <a:bodyPr wrap="none" anchor="ctr"/>
            <a:lstStyle/>
            <a:p>
              <a:endParaRPr lang="sv-SE"/>
            </a:p>
          </p:txBody>
        </p:sp>
      </p:grpSp>
      <p:sp>
        <p:nvSpPr>
          <p:cNvPr id="78857" name="Text Box 9"/>
          <p:cNvSpPr txBox="1">
            <a:spLocks noChangeArrowheads="1"/>
          </p:cNvSpPr>
          <p:nvPr/>
        </p:nvSpPr>
        <p:spPr bwMode="auto">
          <a:xfrm>
            <a:off x="5364163" y="1773238"/>
            <a:ext cx="2736850" cy="1108075"/>
          </a:xfrm>
          <a:prstGeom prst="rect">
            <a:avLst/>
          </a:prstGeom>
          <a:solidFill>
            <a:srgbClr val="FFFFCC"/>
          </a:solidFill>
          <a:ln w="9525">
            <a:solidFill>
              <a:schemeClr val="tx1"/>
            </a:solidFill>
            <a:miter lim="800000"/>
            <a:headEnd/>
            <a:tailEnd/>
          </a:ln>
          <a:effectLst>
            <a:outerShdw blurRad="63500" dist="107763" dir="18900000" algn="ctr" rotWithShape="0">
              <a:schemeClr val="bg2">
                <a:alpha val="50000"/>
              </a:schemeClr>
            </a:outerShdw>
          </a:effec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sv-SE" sz="1600" smtClean="0"/>
              <a:t>Född i Stockholm den</a:t>
            </a:r>
            <a:r>
              <a:rPr lang="sv-SE" sz="1800" smtClean="0"/>
              <a:t> </a:t>
            </a:r>
            <a:r>
              <a:rPr lang="sv-SE" sz="1600" smtClean="0">
                <a:latin typeface="Arial" charset="0"/>
              </a:rPr>
              <a:t>21oktober,</a:t>
            </a:r>
            <a:r>
              <a:rPr lang="sv-SE" sz="1600" smtClean="0"/>
              <a:t> 1833</a:t>
            </a:r>
            <a:br>
              <a:rPr lang="sv-SE" sz="1600" smtClean="0"/>
            </a:br>
            <a:r>
              <a:rPr lang="sv-SE" sz="1600" smtClean="0"/>
              <a:t>Dog i San Remo den 10 December, 1896</a:t>
            </a:r>
            <a:endParaRPr lang="en-US" sz="1600" smtClean="0"/>
          </a:p>
        </p:txBody>
      </p:sp>
      <p:sp>
        <p:nvSpPr>
          <p:cNvPr id="17411" name="Text Box 10"/>
          <p:cNvSpPr txBox="1">
            <a:spLocks noChangeArrowheads="1"/>
          </p:cNvSpPr>
          <p:nvPr/>
        </p:nvSpPr>
        <p:spPr bwMode="auto">
          <a:xfrm>
            <a:off x="2843213" y="404813"/>
            <a:ext cx="3960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b="1">
                <a:solidFill>
                  <a:srgbClr val="3333CC"/>
                </a:solidFill>
                <a:latin typeface="Bookman Old Style" charset="0"/>
              </a:rPr>
              <a:t>Alfred Bernhard Nobel</a:t>
            </a:r>
            <a:endParaRPr lang="en-US" b="1">
              <a:solidFill>
                <a:srgbClr val="3333CC"/>
              </a:solidFill>
              <a:latin typeface="Bookman Old Style" charset="0"/>
            </a:endParaRPr>
          </a:p>
        </p:txBody>
      </p:sp>
      <p:sp>
        <p:nvSpPr>
          <p:cNvPr id="78859" name="Text Box 11"/>
          <p:cNvSpPr txBox="1">
            <a:spLocks noChangeArrowheads="1"/>
          </p:cNvSpPr>
          <p:nvPr/>
        </p:nvSpPr>
        <p:spPr bwMode="auto">
          <a:xfrm>
            <a:off x="5364163" y="3284538"/>
            <a:ext cx="2879725" cy="923925"/>
          </a:xfrm>
          <a:prstGeom prst="rect">
            <a:avLst/>
          </a:prstGeom>
          <a:solidFill>
            <a:srgbClr val="FFFFCC"/>
          </a:solidFill>
          <a:ln w="9525">
            <a:solidFill>
              <a:schemeClr val="tx1"/>
            </a:solidFill>
            <a:miter lim="800000"/>
            <a:headEnd/>
            <a:tailEnd/>
          </a:ln>
          <a:effectLst>
            <a:outerShdw blurRad="63500" dist="107763" dir="18900000" algn="ctr" rotWithShape="0">
              <a:schemeClr val="bg2">
                <a:alpha val="50000"/>
              </a:schemeClr>
            </a:outerShdw>
          </a:effec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sv-SE" sz="1800" smtClean="0"/>
              <a:t>Kemist, uppfinnare, ingenjör, industrialist, donator</a:t>
            </a:r>
          </a:p>
        </p:txBody>
      </p:sp>
      <p:sp>
        <p:nvSpPr>
          <p:cNvPr id="17413" name="Rectangle 12"/>
          <p:cNvSpPr>
            <a:spLocks noChangeArrowheads="1"/>
          </p:cNvSpPr>
          <p:nvPr/>
        </p:nvSpPr>
        <p:spPr bwMode="auto">
          <a:xfrm>
            <a:off x="6011863" y="5084763"/>
            <a:ext cx="1584325" cy="1512887"/>
          </a:xfrm>
          <a:prstGeom prst="rect">
            <a:avLst/>
          </a:prstGeom>
          <a:solidFill>
            <a:schemeClr val="folHlink"/>
          </a:solidFill>
          <a:ln w="9525">
            <a:solidFill>
              <a:schemeClr val="tx1"/>
            </a:solidFill>
            <a:miter lim="800000"/>
            <a:headEnd/>
            <a:tailEnd/>
          </a:ln>
        </p:spPr>
        <p:txBody>
          <a:bodyPr wrap="none" anchor="ctr"/>
          <a:lstStyle/>
          <a:p>
            <a:pPr algn="ctr"/>
            <a:r>
              <a:rPr lang="sv-SE">
                <a:latin typeface="Arial" charset="0"/>
              </a:rPr>
              <a:t>102</a:t>
            </a:r>
          </a:p>
          <a:p>
            <a:pPr algn="ctr"/>
            <a:r>
              <a:rPr lang="sv-SE" sz="3600">
                <a:latin typeface="Arial" charset="0"/>
              </a:rPr>
              <a:t>No</a:t>
            </a:r>
          </a:p>
          <a:p>
            <a:pPr algn="ctr"/>
            <a:r>
              <a:rPr lang="sv-SE">
                <a:latin typeface="Arial" charset="0"/>
              </a:rPr>
              <a:t>Nobelium</a:t>
            </a:r>
            <a:endParaRPr lang="en-US">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3"/>
          <p:cNvSpPr txBox="1">
            <a:spLocks noChangeArrowheads="1"/>
          </p:cNvSpPr>
          <p:nvPr/>
        </p:nvSpPr>
        <p:spPr bwMode="auto">
          <a:xfrm>
            <a:off x="152400" y="1385888"/>
            <a:ext cx="8839200" cy="4114800"/>
          </a:xfrm>
          <a:prstGeom prst="rect">
            <a:avLst/>
          </a:prstGeom>
          <a:solidFill>
            <a:srgbClr val="FFFF66"/>
          </a:solidFill>
          <a:ln w="9525">
            <a:solidFill>
              <a:schemeClr val="tx1"/>
            </a:solidFill>
            <a:miter lim="800000"/>
            <a:headEnd/>
            <a:tailEnd/>
          </a:ln>
        </p:spPr>
        <p:txBody>
          <a:bodyPr/>
          <a:lstStyle>
            <a:lvl1pPr marL="342900" indent="-3429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20000"/>
              </a:spcBef>
              <a:buFontTx/>
              <a:buChar char="•"/>
            </a:pPr>
            <a:r>
              <a:rPr lang="en-US">
                <a:solidFill>
                  <a:srgbClr val="0000CC"/>
                </a:solidFill>
                <a:cs typeface="Comic Sans MS" charset="0"/>
              </a:rPr>
              <a:t>Invitationer att nominera (före February 1):</a:t>
            </a:r>
          </a:p>
          <a:p>
            <a:pPr lvl="1">
              <a:spcBef>
                <a:spcPct val="20000"/>
              </a:spcBef>
              <a:buFontTx/>
              <a:buChar char="–"/>
            </a:pPr>
            <a:r>
              <a:rPr lang="en-US">
                <a:cs typeface="Comic Sans MS" charset="0"/>
              </a:rPr>
              <a:t>Medlemmar i KVA</a:t>
            </a:r>
          </a:p>
          <a:p>
            <a:pPr lvl="1">
              <a:spcBef>
                <a:spcPct val="20000"/>
              </a:spcBef>
              <a:buFontTx/>
              <a:buChar char="–"/>
            </a:pPr>
            <a:r>
              <a:rPr lang="en-US">
                <a:cs typeface="Comic Sans MS" charset="0"/>
              </a:rPr>
              <a:t>Nobelkommittén</a:t>
            </a:r>
          </a:p>
          <a:p>
            <a:pPr lvl="1">
              <a:spcBef>
                <a:spcPct val="20000"/>
              </a:spcBef>
              <a:buFontTx/>
              <a:buChar char="–"/>
            </a:pPr>
            <a:r>
              <a:rPr lang="en-US">
                <a:cs typeface="Comic Sans MS" charset="0"/>
              </a:rPr>
              <a:t>Tidigare Nobelpristagare</a:t>
            </a:r>
          </a:p>
          <a:p>
            <a:pPr lvl="1">
              <a:spcBef>
                <a:spcPct val="20000"/>
              </a:spcBef>
              <a:buFontTx/>
              <a:buChar char="–"/>
            </a:pPr>
            <a:r>
              <a:rPr lang="en-US">
                <a:cs typeface="Comic Sans MS" charset="0"/>
              </a:rPr>
              <a:t>Nordiska fysikprofessorer</a:t>
            </a:r>
          </a:p>
          <a:p>
            <a:pPr lvl="1">
              <a:spcBef>
                <a:spcPct val="20000"/>
              </a:spcBef>
              <a:buFontTx/>
              <a:buChar char="–"/>
            </a:pPr>
            <a:r>
              <a:rPr lang="en-US">
                <a:cs typeface="Comic Sans MS" charset="0"/>
              </a:rPr>
              <a:t>Fysikprofessorer vid utvalda universitet (nya varje år)</a:t>
            </a:r>
          </a:p>
          <a:p>
            <a:pPr lvl="1">
              <a:spcBef>
                <a:spcPct val="20000"/>
              </a:spcBef>
              <a:buFontTx/>
              <a:buChar char="–"/>
            </a:pPr>
            <a:r>
              <a:rPr lang="en-US">
                <a:cs typeface="Comic Sans MS" charset="0"/>
              </a:rPr>
              <a:t>Speciellt inbjudna forskare (ej universitet)</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3" name="Rectangle 5"/>
          <p:cNvSpPr>
            <a:spLocks noChangeArrowheads="1"/>
          </p:cNvSpPr>
          <p:nvPr/>
        </p:nvSpPr>
        <p:spPr bwMode="auto">
          <a:xfrm>
            <a:off x="1619250" y="836613"/>
            <a:ext cx="6264275" cy="4752975"/>
          </a:xfrm>
          <a:prstGeom prst="rect">
            <a:avLst/>
          </a:prstGeom>
          <a:solidFill>
            <a:srgbClr val="FFFFCC"/>
          </a:solidFill>
          <a:ln w="9525">
            <a:solidFill>
              <a:schemeClr val="tx1"/>
            </a:solidFill>
            <a:miter lim="800000"/>
            <a:headEnd/>
            <a:tailEnd/>
          </a:ln>
          <a:effectLst>
            <a:outerShdw blurRad="63500" dist="107763" dir="18900000" algn="ctr" rotWithShape="0">
              <a:schemeClr val="bg2">
                <a:alpha val="50000"/>
              </a:schemeClr>
            </a:outerShdw>
          </a:effectLst>
        </p:spPr>
        <p:txBody>
          <a:bodyPr wrap="none" anchor="ctr"/>
          <a:lstStyle/>
          <a:p>
            <a:pPr>
              <a:defRPr/>
            </a:pPr>
            <a:endParaRPr lang="en-US"/>
          </a:p>
        </p:txBody>
      </p:sp>
      <p:sp>
        <p:nvSpPr>
          <p:cNvPr id="53250" name="Text Box 2"/>
          <p:cNvSpPr txBox="1">
            <a:spLocks noChangeArrowheads="1"/>
          </p:cNvSpPr>
          <p:nvPr/>
        </p:nvSpPr>
        <p:spPr bwMode="auto">
          <a:xfrm>
            <a:off x="1835150" y="1341438"/>
            <a:ext cx="5761038" cy="378618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sv-SE" sz="2000"/>
              <a:t>Nomineringar skall vara mottagna senast den 31 januari. Kommittén gör i början av februari en första granskning av nomineringarna</a:t>
            </a:r>
          </a:p>
          <a:p>
            <a:pPr eaLnBrk="1" hangingPunct="1">
              <a:spcBef>
                <a:spcPct val="50000"/>
              </a:spcBef>
            </a:pPr>
            <a:r>
              <a:rPr lang="sv-SE" sz="2000"/>
              <a:t>Mars: Externa experter kontaktas. 			</a:t>
            </a:r>
            <a:br>
              <a:rPr lang="sv-SE" sz="2000"/>
            </a:br>
            <a:r>
              <a:rPr lang="sv-SE" sz="2000" b="1">
                <a:solidFill>
                  <a:srgbClr val="FF0000"/>
                </a:solidFill>
              </a:rPr>
              <a:t>Sekretess 50 år.</a:t>
            </a:r>
          </a:p>
          <a:p>
            <a:pPr eaLnBrk="1" hangingPunct="1">
              <a:spcBef>
                <a:spcPct val="50000"/>
              </a:spcBef>
            </a:pPr>
            <a:r>
              <a:rPr lang="sv-SE" sz="2000"/>
              <a:t>Maj-June : Rapporter från experter.</a:t>
            </a:r>
            <a:br>
              <a:rPr lang="sv-SE" sz="2000"/>
            </a:br>
            <a:r>
              <a:rPr lang="sv-SE" sz="2000"/>
              <a:t/>
            </a:r>
            <a:br>
              <a:rPr lang="sv-SE" sz="2000"/>
            </a:br>
            <a:r>
              <a:rPr lang="sv-SE" sz="2000"/>
              <a:t>Juni: Förberedelser för skrivning av årets ”Kapprock”</a:t>
            </a:r>
            <a:br>
              <a:rPr lang="sv-SE" sz="2000"/>
            </a:br>
            <a:r>
              <a:rPr lang="sv-SE" sz="2000"/>
              <a:t/>
            </a:r>
            <a:br>
              <a:rPr lang="sv-SE" sz="2000"/>
            </a:br>
            <a:r>
              <a:rPr lang="sv-SE" sz="2000"/>
              <a:t>Juni – juli: Skrivande av Kapprock</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Untitled-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7950"/>
            <a:ext cx="31242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descr="P105036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165225"/>
            <a:ext cx="37338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4" descr="titB.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856288"/>
            <a:ext cx="9144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6"/>
          <p:cNvSpPr txBox="1">
            <a:spLocks noChangeArrowheads="1"/>
          </p:cNvSpPr>
          <p:nvPr/>
        </p:nvSpPr>
        <p:spPr bwMode="auto">
          <a:xfrm>
            <a:off x="838200" y="6096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1800">
                <a:latin typeface="Engravers MT" charset="0"/>
                <a:cs typeface="Engravers MT" charset="0"/>
              </a:rPr>
              <a:t>San Remo</a:t>
            </a:r>
          </a:p>
        </p:txBody>
      </p:sp>
      <p:sp>
        <p:nvSpPr>
          <p:cNvPr id="9" name="Rectangle 8"/>
          <p:cNvSpPr/>
          <p:nvPr/>
        </p:nvSpPr>
        <p:spPr>
          <a:xfrm>
            <a:off x="4419600" y="5856288"/>
            <a:ext cx="4724400" cy="7731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pic>
        <p:nvPicPr>
          <p:cNvPr id="55302" name="Picture 3" descr="P105035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886200"/>
            <a:ext cx="36576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1835150" y="638175"/>
            <a:ext cx="5905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omic Sans MS" charset="0"/>
                <a:ea typeface="ＭＳ Ｐゴシック" charset="0"/>
                <a:cs typeface="ＭＳ Ｐゴシック" charset="0"/>
              </a:defRPr>
            </a:lvl1pPr>
            <a:lvl2pPr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1" eaLnBrk="1" hangingPunct="1">
              <a:spcBef>
                <a:spcPct val="50000"/>
              </a:spcBef>
              <a:buFontTx/>
              <a:buChar char="•"/>
            </a:pPr>
            <a:r>
              <a:rPr lang="sv-SE" sz="1800">
                <a:latin typeface="Arial" charset="0"/>
              </a:rPr>
              <a:t> </a:t>
            </a:r>
            <a:r>
              <a:rPr lang="sv-SE" sz="1800"/>
              <a:t>12 september</a:t>
            </a:r>
            <a:br>
              <a:rPr lang="sv-SE" sz="1800"/>
            </a:br>
            <a:r>
              <a:rPr lang="sv-SE" sz="1600"/>
              <a:t>Kapprocken presenterads och diskuteras med </a:t>
            </a:r>
            <a:br>
              <a:rPr lang="sv-SE" sz="1600"/>
            </a:br>
            <a:r>
              <a:rPr lang="sv-SE" sz="1600"/>
              <a:t>Klass 3.</a:t>
            </a:r>
          </a:p>
          <a:p>
            <a:pPr lvl="1" eaLnBrk="1" hangingPunct="1">
              <a:spcBef>
                <a:spcPct val="50000"/>
              </a:spcBef>
              <a:buFontTx/>
              <a:buChar char="•"/>
            </a:pPr>
            <a:r>
              <a:rPr lang="sv-SE" sz="1800"/>
              <a:t>26 September </a:t>
            </a:r>
            <a:r>
              <a:rPr lang="sv-SE" sz="1600"/>
              <a:t/>
            </a:r>
            <a:br>
              <a:rPr lang="sv-SE" sz="1600"/>
            </a:br>
            <a:r>
              <a:rPr lang="sv-SE" sz="1600"/>
              <a:t>Möte med Klass 3 för slutligt beslut.</a:t>
            </a:r>
            <a:endParaRPr lang="en-US" sz="1800">
              <a:latin typeface="Arial" charset="0"/>
            </a:endParaRPr>
          </a:p>
        </p:txBody>
      </p:sp>
      <p:sp>
        <p:nvSpPr>
          <p:cNvPr id="56322" name="Text Box 3"/>
          <p:cNvSpPr txBox="1">
            <a:spLocks noChangeArrowheads="1"/>
          </p:cNvSpPr>
          <p:nvPr/>
        </p:nvSpPr>
        <p:spPr bwMode="auto">
          <a:xfrm>
            <a:off x="2052638" y="2997200"/>
            <a:ext cx="424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endParaRPr lang="sv-SE" sz="1800">
              <a:latin typeface="Arial" charset="0"/>
            </a:endParaRPr>
          </a:p>
        </p:txBody>
      </p:sp>
      <p:sp>
        <p:nvSpPr>
          <p:cNvPr id="111620" name="WordArt 4"/>
          <p:cNvSpPr>
            <a:spLocks noChangeArrowheads="1" noChangeShapeType="1" noTextEdit="1"/>
          </p:cNvSpPr>
          <p:nvPr/>
        </p:nvSpPr>
        <p:spPr bwMode="auto">
          <a:xfrm>
            <a:off x="2843213" y="2973388"/>
            <a:ext cx="3230562"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Total  tystnad</a:t>
            </a:r>
          </a:p>
        </p:txBody>
      </p:sp>
      <p:sp>
        <p:nvSpPr>
          <p:cNvPr id="111621" name="Text Box 5"/>
          <p:cNvSpPr txBox="1">
            <a:spLocks noChangeArrowheads="1"/>
          </p:cNvSpPr>
          <p:nvPr/>
        </p:nvSpPr>
        <p:spPr bwMode="auto">
          <a:xfrm>
            <a:off x="1908175" y="4043363"/>
            <a:ext cx="59055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buFontTx/>
              <a:buChar char="•"/>
            </a:pPr>
            <a:r>
              <a:rPr lang="sv-SE" sz="1800">
                <a:latin typeface="Arial" charset="0"/>
              </a:rPr>
              <a:t> </a:t>
            </a:r>
            <a:r>
              <a:rPr lang="sv-SE" sz="1800"/>
              <a:t>October 9, 09:30</a:t>
            </a:r>
            <a:br>
              <a:rPr lang="sv-SE" sz="1800"/>
            </a:br>
            <a:r>
              <a:rPr lang="sv-SE" sz="1600"/>
              <a:t>Presentation för Akademien  av Kommitténs arbete samt Kommitténs och Klassens förslag till Akademien.</a:t>
            </a:r>
            <a:endParaRPr lang="en-US" sz="1800">
              <a:latin typeface="Arial" charset="0"/>
            </a:endParaRPr>
          </a:p>
        </p:txBody>
      </p:sp>
      <p:sp>
        <p:nvSpPr>
          <p:cNvPr id="111622" name="Text Box 6"/>
          <p:cNvSpPr txBox="1">
            <a:spLocks noChangeArrowheads="1"/>
          </p:cNvSpPr>
          <p:nvPr/>
        </p:nvSpPr>
        <p:spPr bwMode="auto">
          <a:xfrm>
            <a:off x="2052638" y="5516563"/>
            <a:ext cx="5472112" cy="1016000"/>
          </a:xfrm>
          <a:prstGeom prst="rect">
            <a:avLst/>
          </a:prstGeom>
          <a:solidFill>
            <a:srgbClr val="FFFFCC"/>
          </a:solidFill>
          <a:ln w="9525">
            <a:solidFill>
              <a:schemeClr val="tx1"/>
            </a:solidFill>
            <a:miter lim="800000"/>
            <a:headEnd/>
            <a:tailEnd/>
          </a:ln>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2000">
                <a:solidFill>
                  <a:srgbClr val="FF0000"/>
                </a:solidFill>
              </a:rPr>
              <a:t>…This is a very important telephone call to you from Stockholm, Sweden. Please do not hang up....</a:t>
            </a:r>
          </a:p>
        </p:txBody>
      </p:sp>
      <p:sp>
        <p:nvSpPr>
          <p:cNvPr id="56326" name="Text Box 7"/>
          <p:cNvSpPr txBox="1">
            <a:spLocks noChangeArrowheads="1"/>
          </p:cNvSpPr>
          <p:nvPr/>
        </p:nvSpPr>
        <p:spPr bwMode="auto">
          <a:xfrm>
            <a:off x="3924300" y="44450"/>
            <a:ext cx="143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a:t>2012</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checkerboard(across)">
                                      <p:cBhvr>
                                        <p:cTn id="7" dur="500"/>
                                        <p:tgtEl>
                                          <p:spTgt spid="1116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1621"/>
                                        </p:tgtEl>
                                        <p:attrNameLst>
                                          <p:attrName>style.visibility</p:attrName>
                                        </p:attrNameLst>
                                      </p:cBhvr>
                                      <p:to>
                                        <p:strVal val="visible"/>
                                      </p:to>
                                    </p:set>
                                    <p:animEffect transition="in" filter="box(in)">
                                      <p:cBhvr>
                                        <p:cTn id="12" dur="500"/>
                                        <p:tgtEl>
                                          <p:spTgt spid="1116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1622"/>
                                        </p:tgtEl>
                                        <p:attrNameLst>
                                          <p:attrName>style.visibility</p:attrName>
                                        </p:attrNameLst>
                                      </p:cBhvr>
                                      <p:to>
                                        <p:strVal val="visible"/>
                                      </p:to>
                                    </p:set>
                                    <p:animEffect transition="in" filter="blinds(horizontal)">
                                      <p:cBhvr>
                                        <p:cTn id="17" dur="500"/>
                                        <p:tgtEl>
                                          <p:spTgt spid="111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nimBg="1"/>
      <p:bldP spid="111621" grpId="0"/>
      <p:bldP spid="1116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1"/>
          <p:cNvGrpSpPr>
            <a:grpSpLocks/>
          </p:cNvGrpSpPr>
          <p:nvPr/>
        </p:nvGrpSpPr>
        <p:grpSpPr bwMode="auto">
          <a:xfrm>
            <a:off x="457200" y="2913063"/>
            <a:ext cx="1600200" cy="1851025"/>
            <a:chOff x="457200" y="2913460"/>
            <a:chExt cx="1600200" cy="1850409"/>
          </a:xfrm>
        </p:grpSpPr>
        <p:sp>
          <p:nvSpPr>
            <p:cNvPr id="58398" name="TextBox 22"/>
            <p:cNvSpPr txBox="1">
              <a:spLocks noChangeArrowheads="1"/>
            </p:cNvSpPr>
            <p:nvPr/>
          </p:nvSpPr>
          <p:spPr bwMode="auto">
            <a:xfrm>
              <a:off x="457200" y="3563540"/>
              <a:ext cx="1600200" cy="120032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sv-SE" sz="1800"/>
                <a:t>2012-04-20</a:t>
              </a:r>
            </a:p>
            <a:p>
              <a:pPr algn="ctr" eaLnBrk="1" hangingPunct="1"/>
              <a:r>
                <a:rPr lang="sv-SE" sz="1800"/>
                <a:t>Överläggning</a:t>
              </a:r>
            </a:p>
            <a:p>
              <a:pPr algn="ctr" eaLnBrk="1" hangingPunct="1"/>
              <a:r>
                <a:rPr lang="sv-SE" sz="1800"/>
                <a:t>med kemi och medicin</a:t>
              </a:r>
            </a:p>
            <a:p>
              <a:pPr algn="ctr" eaLnBrk="1" hangingPunct="1"/>
              <a:endParaRPr lang="sv-SE" sz="1800"/>
            </a:p>
          </p:txBody>
        </p:sp>
        <p:cxnSp>
          <p:nvCxnSpPr>
            <p:cNvPr id="24" name="Straight Arrow Connector 23"/>
            <p:cNvCxnSpPr/>
            <p:nvPr/>
          </p:nvCxnSpPr>
          <p:spPr>
            <a:xfrm rot="5400000">
              <a:off x="847824" y="3208636"/>
              <a:ext cx="5919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58370" name="TextBox 1"/>
          <p:cNvSpPr txBox="1">
            <a:spLocks noChangeArrowheads="1"/>
          </p:cNvSpPr>
          <p:nvPr/>
        </p:nvSpPr>
        <p:spPr bwMode="auto">
          <a:xfrm>
            <a:off x="3657600" y="0"/>
            <a:ext cx="1752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4000" b="1">
                <a:solidFill>
                  <a:srgbClr val="FF0000"/>
                </a:solidFill>
                <a:latin typeface="Bookman Old Style" charset="0"/>
                <a:cs typeface="Bookman Old Style" charset="0"/>
              </a:rPr>
              <a:t>2012</a:t>
            </a:r>
          </a:p>
        </p:txBody>
      </p:sp>
      <p:sp>
        <p:nvSpPr>
          <p:cNvPr id="18" name="TextBox 17"/>
          <p:cNvSpPr txBox="1">
            <a:spLocks noChangeArrowheads="1"/>
          </p:cNvSpPr>
          <p:nvPr/>
        </p:nvSpPr>
        <p:spPr bwMode="auto">
          <a:xfrm>
            <a:off x="1143000" y="609600"/>
            <a:ext cx="1828800" cy="923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sv-SE" sz="1800"/>
              <a:t>2012-02-01</a:t>
            </a:r>
          </a:p>
          <a:p>
            <a:pPr algn="ctr" eaLnBrk="1" hangingPunct="1"/>
            <a:r>
              <a:rPr lang="sv-SE" sz="1800"/>
              <a:t>Nomineringar granskas</a:t>
            </a:r>
          </a:p>
        </p:txBody>
      </p:sp>
      <p:grpSp>
        <p:nvGrpSpPr>
          <p:cNvPr id="4" name="Group 20"/>
          <p:cNvGrpSpPr>
            <a:grpSpLocks/>
          </p:cNvGrpSpPr>
          <p:nvPr/>
        </p:nvGrpSpPr>
        <p:grpSpPr bwMode="auto">
          <a:xfrm>
            <a:off x="457200" y="1524000"/>
            <a:ext cx="1600200" cy="1447800"/>
            <a:chOff x="457200" y="1524000"/>
            <a:chExt cx="1600200" cy="1447800"/>
          </a:xfrm>
        </p:grpSpPr>
        <p:sp>
          <p:nvSpPr>
            <p:cNvPr id="58396" name="TextBox 18"/>
            <p:cNvSpPr txBox="1">
              <a:spLocks noChangeArrowheads="1"/>
            </p:cNvSpPr>
            <p:nvPr/>
          </p:nvSpPr>
          <p:spPr bwMode="auto">
            <a:xfrm>
              <a:off x="457200" y="2048470"/>
              <a:ext cx="1600200" cy="92333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sv-SE" sz="1800"/>
                <a:t>2012-02-29</a:t>
              </a:r>
            </a:p>
            <a:p>
              <a:pPr algn="ctr" eaLnBrk="1" hangingPunct="1"/>
              <a:r>
                <a:rPr lang="sv-SE" sz="1800"/>
                <a:t>Sakkunniga</a:t>
              </a:r>
            </a:p>
            <a:p>
              <a:pPr algn="ctr" eaLnBrk="1" hangingPunct="1"/>
              <a:r>
                <a:rPr lang="sv-SE" sz="1800"/>
                <a:t>utses</a:t>
              </a:r>
            </a:p>
            <a:p>
              <a:pPr algn="ctr" eaLnBrk="1" hangingPunct="1"/>
              <a:endParaRPr lang="sv-SE" sz="1800"/>
            </a:p>
          </p:txBody>
        </p:sp>
        <p:cxnSp>
          <p:nvCxnSpPr>
            <p:cNvPr id="20" name="Straight Arrow Connector 19"/>
            <p:cNvCxnSpPr/>
            <p:nvPr/>
          </p:nvCxnSpPr>
          <p:spPr>
            <a:xfrm rot="5400000">
              <a:off x="1166812" y="1614488"/>
              <a:ext cx="523875" cy="342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 name="Group 26"/>
          <p:cNvGrpSpPr>
            <a:grpSpLocks/>
          </p:cNvGrpSpPr>
          <p:nvPr/>
        </p:nvGrpSpPr>
        <p:grpSpPr bwMode="auto">
          <a:xfrm>
            <a:off x="609600" y="4764088"/>
            <a:ext cx="1828800" cy="1836737"/>
            <a:chOff x="609600" y="4763868"/>
            <a:chExt cx="1828800" cy="1837731"/>
          </a:xfrm>
        </p:grpSpPr>
        <p:sp>
          <p:nvSpPr>
            <p:cNvPr id="25" name="TextBox 24"/>
            <p:cNvSpPr txBox="1"/>
            <p:nvPr/>
          </p:nvSpPr>
          <p:spPr>
            <a:xfrm>
              <a:off x="609600" y="5400800"/>
              <a:ext cx="1828800" cy="1200799"/>
            </a:xfrm>
            <a:prstGeom prst="rect">
              <a:avLst/>
            </a:prstGeom>
            <a:solidFill>
              <a:schemeClr val="accent4">
                <a:lumMod val="20000"/>
                <a:lumOff val="80000"/>
              </a:schemeClr>
            </a:solid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sv-SE" sz="1800" smtClean="0"/>
                <a:t>2012-06-04-05</a:t>
              </a:r>
            </a:p>
            <a:p>
              <a:pPr algn="ctr" eaLnBrk="1" hangingPunct="1">
                <a:defRPr/>
              </a:pPr>
              <a:r>
                <a:rPr lang="sv-SE" sz="1800" smtClean="0"/>
                <a:t>Hearing och möte med Klass III</a:t>
              </a:r>
            </a:p>
            <a:p>
              <a:pPr algn="ctr" eaLnBrk="1" hangingPunct="1">
                <a:defRPr/>
              </a:pPr>
              <a:endParaRPr lang="sv-SE" sz="1800" smtClean="0"/>
            </a:p>
          </p:txBody>
        </p:sp>
        <p:cxnSp>
          <p:nvCxnSpPr>
            <p:cNvPr id="26" name="Straight Arrow Connector 25"/>
            <p:cNvCxnSpPr/>
            <p:nvPr/>
          </p:nvCxnSpPr>
          <p:spPr>
            <a:xfrm rot="5400000">
              <a:off x="858684" y="5048184"/>
              <a:ext cx="57022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28" name="Picture 27" descr="le_penseur-rodi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09913" y="1631950"/>
            <a:ext cx="2757487"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0"/>
          <p:cNvGrpSpPr>
            <a:grpSpLocks/>
          </p:cNvGrpSpPr>
          <p:nvPr/>
        </p:nvGrpSpPr>
        <p:grpSpPr bwMode="auto">
          <a:xfrm>
            <a:off x="2438400" y="5692775"/>
            <a:ext cx="3048000" cy="923925"/>
            <a:chOff x="2438400" y="5692675"/>
            <a:chExt cx="3048000" cy="923330"/>
          </a:xfrm>
        </p:grpSpPr>
        <p:sp>
          <p:nvSpPr>
            <p:cNvPr id="58392" name="TextBox 28"/>
            <p:cNvSpPr txBox="1">
              <a:spLocks noChangeArrowheads="1"/>
            </p:cNvSpPr>
            <p:nvPr/>
          </p:nvSpPr>
          <p:spPr bwMode="auto">
            <a:xfrm>
              <a:off x="3581400" y="5692675"/>
              <a:ext cx="1905000" cy="923330"/>
            </a:xfrm>
            <a:prstGeom prst="rect">
              <a:avLst/>
            </a:prstGeom>
            <a:solidFill>
              <a:srgbClr val="E6E0E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sv-SE" sz="1800"/>
                <a:t>2012-08-07-08</a:t>
              </a:r>
            </a:p>
            <a:p>
              <a:pPr algn="ctr" eaLnBrk="1" hangingPunct="1"/>
              <a:r>
                <a:rPr lang="sv-SE" sz="1800"/>
                <a:t>Kommitténs</a:t>
              </a:r>
            </a:p>
            <a:p>
              <a:pPr algn="ctr" eaLnBrk="1" hangingPunct="1"/>
              <a:r>
                <a:rPr lang="sv-SE" sz="1800"/>
                <a:t>internat</a:t>
              </a:r>
            </a:p>
            <a:p>
              <a:pPr algn="ctr" eaLnBrk="1" hangingPunct="1"/>
              <a:endParaRPr lang="sv-SE" sz="1800"/>
            </a:p>
          </p:txBody>
        </p:sp>
        <p:cxnSp>
          <p:nvCxnSpPr>
            <p:cNvPr id="30" name="Straight Arrow Connector 29"/>
            <p:cNvCxnSpPr/>
            <p:nvPr/>
          </p:nvCxnSpPr>
          <p:spPr>
            <a:xfrm>
              <a:off x="2438400" y="6171791"/>
              <a:ext cx="1066800"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7" name="Group 35"/>
          <p:cNvGrpSpPr>
            <a:grpSpLocks/>
          </p:cNvGrpSpPr>
          <p:nvPr/>
        </p:nvGrpSpPr>
        <p:grpSpPr bwMode="auto">
          <a:xfrm>
            <a:off x="5486400" y="4953000"/>
            <a:ext cx="3352800" cy="1201738"/>
            <a:chOff x="5486400" y="4953000"/>
            <a:chExt cx="3352800" cy="1201340"/>
          </a:xfrm>
        </p:grpSpPr>
        <p:sp>
          <p:nvSpPr>
            <p:cNvPr id="58390" name="TextBox 31"/>
            <p:cNvSpPr txBox="1">
              <a:spLocks noChangeArrowheads="1"/>
            </p:cNvSpPr>
            <p:nvPr/>
          </p:nvSpPr>
          <p:spPr bwMode="auto">
            <a:xfrm>
              <a:off x="6629400" y="4953000"/>
              <a:ext cx="2209800" cy="923330"/>
            </a:xfrm>
            <a:prstGeom prst="rect">
              <a:avLst/>
            </a:prstGeom>
            <a:solidFill>
              <a:srgbClr val="E6E0E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sv-SE" sz="1800"/>
                <a:t>2012-08-23</a:t>
              </a:r>
            </a:p>
            <a:p>
              <a:pPr algn="ctr" eaLnBrk="1" hangingPunct="1"/>
              <a:r>
                <a:rPr lang="sv-SE" sz="1800"/>
                <a:t>Kommitténs</a:t>
              </a:r>
            </a:p>
            <a:p>
              <a:pPr algn="ctr" eaLnBrk="1" hangingPunct="1"/>
              <a:r>
                <a:rPr lang="sv-SE" sz="1800"/>
                <a:t>slutliga förslag</a:t>
              </a:r>
            </a:p>
            <a:p>
              <a:pPr algn="ctr" eaLnBrk="1" hangingPunct="1"/>
              <a:endParaRPr lang="sv-SE" sz="1800"/>
            </a:p>
          </p:txBody>
        </p:sp>
        <p:cxnSp>
          <p:nvCxnSpPr>
            <p:cNvPr id="33" name="Straight Arrow Connector 32"/>
            <p:cNvCxnSpPr>
              <a:stCxn id="58392" idx="3"/>
              <a:endCxn id="58390" idx="1"/>
            </p:cNvCxnSpPr>
            <p:nvPr/>
          </p:nvCxnSpPr>
          <p:spPr>
            <a:xfrm flipV="1">
              <a:off x="5486400" y="5414810"/>
              <a:ext cx="1143000" cy="7395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8" name="Group 40"/>
          <p:cNvGrpSpPr>
            <a:grpSpLocks/>
          </p:cNvGrpSpPr>
          <p:nvPr/>
        </p:nvGrpSpPr>
        <p:grpSpPr bwMode="auto">
          <a:xfrm>
            <a:off x="6324600" y="3429000"/>
            <a:ext cx="2438400" cy="1525588"/>
            <a:chOff x="6324600" y="3429000"/>
            <a:chExt cx="2438400" cy="1524794"/>
          </a:xfrm>
        </p:grpSpPr>
        <p:sp>
          <p:nvSpPr>
            <p:cNvPr id="58388" name="TextBox 36"/>
            <p:cNvSpPr txBox="1">
              <a:spLocks noChangeArrowheads="1"/>
            </p:cNvSpPr>
            <p:nvPr/>
          </p:nvSpPr>
          <p:spPr bwMode="auto">
            <a:xfrm>
              <a:off x="6324600" y="3429000"/>
              <a:ext cx="2438400" cy="1200329"/>
            </a:xfrm>
            <a:prstGeom prst="rect">
              <a:avLst/>
            </a:prstGeom>
            <a:solidFill>
              <a:srgbClr val="FFC1D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sv-SE" sz="1800"/>
                <a:t>2012-09-12</a:t>
              </a:r>
            </a:p>
            <a:p>
              <a:pPr algn="ctr" eaLnBrk="1" hangingPunct="1"/>
              <a:r>
                <a:rPr lang="sv-SE" sz="1800"/>
                <a:t>Kommitténs förslag presenteras för klass III</a:t>
              </a:r>
            </a:p>
            <a:p>
              <a:pPr algn="ctr" eaLnBrk="1" hangingPunct="1"/>
              <a:endParaRPr lang="sv-SE" sz="1800"/>
            </a:p>
          </p:txBody>
        </p:sp>
        <p:cxnSp>
          <p:nvCxnSpPr>
            <p:cNvPr id="38" name="Straight Arrow Connector 37"/>
            <p:cNvCxnSpPr/>
            <p:nvPr/>
          </p:nvCxnSpPr>
          <p:spPr>
            <a:xfrm rot="5400000" flipH="1" flipV="1">
              <a:off x="7237493" y="4799886"/>
              <a:ext cx="306229"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9" name="Group 41"/>
          <p:cNvGrpSpPr>
            <a:grpSpLocks/>
          </p:cNvGrpSpPr>
          <p:nvPr/>
        </p:nvGrpSpPr>
        <p:grpSpPr bwMode="auto">
          <a:xfrm>
            <a:off x="6248400" y="2173288"/>
            <a:ext cx="2438400" cy="1247775"/>
            <a:chOff x="6248400" y="2173069"/>
            <a:chExt cx="2438400" cy="1247795"/>
          </a:xfrm>
        </p:grpSpPr>
        <p:sp>
          <p:nvSpPr>
            <p:cNvPr id="58386" name="TextBox 42"/>
            <p:cNvSpPr txBox="1">
              <a:spLocks noChangeArrowheads="1"/>
            </p:cNvSpPr>
            <p:nvPr/>
          </p:nvSpPr>
          <p:spPr bwMode="auto">
            <a:xfrm>
              <a:off x="6248400" y="2173069"/>
              <a:ext cx="2438400" cy="923330"/>
            </a:xfrm>
            <a:prstGeom prst="rect">
              <a:avLst/>
            </a:prstGeom>
            <a:solidFill>
              <a:srgbClr val="FFC1D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sv-SE" sz="1800"/>
                <a:t>2012-09-26</a:t>
              </a:r>
            </a:p>
            <a:p>
              <a:pPr algn="ctr" eaLnBrk="1" hangingPunct="1"/>
              <a:r>
                <a:rPr lang="sv-SE" sz="1800"/>
                <a:t>Slutmöte med klass III</a:t>
              </a:r>
            </a:p>
            <a:p>
              <a:pPr algn="ctr" eaLnBrk="1" hangingPunct="1"/>
              <a:endParaRPr lang="sv-SE" sz="1800"/>
            </a:p>
          </p:txBody>
        </p:sp>
        <p:cxnSp>
          <p:nvCxnSpPr>
            <p:cNvPr id="44" name="Straight Arrow Connector 43"/>
            <p:cNvCxnSpPr/>
            <p:nvPr/>
          </p:nvCxnSpPr>
          <p:spPr>
            <a:xfrm rot="16200000" flipV="1">
              <a:off x="7204073" y="3235124"/>
              <a:ext cx="296868" cy="746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0" name="Group 44"/>
          <p:cNvGrpSpPr>
            <a:grpSpLocks/>
          </p:cNvGrpSpPr>
          <p:nvPr/>
        </p:nvGrpSpPr>
        <p:grpSpPr bwMode="auto">
          <a:xfrm>
            <a:off x="6172200" y="533400"/>
            <a:ext cx="1600200" cy="1639888"/>
            <a:chOff x="6172200" y="533400"/>
            <a:chExt cx="1600200" cy="1639670"/>
          </a:xfrm>
        </p:grpSpPr>
        <p:sp>
          <p:nvSpPr>
            <p:cNvPr id="46" name="TextBox 45"/>
            <p:cNvSpPr txBox="1"/>
            <p:nvPr/>
          </p:nvSpPr>
          <p:spPr>
            <a:xfrm>
              <a:off x="6172200" y="533400"/>
              <a:ext cx="1600200" cy="1199990"/>
            </a:xfrm>
            <a:prstGeom prst="rect">
              <a:avLst/>
            </a:prstGeom>
            <a:solidFill>
              <a:schemeClr val="accent3">
                <a:lumMod val="60000"/>
                <a:lumOff val="40000"/>
              </a:schemeClr>
            </a:solid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sv-SE" sz="1800" smtClean="0"/>
                <a:t>2012-10-09</a:t>
              </a:r>
            </a:p>
            <a:p>
              <a:pPr algn="ctr" eaLnBrk="1" hangingPunct="1">
                <a:defRPr/>
              </a:pPr>
              <a:r>
                <a:rPr lang="sv-SE" sz="1800" smtClean="0"/>
                <a:t>Presentation för Akademien</a:t>
              </a:r>
            </a:p>
            <a:p>
              <a:pPr algn="ctr" eaLnBrk="1" hangingPunct="1">
                <a:defRPr/>
              </a:pPr>
              <a:endParaRPr lang="sv-SE" sz="1800" smtClean="0"/>
            </a:p>
          </p:txBody>
        </p:sp>
        <p:cxnSp>
          <p:nvCxnSpPr>
            <p:cNvPr id="47" name="Straight Arrow Connector 46"/>
            <p:cNvCxnSpPr>
              <a:endCxn id="46" idx="2"/>
            </p:cNvCxnSpPr>
            <p:nvPr/>
          </p:nvCxnSpPr>
          <p:spPr>
            <a:xfrm rot="16200000" flipV="1">
              <a:off x="6847710" y="1857980"/>
              <a:ext cx="439680" cy="190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48" name="Picture 47" descr="telef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74650"/>
            <a:ext cx="9144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49"/>
          <p:cNvGrpSpPr>
            <a:grpSpLocks/>
          </p:cNvGrpSpPr>
          <p:nvPr/>
        </p:nvGrpSpPr>
        <p:grpSpPr bwMode="auto">
          <a:xfrm>
            <a:off x="3733800" y="685800"/>
            <a:ext cx="2438400" cy="646113"/>
            <a:chOff x="3733800" y="685800"/>
            <a:chExt cx="2438400" cy="646331"/>
          </a:xfrm>
        </p:grpSpPr>
        <p:sp>
          <p:nvSpPr>
            <p:cNvPr id="51" name="TextBox 50"/>
            <p:cNvSpPr txBox="1"/>
            <p:nvPr/>
          </p:nvSpPr>
          <p:spPr>
            <a:xfrm>
              <a:off x="3733800" y="685800"/>
              <a:ext cx="1600200" cy="646331"/>
            </a:xfrm>
            <a:prstGeom prst="rect">
              <a:avLst/>
            </a:prstGeom>
            <a:solidFill>
              <a:schemeClr val="accent3">
                <a:lumMod val="60000"/>
                <a:lumOff val="40000"/>
              </a:schemeClr>
            </a:solid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sv-SE" sz="1800" smtClean="0"/>
                <a:t>2012-12-09</a:t>
              </a:r>
            </a:p>
            <a:p>
              <a:pPr algn="ctr" eaLnBrk="1" hangingPunct="1">
                <a:defRPr/>
              </a:pPr>
              <a:r>
                <a:rPr lang="sv-SE" sz="1800" smtClean="0"/>
                <a:t>Summering</a:t>
              </a:r>
            </a:p>
            <a:p>
              <a:pPr algn="ctr" eaLnBrk="1" hangingPunct="1">
                <a:defRPr/>
              </a:pPr>
              <a:endParaRPr lang="sv-SE" sz="1800" smtClean="0"/>
            </a:p>
          </p:txBody>
        </p:sp>
        <p:cxnSp>
          <p:nvCxnSpPr>
            <p:cNvPr id="52" name="Straight Arrow Connector 51"/>
            <p:cNvCxnSpPr/>
            <p:nvPr/>
          </p:nvCxnSpPr>
          <p:spPr>
            <a:xfrm rot="10800000">
              <a:off x="5334000" y="990703"/>
              <a:ext cx="838200" cy="1429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descr="perlmutt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70038"/>
            <a:ext cx="22098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4" name="Picture 3" descr="Unknown.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6775" y="1570038"/>
            <a:ext cx="251142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4" descr="Unknown-1.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563688"/>
            <a:ext cx="19177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5"/>
          <p:cNvSpPr txBox="1">
            <a:spLocks noChangeArrowheads="1"/>
          </p:cNvSpPr>
          <p:nvPr/>
        </p:nvSpPr>
        <p:spPr bwMode="auto">
          <a:xfrm>
            <a:off x="1524000" y="323850"/>
            <a:ext cx="571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3200"/>
              <a:t>The Nobel Prize in Physics 2011 </a:t>
            </a:r>
            <a:r>
              <a:rPr lang="en-US" sz="3200" b="1"/>
              <a:t> </a:t>
            </a:r>
            <a:endParaRPr lang="en-US" sz="3200"/>
          </a:p>
        </p:txBody>
      </p:sp>
      <p:sp>
        <p:nvSpPr>
          <p:cNvPr id="59397" name="TextBox 6"/>
          <p:cNvSpPr txBox="1">
            <a:spLocks noChangeArrowheads="1"/>
          </p:cNvSpPr>
          <p:nvPr/>
        </p:nvSpPr>
        <p:spPr bwMode="auto">
          <a:xfrm>
            <a:off x="838200" y="4560888"/>
            <a:ext cx="2362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1800" b="1"/>
              <a:t>Saul Perlmutter </a:t>
            </a:r>
          </a:p>
          <a:p>
            <a:pPr algn="ctr" eaLnBrk="1" hangingPunct="1"/>
            <a:r>
              <a:rPr lang="en-US" sz="1200"/>
              <a:t>The Supernova Cosmology Project LBL Berkeley, CA, USA</a:t>
            </a:r>
            <a:endParaRPr lang="en-US" sz="1800"/>
          </a:p>
        </p:txBody>
      </p:sp>
      <p:sp>
        <p:nvSpPr>
          <p:cNvPr id="59398" name="TextBox 7"/>
          <p:cNvSpPr txBox="1">
            <a:spLocks noChangeArrowheads="1"/>
          </p:cNvSpPr>
          <p:nvPr/>
        </p:nvSpPr>
        <p:spPr bwMode="auto">
          <a:xfrm>
            <a:off x="3200400" y="4560888"/>
            <a:ext cx="26035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1800" b="1"/>
              <a:t>Brian P. Schmidt </a:t>
            </a:r>
            <a:br>
              <a:rPr lang="en-US" sz="1800" b="1"/>
            </a:br>
            <a:r>
              <a:rPr lang="en-US" sz="1200"/>
              <a:t>The High-z Supernova Search Team Australian National University, Weston Creek, Australia</a:t>
            </a:r>
          </a:p>
        </p:txBody>
      </p:sp>
      <p:sp>
        <p:nvSpPr>
          <p:cNvPr id="59399" name="TextBox 8"/>
          <p:cNvSpPr txBox="1">
            <a:spLocks noChangeArrowheads="1"/>
          </p:cNvSpPr>
          <p:nvPr/>
        </p:nvSpPr>
        <p:spPr bwMode="auto">
          <a:xfrm>
            <a:off x="5956300" y="4560888"/>
            <a:ext cx="2501900"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1800" b="1"/>
              <a:t>Adam G. Riess </a:t>
            </a:r>
            <a:br>
              <a:rPr lang="en-US" sz="1800" b="1"/>
            </a:br>
            <a:r>
              <a:rPr lang="en-US" sz="1200"/>
              <a:t>The High-z Supernova Search Team Johns Hopkins University and Space Telescope Science Institute, Baltimore, MD, USA</a:t>
            </a:r>
          </a:p>
        </p:txBody>
      </p:sp>
      <p:sp>
        <p:nvSpPr>
          <p:cNvPr id="59400" name="TextBox 9"/>
          <p:cNvSpPr txBox="1">
            <a:spLocks noChangeArrowheads="1"/>
          </p:cNvSpPr>
          <p:nvPr/>
        </p:nvSpPr>
        <p:spPr bwMode="auto">
          <a:xfrm>
            <a:off x="609600" y="5791200"/>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i="1"/>
              <a:t>"for the discovery of the accelerating expansion of the Universe through observations of distant supernovae".</a:t>
            </a:r>
            <a:endParaRPr lang="en-US" sz="1800"/>
          </a:p>
        </p:txBody>
      </p:sp>
      <p:pic>
        <p:nvPicPr>
          <p:cNvPr id="59401" name="Picture 11" descr="headerLogo.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304800"/>
            <a:ext cx="15240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Bildobjekt 8" descr="frilagdnobel_au_II.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9225" y="76200"/>
            <a:ext cx="137795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1"/>
          <p:cNvSpPr txBox="1">
            <a:spLocks noChangeArrowheads="1"/>
          </p:cNvSpPr>
          <p:nvPr/>
        </p:nvSpPr>
        <p:spPr bwMode="auto">
          <a:xfrm>
            <a:off x="4038600" y="1557338"/>
            <a:ext cx="3989388"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GB">
                <a:solidFill>
                  <a:srgbClr val="0000CC"/>
                </a:solidFill>
              </a:rPr>
              <a:t>2010	 Graphene</a:t>
            </a:r>
          </a:p>
          <a:p>
            <a:endParaRPr lang="en-GB">
              <a:solidFill>
                <a:srgbClr val="0000CC"/>
              </a:solidFill>
            </a:endParaRPr>
          </a:p>
          <a:p>
            <a:r>
              <a:rPr lang="en-GB">
                <a:solidFill>
                  <a:srgbClr val="0000CC"/>
                </a:solidFill>
              </a:rPr>
              <a:t>2009	 Optical Fiber/ CCD </a:t>
            </a:r>
          </a:p>
          <a:p>
            <a:r>
              <a:rPr lang="en-GB">
                <a:solidFill>
                  <a:srgbClr val="0000CC"/>
                </a:solidFill>
              </a:rPr>
              <a:t>sensor</a:t>
            </a:r>
          </a:p>
          <a:p>
            <a:endParaRPr lang="en-GB">
              <a:solidFill>
                <a:srgbClr val="0000CC"/>
              </a:solidFill>
            </a:endParaRPr>
          </a:p>
          <a:p>
            <a:r>
              <a:rPr lang="en-GB">
                <a:solidFill>
                  <a:srgbClr val="0000CC"/>
                </a:solidFill>
              </a:rPr>
              <a:t>2008 Symmetry breaking/</a:t>
            </a:r>
          </a:p>
          <a:p>
            <a:r>
              <a:rPr lang="en-GB">
                <a:solidFill>
                  <a:srgbClr val="0000CC"/>
                </a:solidFill>
              </a:rPr>
              <a:t>CP violation</a:t>
            </a:r>
          </a:p>
          <a:p>
            <a:endParaRPr lang="en-GB">
              <a:solidFill>
                <a:srgbClr val="0000CC"/>
              </a:solidFill>
            </a:endParaRPr>
          </a:p>
          <a:p>
            <a:r>
              <a:rPr lang="en-GB">
                <a:solidFill>
                  <a:srgbClr val="0000CC"/>
                </a:solidFill>
              </a:rPr>
              <a:t>2007  Giant Magneto </a:t>
            </a:r>
          </a:p>
          <a:p>
            <a:r>
              <a:rPr lang="en-GB">
                <a:solidFill>
                  <a:srgbClr val="0000CC"/>
                </a:solidFill>
              </a:rPr>
              <a:t>Resistance (GMR)</a:t>
            </a:r>
          </a:p>
          <a:p>
            <a:endParaRPr lang="en-GB">
              <a:solidFill>
                <a:srgbClr val="0000CC"/>
              </a:solidFill>
            </a:endParaRPr>
          </a:p>
          <a:p>
            <a:r>
              <a:rPr lang="en-GB">
                <a:solidFill>
                  <a:srgbClr val="0000CC"/>
                </a:solidFill>
              </a:rPr>
              <a:t>2006 Cosmic Microwave Background</a:t>
            </a:r>
          </a:p>
        </p:txBody>
      </p:sp>
      <p:sp>
        <p:nvSpPr>
          <p:cNvPr id="60418" name="Text Box 12"/>
          <p:cNvSpPr txBox="1">
            <a:spLocks noChangeArrowheads="1"/>
          </p:cNvSpPr>
          <p:nvPr/>
        </p:nvSpPr>
        <p:spPr bwMode="auto">
          <a:xfrm>
            <a:off x="1819275" y="266700"/>
            <a:ext cx="51149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GB" sz="3600">
                <a:solidFill>
                  <a:srgbClr val="3333CC"/>
                </a:solidFill>
              </a:rPr>
              <a:t>Nobel Prizes in Physics</a:t>
            </a:r>
            <a:endParaRPr lang="en-GB" sz="2800">
              <a:solidFill>
                <a:srgbClr val="000000"/>
              </a:solidFill>
            </a:endParaRPr>
          </a:p>
        </p:txBody>
      </p:sp>
      <p:pic>
        <p:nvPicPr>
          <p:cNvPr id="60419" name="Picture 4" descr="Andre Ge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1168400"/>
            <a:ext cx="739775"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6" descr="Konstantin Novoselo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4875" y="1169988"/>
            <a:ext cx="73183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8" descr="George E. Smi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0213" y="2284413"/>
            <a:ext cx="7143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10" descr="Willard S. Boy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8050" y="2284413"/>
            <a:ext cx="7302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2" descr="Charles K. Ka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7475" y="2284413"/>
            <a:ext cx="73818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14" descr="Toshihide Maskaw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4338" y="3340100"/>
            <a:ext cx="754062"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16" descr="Makoto Kobayash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3763" y="3340100"/>
            <a:ext cx="7524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18" descr="Yoichiro Namb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3188" y="3340100"/>
            <a:ext cx="7524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20" descr="Peter Grünber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78050" y="4448175"/>
            <a:ext cx="73818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22" descr="Albert Fe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87475" y="4448175"/>
            <a:ext cx="73818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2" descr="John C. Math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03350" y="5516563"/>
            <a:ext cx="71913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0" name="Picture 4" descr="George F. Smoo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7100" y="5516563"/>
            <a:ext cx="71913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5" name="Object 1026"/>
          <p:cNvGraphicFramePr>
            <a:graphicFrameLocks noChangeAspect="1"/>
          </p:cNvGraphicFramePr>
          <p:nvPr/>
        </p:nvGraphicFramePr>
        <p:xfrm>
          <a:off x="3200400" y="0"/>
          <a:ext cx="5105400" cy="8153400"/>
        </p:xfrm>
        <a:graphic>
          <a:graphicData uri="http://schemas.openxmlformats.org/presentationml/2006/ole">
            <mc:AlternateContent xmlns:mc="http://schemas.openxmlformats.org/markup-compatibility/2006">
              <mc:Choice xmlns:v="urn:schemas-microsoft-com:vml" Requires="v">
                <p:oleObj spid="_x0000_s62467" name="Document" r:id="rId4" imgW="7315200" imgH="11684000" progId="Word.Document.8">
                  <p:embed/>
                </p:oleObj>
              </mc:Choice>
              <mc:Fallback>
                <p:oleObj name="Document" r:id="rId4" imgW="7315200" imgH="11684000" progId="Word.Document.8">
                  <p:embed/>
                  <p:pic>
                    <p:nvPicPr>
                      <p:cNvPr id="0" name="Object 1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0"/>
                        <a:ext cx="5105400" cy="815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466" name="Text Box 1028"/>
          <p:cNvSpPr txBox="1">
            <a:spLocks noChangeArrowheads="1"/>
          </p:cNvSpPr>
          <p:nvPr/>
        </p:nvSpPr>
        <p:spPr bwMode="auto">
          <a:xfrm>
            <a:off x="434975" y="1557338"/>
            <a:ext cx="24606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sv-SE" sz="2800">
                <a:solidFill>
                  <a:srgbClr val="0000CC"/>
                </a:solidFill>
              </a:rPr>
              <a:t>Nobelprisen...</a:t>
            </a:r>
          </a:p>
          <a:p>
            <a:endParaRPr lang="sv-SE" sz="2800">
              <a:solidFill>
                <a:srgbClr val="0000CC"/>
              </a:solidFill>
            </a:endParaRPr>
          </a:p>
          <a:p>
            <a:r>
              <a:rPr lang="sv-SE" sz="2800">
                <a:solidFill>
                  <a:srgbClr val="0000CC"/>
                </a:solidFill>
              </a:rPr>
              <a:t>…. speglar </a:t>
            </a:r>
          </a:p>
          <a:p>
            <a:r>
              <a:rPr lang="sv-SE" sz="2800">
                <a:solidFill>
                  <a:srgbClr val="0000CC"/>
                </a:solidFill>
              </a:rPr>
              <a:t>fysikens </a:t>
            </a:r>
          </a:p>
          <a:p>
            <a:r>
              <a:rPr lang="sv-SE" sz="2800">
                <a:solidFill>
                  <a:srgbClr val="0000CC"/>
                </a:solidFill>
              </a:rPr>
              <a:t>utveckling….</a:t>
            </a:r>
            <a:endParaRPr lang="sv-SE">
              <a:solidFill>
                <a:srgbClr val="0000CC"/>
              </a:solidFill>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3" descr="rubb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177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Picture 4" descr="is.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04800"/>
            <a:ext cx="19637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5" descr="is-1.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04800"/>
            <a:ext cx="18573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7" descr="is-3.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429000"/>
            <a:ext cx="17780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8" descr="is-4.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429000"/>
            <a:ext cx="1679575"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9" descr="is-6.jpe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56138" y="3429000"/>
            <a:ext cx="1897062"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10" descr="is-5.jpe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13600" y="3429000"/>
            <a:ext cx="17780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11" descr="is-7.jpe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24700" y="304800"/>
            <a:ext cx="1714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NOBEL-2011-1210-PRISUTDELNINGEN-KUNGAFAMILJEN_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1536700"/>
            <a:ext cx="62865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5" descr="par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700213"/>
            <a:ext cx="397827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58" name="Group 11"/>
          <p:cNvGrpSpPr>
            <a:grpSpLocks/>
          </p:cNvGrpSpPr>
          <p:nvPr/>
        </p:nvGrpSpPr>
        <p:grpSpPr bwMode="auto">
          <a:xfrm>
            <a:off x="900113" y="549275"/>
            <a:ext cx="4032250" cy="6192838"/>
            <a:chOff x="567" y="346"/>
            <a:chExt cx="2540" cy="3901"/>
          </a:xfrm>
        </p:grpSpPr>
        <p:pic>
          <p:nvPicPr>
            <p:cNvPr id="19462" name="Picture 4" descr="h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 y="391"/>
              <a:ext cx="2402" cy="37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63" name="Rectangle 6"/>
            <p:cNvSpPr>
              <a:spLocks noChangeArrowheads="1"/>
            </p:cNvSpPr>
            <p:nvPr/>
          </p:nvSpPr>
          <p:spPr bwMode="auto">
            <a:xfrm>
              <a:off x="2562" y="346"/>
              <a:ext cx="544" cy="2948"/>
            </a:xfrm>
            <a:prstGeom prst="rect">
              <a:avLst/>
            </a:prstGeom>
            <a:solidFill>
              <a:schemeClr val="bg1"/>
            </a:solidFill>
            <a:ln w="9525">
              <a:solidFill>
                <a:schemeClr val="bg1"/>
              </a:solidFill>
              <a:miter lim="800000"/>
              <a:headEnd/>
              <a:tailEnd/>
            </a:ln>
          </p:spPr>
          <p:txBody>
            <a:bodyPr wrap="none" anchor="ctr"/>
            <a:lstStyle/>
            <a:p>
              <a:endParaRPr lang="sv-SE"/>
            </a:p>
          </p:txBody>
        </p:sp>
        <p:sp>
          <p:nvSpPr>
            <p:cNvPr id="19464" name="Rectangle 7"/>
            <p:cNvSpPr>
              <a:spLocks noChangeArrowheads="1"/>
            </p:cNvSpPr>
            <p:nvPr/>
          </p:nvSpPr>
          <p:spPr bwMode="auto">
            <a:xfrm>
              <a:off x="567" y="3475"/>
              <a:ext cx="1270" cy="681"/>
            </a:xfrm>
            <a:prstGeom prst="rect">
              <a:avLst/>
            </a:prstGeom>
            <a:solidFill>
              <a:schemeClr val="bg1"/>
            </a:solidFill>
            <a:ln w="9525">
              <a:solidFill>
                <a:schemeClr val="bg1"/>
              </a:solidFill>
              <a:miter lim="800000"/>
              <a:headEnd/>
              <a:tailEnd/>
            </a:ln>
          </p:spPr>
          <p:txBody>
            <a:bodyPr wrap="none" anchor="ctr"/>
            <a:lstStyle/>
            <a:p>
              <a:endParaRPr lang="sv-SE"/>
            </a:p>
          </p:txBody>
        </p:sp>
        <p:sp>
          <p:nvSpPr>
            <p:cNvPr id="19465" name="Rectangle 8"/>
            <p:cNvSpPr>
              <a:spLocks noChangeArrowheads="1"/>
            </p:cNvSpPr>
            <p:nvPr/>
          </p:nvSpPr>
          <p:spPr bwMode="auto">
            <a:xfrm>
              <a:off x="2835" y="3929"/>
              <a:ext cx="226" cy="227"/>
            </a:xfrm>
            <a:prstGeom prst="rect">
              <a:avLst/>
            </a:prstGeom>
            <a:solidFill>
              <a:schemeClr val="bg1"/>
            </a:solidFill>
            <a:ln w="9525">
              <a:solidFill>
                <a:schemeClr val="bg1"/>
              </a:solidFill>
              <a:miter lim="800000"/>
              <a:headEnd/>
              <a:tailEnd/>
            </a:ln>
          </p:spPr>
          <p:txBody>
            <a:bodyPr wrap="none" anchor="ctr"/>
            <a:lstStyle/>
            <a:p>
              <a:endParaRPr lang="sv-SE"/>
            </a:p>
          </p:txBody>
        </p:sp>
        <p:sp>
          <p:nvSpPr>
            <p:cNvPr id="19466" name="Rectangle 9"/>
            <p:cNvSpPr>
              <a:spLocks noChangeArrowheads="1"/>
            </p:cNvSpPr>
            <p:nvPr/>
          </p:nvSpPr>
          <p:spPr bwMode="auto">
            <a:xfrm>
              <a:off x="2789" y="4020"/>
              <a:ext cx="226" cy="227"/>
            </a:xfrm>
            <a:prstGeom prst="rect">
              <a:avLst/>
            </a:prstGeom>
            <a:solidFill>
              <a:schemeClr val="bg1"/>
            </a:solidFill>
            <a:ln w="9525">
              <a:solidFill>
                <a:schemeClr val="bg1"/>
              </a:solidFill>
              <a:miter lim="800000"/>
              <a:headEnd/>
              <a:tailEnd/>
            </a:ln>
          </p:spPr>
          <p:txBody>
            <a:bodyPr wrap="none" anchor="ctr"/>
            <a:lstStyle/>
            <a:p>
              <a:endParaRPr lang="sv-SE"/>
            </a:p>
          </p:txBody>
        </p:sp>
        <p:sp>
          <p:nvSpPr>
            <p:cNvPr id="19467" name="Rectangle 10"/>
            <p:cNvSpPr>
              <a:spLocks noChangeArrowheads="1"/>
            </p:cNvSpPr>
            <p:nvPr/>
          </p:nvSpPr>
          <p:spPr bwMode="auto">
            <a:xfrm>
              <a:off x="2881" y="3203"/>
              <a:ext cx="226" cy="227"/>
            </a:xfrm>
            <a:prstGeom prst="rect">
              <a:avLst/>
            </a:prstGeom>
            <a:solidFill>
              <a:schemeClr val="bg1"/>
            </a:solidFill>
            <a:ln w="9525">
              <a:solidFill>
                <a:schemeClr val="bg1"/>
              </a:solidFill>
              <a:miter lim="800000"/>
              <a:headEnd/>
              <a:tailEnd/>
            </a:ln>
          </p:spPr>
          <p:txBody>
            <a:bodyPr wrap="none" anchor="ctr"/>
            <a:lstStyle/>
            <a:p>
              <a:endParaRPr lang="sv-SE"/>
            </a:p>
          </p:txBody>
        </p:sp>
      </p:grpSp>
      <p:sp>
        <p:nvSpPr>
          <p:cNvPr id="19459" name="Text Box 12"/>
          <p:cNvSpPr txBox="1">
            <a:spLocks noChangeArrowheads="1"/>
          </p:cNvSpPr>
          <p:nvPr/>
        </p:nvSpPr>
        <p:spPr bwMode="auto">
          <a:xfrm>
            <a:off x="5003800" y="4365625"/>
            <a:ext cx="1296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sz="1800"/>
              <a:t>Andriette</a:t>
            </a:r>
            <a:endParaRPr lang="en-US" sz="1800"/>
          </a:p>
        </p:txBody>
      </p:sp>
      <p:sp>
        <p:nvSpPr>
          <p:cNvPr id="19460" name="Text Box 13"/>
          <p:cNvSpPr txBox="1">
            <a:spLocks noChangeArrowheads="1"/>
          </p:cNvSpPr>
          <p:nvPr/>
        </p:nvSpPr>
        <p:spPr bwMode="auto">
          <a:xfrm>
            <a:off x="6875463" y="4365625"/>
            <a:ext cx="12969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sz="1800"/>
              <a:t>Immanuel</a:t>
            </a:r>
            <a:endParaRPr lang="en-US" sz="1800"/>
          </a:p>
        </p:txBody>
      </p:sp>
      <p:sp>
        <p:nvSpPr>
          <p:cNvPr id="19461" name="Rectangle 14"/>
          <p:cNvSpPr>
            <a:spLocks noChangeArrowheads="1"/>
          </p:cNvSpPr>
          <p:nvPr/>
        </p:nvSpPr>
        <p:spPr bwMode="auto">
          <a:xfrm>
            <a:off x="958850" y="5603875"/>
            <a:ext cx="1957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600"/>
              <a:t>Norrlandsgatan 11 </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descr="perlmutter_award_01_phot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2" descr="perlmutter_diplom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6350" y="2792413"/>
            <a:ext cx="5327650"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4" descr="images-1.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6300" y="381000"/>
            <a:ext cx="40005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6" descr="nobelprizes_fla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5791200"/>
            <a:ext cx="216852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descr="Nobelfest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838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sy9914a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7038" y="1219200"/>
            <a:ext cx="607536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W_Dans_gyllenesalen_sxdea7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95350"/>
            <a:ext cx="76200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AUT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71438"/>
            <a:ext cx="6713537"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 y="403225"/>
            <a:ext cx="8758238"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8758237"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3"/>
          <p:cNvSpPr txBox="1">
            <a:spLocks noChangeArrowheads="1"/>
          </p:cNvSpPr>
          <p:nvPr/>
        </p:nvSpPr>
        <p:spPr bwMode="auto">
          <a:xfrm>
            <a:off x="0" y="908050"/>
            <a:ext cx="4284663"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sz="1800" b="1">
                <a:latin typeface="Arial" charset="0"/>
              </a:rPr>
              <a:t>... beslutat att oberoende av det värde som/eller eventuell bekräftelse må tillerkännas relativitets och gravitationsforskningen......</a:t>
            </a:r>
          </a:p>
        </p:txBody>
      </p:sp>
      <p:sp>
        <p:nvSpPr>
          <p:cNvPr id="76803" name="Text Box 4"/>
          <p:cNvSpPr txBox="1">
            <a:spLocks noChangeArrowheads="1"/>
          </p:cNvSpPr>
          <p:nvPr/>
        </p:nvSpPr>
        <p:spPr bwMode="auto">
          <a:xfrm>
            <a:off x="4648200" y="3835400"/>
            <a:ext cx="44958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sv-SE" sz="1800" b="1">
                <a:latin typeface="Arial" charset="0"/>
              </a:rPr>
              <a:t>...för hans förtjänster om den teoretiska fysiken, särskilt hans upptäckt av lagen för den fotoelektriska effekten</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4" descr="800px-Einstein_f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9432926"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Text Box 5"/>
          <p:cNvSpPr txBox="1">
            <a:spLocks noChangeArrowheads="1"/>
          </p:cNvSpPr>
          <p:nvPr/>
        </p:nvSpPr>
        <p:spPr bwMode="auto">
          <a:xfrm>
            <a:off x="6443663" y="6165850"/>
            <a:ext cx="2305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sv-SE" b="1">
                <a:solidFill>
                  <a:srgbClr val="FFFF00"/>
                </a:solidFill>
              </a:rPr>
              <a:t>11 July 1923</a:t>
            </a:r>
            <a:endParaRPr lang="en-US" b="1">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5"/>
          <p:cNvSpPr>
            <a:spLocks noChangeArrowheads="1"/>
          </p:cNvSpPr>
          <p:nvPr/>
        </p:nvSpPr>
        <p:spPr bwMode="auto">
          <a:xfrm>
            <a:off x="1676400" y="762000"/>
            <a:ext cx="2170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atin typeface="Bookman Old Style" charset="0"/>
                <a:cs typeface="Bookman Old Style" charset="0"/>
              </a:rPr>
              <a:t>Nobelprisen 2012</a:t>
            </a:r>
          </a:p>
        </p:txBody>
      </p:sp>
      <p:sp>
        <p:nvSpPr>
          <p:cNvPr id="80898" name="Rectangle 6"/>
          <p:cNvSpPr>
            <a:spLocks noChangeArrowheads="1"/>
          </p:cNvSpPr>
          <p:nvPr/>
        </p:nvSpPr>
        <p:spPr bwMode="auto">
          <a:xfrm>
            <a:off x="685800" y="1371600"/>
            <a:ext cx="457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v-SE">
                <a:latin typeface="Bookman Old Style" charset="0"/>
                <a:cs typeface="Bookman Old Style" charset="0"/>
              </a:rPr>
              <a:t>Nobelpriset i fysik kommer att offentliggöras vid en presskonferens på Vetenskapsakademien den 9 oktober.</a:t>
            </a:r>
          </a:p>
          <a:p>
            <a:r>
              <a:rPr lang="sv-SE">
                <a:latin typeface="Bookman Old Style" charset="0"/>
                <a:cs typeface="Bookman Old Style" charset="0"/>
              </a:rPr>
              <a:t/>
            </a:r>
            <a:br>
              <a:rPr lang="sv-SE">
                <a:latin typeface="Bookman Old Style" charset="0"/>
                <a:cs typeface="Bookman Old Style" charset="0"/>
              </a:rPr>
            </a:br>
            <a:r>
              <a:rPr lang="sv-SE" b="1">
                <a:latin typeface="Bookman Old Style" charset="0"/>
                <a:cs typeface="Bookman Old Style" charset="0"/>
              </a:rPr>
              <a:t>FYSIK: Tisdagen den 9 oktober 11.45 (tidigast)</a:t>
            </a:r>
            <a:br>
              <a:rPr lang="sv-SE" b="1">
                <a:latin typeface="Bookman Old Style" charset="0"/>
                <a:cs typeface="Bookman Old Style" charset="0"/>
              </a:rPr>
            </a:br>
            <a:r>
              <a:rPr lang="sv-SE" b="1">
                <a:latin typeface="Bookman Old Style" charset="0"/>
                <a:cs typeface="Bookman Old Style" charset="0"/>
              </a:rPr>
              <a:t>  </a:t>
            </a:r>
            <a:endParaRPr lang="sv-SE">
              <a:latin typeface="Bookman Old Style" charset="0"/>
              <a:cs typeface="Bookman Old Style" charset="0"/>
            </a:endParaRPr>
          </a:p>
        </p:txBody>
      </p:sp>
      <p:pic>
        <p:nvPicPr>
          <p:cNvPr id="80899" name="Picture 7" descr="medalj_nobel_web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810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8" descr="NobelOffentliggorand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3900" y="2794000"/>
            <a:ext cx="318135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9" descr="images-2.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581400"/>
            <a:ext cx="49990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images.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038350"/>
            <a:ext cx="29337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5" descr="images-1.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89500" y="2057400"/>
            <a:ext cx="29591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6"/>
          <p:cNvSpPr>
            <a:spLocks noChangeArrowheads="1"/>
          </p:cNvSpPr>
          <p:nvPr/>
        </p:nvSpPr>
        <p:spPr bwMode="auto">
          <a:xfrm>
            <a:off x="2133600" y="609600"/>
            <a:ext cx="5181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a:solidFill>
                  <a:srgbClr val="FF0000"/>
                </a:solidFill>
                <a:latin typeface="Bookman Old Style" charset="0"/>
                <a:cs typeface="Bookman Old Style" charset="0"/>
              </a:rPr>
              <a:t>Nitroglycerin</a:t>
            </a:r>
            <a:r>
              <a:rPr lang="en-US" b="1">
                <a:latin typeface="Bookman Old Style" charset="0"/>
                <a:cs typeface="Bookman Old Style" charset="0"/>
              </a:rPr>
              <a:t> </a:t>
            </a:r>
            <a:br>
              <a:rPr lang="en-US" b="1">
                <a:latin typeface="Bookman Old Style" charset="0"/>
                <a:cs typeface="Bookman Old Style" charset="0"/>
              </a:rPr>
            </a:br>
            <a:r>
              <a:rPr lang="en-US" b="1">
                <a:latin typeface="Bookman Old Style" charset="0"/>
                <a:cs typeface="Bookman Old Style" charset="0"/>
              </a:rPr>
              <a:t>(</a:t>
            </a:r>
            <a:r>
              <a:rPr lang="en-US" b="1" i="1">
                <a:latin typeface="Bookman Old Style" charset="0"/>
                <a:cs typeface="Bookman Old Style" charset="0"/>
              </a:rPr>
              <a:t>glyceryltrinitrat, propyl-1,2,3trinitrat)</a:t>
            </a:r>
            <a:endParaRPr lang="sv-SE">
              <a:latin typeface="Bookman Old Style" charset="0"/>
              <a:cs typeface="Bookman Old Style" charset="0"/>
            </a:endParaRPr>
          </a:p>
        </p:txBody>
      </p:sp>
      <p:graphicFrame>
        <p:nvGraphicFramePr>
          <p:cNvPr id="21508" name="Object 2"/>
          <p:cNvGraphicFramePr>
            <a:graphicFrameLocks noChangeAspect="1"/>
          </p:cNvGraphicFramePr>
          <p:nvPr/>
        </p:nvGraphicFramePr>
        <p:xfrm>
          <a:off x="2990850" y="5245100"/>
          <a:ext cx="3486150" cy="774700"/>
        </p:xfrm>
        <a:graphic>
          <a:graphicData uri="http://schemas.openxmlformats.org/presentationml/2006/ole">
            <mc:AlternateContent xmlns:mc="http://schemas.openxmlformats.org/markup-compatibility/2006">
              <mc:Choice xmlns:v="urn:schemas-microsoft-com:vml" Requires="v">
                <p:oleObj spid="_x0000_s21509" name="Equation" r:id="rId6" imgW="800100" imgH="177800" progId="Equation.3">
                  <p:embed/>
                </p:oleObj>
              </mc:Choice>
              <mc:Fallback>
                <p:oleObj name="Equation" r:id="rId6" imgW="800100" imgH="1778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0850" y="5245100"/>
                        <a:ext cx="3486150"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acci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76250"/>
            <a:ext cx="7488237"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5" descr="200px-Nitroglycerin-2D-skele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476250"/>
            <a:ext cx="1655762"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6"/>
          <p:cNvSpPr txBox="1">
            <a:spLocks noChangeArrowheads="1"/>
          </p:cNvSpPr>
          <p:nvPr/>
        </p:nvSpPr>
        <p:spPr bwMode="auto">
          <a:xfrm>
            <a:off x="2667000" y="5661025"/>
            <a:ext cx="3578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sz="1800">
                <a:solidFill>
                  <a:schemeClr val="accent2"/>
                </a:solidFill>
                <a:latin typeface="Bookman Old Style" charset="0"/>
              </a:rPr>
              <a:t>Lördag 3 september1864</a:t>
            </a:r>
            <a:endParaRPr lang="en-US" sz="1800">
              <a:solidFill>
                <a:schemeClr val="accent2"/>
              </a:solidFill>
              <a:latin typeface="Bookman Old Style" charset="0"/>
            </a:endParaRPr>
          </a:p>
        </p:txBody>
      </p:sp>
      <p:sp>
        <p:nvSpPr>
          <p:cNvPr id="23556" name="TextBox 4"/>
          <p:cNvSpPr txBox="1">
            <a:spLocks noChangeArrowheads="1"/>
          </p:cNvSpPr>
          <p:nvPr/>
        </p:nvSpPr>
        <p:spPr bwMode="auto">
          <a:xfrm>
            <a:off x="2744788" y="304800"/>
            <a:ext cx="2755900" cy="369888"/>
          </a:xfrm>
          <a:prstGeom prst="rect">
            <a:avLst/>
          </a:prstGeom>
          <a:solidFill>
            <a:srgbClr val="FFFF66"/>
          </a:solidFill>
          <a:ln w="9525">
            <a:solidFill>
              <a:schemeClr val="tx1"/>
            </a:solidFill>
            <a:miter lim="800000"/>
            <a:headEnd/>
            <a:tailEnd/>
          </a:ln>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a:t>Heleneberg i Stockholm</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descr="Copyright; Nobelstiftels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2135188"/>
            <a:ext cx="51117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 Box 7"/>
          <p:cNvSpPr txBox="1">
            <a:spLocks noChangeArrowheads="1"/>
          </p:cNvSpPr>
          <p:nvPr/>
        </p:nvSpPr>
        <p:spPr bwMode="auto">
          <a:xfrm>
            <a:off x="1763713" y="333375"/>
            <a:ext cx="576103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sz="1800"/>
              <a:t>Nitroglycerin uppblandat i kiselghr (diatomacéjord, gråvit mjölliknande jordart) blir säkrare och lättare att använda. Blandningen patenterades år 1867 under namnet </a:t>
            </a:r>
            <a:br>
              <a:rPr lang="sv-SE" sz="1800"/>
            </a:br>
            <a:r>
              <a:rPr lang="sv-SE" sz="2000" b="1">
                <a:solidFill>
                  <a:srgbClr val="CC0000"/>
                </a:solidFill>
              </a:rPr>
              <a:t>DYNAMIT </a:t>
            </a:r>
          </a:p>
        </p:txBody>
      </p:sp>
      <p:pic>
        <p:nvPicPr>
          <p:cNvPr id="25603" name="Picture 5" descr="300px-Mineraly.sk_-_diatomi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524000"/>
            <a:ext cx="29718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Pa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506413"/>
            <a:ext cx="5759450"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 Box 6"/>
          <p:cNvSpPr txBox="1">
            <a:spLocks noChangeArrowheads="1"/>
          </p:cNvSpPr>
          <p:nvPr/>
        </p:nvSpPr>
        <p:spPr bwMode="auto">
          <a:xfrm>
            <a:off x="468313" y="4868863"/>
            <a:ext cx="2303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b="1">
                <a:solidFill>
                  <a:srgbClr val="FF0000"/>
                </a:solidFill>
                <a:latin typeface="Bookman Old Style" charset="0"/>
              </a:rPr>
              <a:t>PARIS</a:t>
            </a:r>
            <a:endParaRPr lang="en-US" b="1">
              <a:solidFill>
                <a:srgbClr val="FF0000"/>
              </a:solidFill>
              <a:latin typeface="Bookman Old Style" charset="0"/>
            </a:endParaRPr>
          </a:p>
        </p:txBody>
      </p:sp>
      <p:pic>
        <p:nvPicPr>
          <p:cNvPr id="27651" name="Picture 7" descr="p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76250"/>
            <a:ext cx="28479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8"/>
          <p:cNvSpPr txBox="1">
            <a:spLocks noChangeArrowheads="1"/>
          </p:cNvSpPr>
          <p:nvPr/>
        </p:nvSpPr>
        <p:spPr bwMode="auto">
          <a:xfrm>
            <a:off x="990600" y="4419600"/>
            <a:ext cx="1150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sz="1800" b="1">
                <a:solidFill>
                  <a:srgbClr val="3333CC"/>
                </a:solidFill>
                <a:latin typeface="Bookman Old Style" charset="0"/>
              </a:rPr>
              <a:t>1873</a:t>
            </a:r>
            <a:endParaRPr lang="en-US" sz="1800" b="1">
              <a:solidFill>
                <a:srgbClr val="3333CC"/>
              </a:solidFill>
              <a:latin typeface="Bookman Old Style" charset="0"/>
            </a:endParaRPr>
          </a:p>
        </p:txBody>
      </p:sp>
      <p:sp>
        <p:nvSpPr>
          <p:cNvPr id="27653" name="Rectangle 5"/>
          <p:cNvSpPr>
            <a:spLocks noChangeArrowheads="1"/>
          </p:cNvSpPr>
          <p:nvPr/>
        </p:nvSpPr>
        <p:spPr bwMode="auto">
          <a:xfrm>
            <a:off x="3581400" y="4999038"/>
            <a:ext cx="4572000" cy="1477962"/>
          </a:xfrm>
          <a:prstGeom prst="rect">
            <a:avLst/>
          </a:prstGeom>
          <a:solidFill>
            <a:srgbClr val="FFFF66"/>
          </a:solidFill>
          <a:ln w="9525">
            <a:solidFill>
              <a:srgbClr val="000000"/>
            </a:solidFill>
            <a:miter lim="800000"/>
            <a:headEnd/>
            <a:tailEnd/>
          </a:ln>
        </p:spPr>
        <p:txBody>
          <a:bodyPr>
            <a:spAutoFit/>
          </a:bodyPr>
          <a:lstStyle/>
          <a:p>
            <a:r>
              <a:rPr lang="sv-SE"/>
              <a:t>"En mycket rik, högt bildad äldre herre som är bosatt i Paris, söker en språkkunnig dam, likaledes vid stadgad ålder, som sekreterare och hushållsföreståndarinna", (1876).</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B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84313"/>
            <a:ext cx="2878137"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5" descr="Bru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5713" y="1484313"/>
            <a:ext cx="2890837"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6"/>
          <p:cNvSpPr txBox="1">
            <a:spLocks noChangeArrowheads="1"/>
          </p:cNvSpPr>
          <p:nvPr/>
        </p:nvSpPr>
        <p:spPr bwMode="auto">
          <a:xfrm>
            <a:off x="1116013" y="5661025"/>
            <a:ext cx="2879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sv-SE" sz="1600"/>
              <a:t>Bertha (Kinsky von Chinic und Tettau) von Suttner</a:t>
            </a:r>
            <a:endParaRPr lang="en-US" sz="1600"/>
          </a:p>
        </p:txBody>
      </p:sp>
      <p:sp>
        <p:nvSpPr>
          <p:cNvPr id="29700" name="Text Box 9"/>
          <p:cNvSpPr txBox="1">
            <a:spLocks noChangeArrowheads="1"/>
          </p:cNvSpPr>
          <p:nvPr/>
        </p:nvSpPr>
        <p:spPr bwMode="auto">
          <a:xfrm>
            <a:off x="5076825" y="5661025"/>
            <a:ext cx="2879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sz="1600"/>
              <a:t>Sofie Hess</a:t>
            </a:r>
            <a:endParaRPr lang="en-US" sz="1600"/>
          </a:p>
        </p:txBody>
      </p:sp>
      <p:grpSp>
        <p:nvGrpSpPr>
          <p:cNvPr id="2" name="Group 11"/>
          <p:cNvGrpSpPr>
            <a:grpSpLocks/>
          </p:cNvGrpSpPr>
          <p:nvPr/>
        </p:nvGrpSpPr>
        <p:grpSpPr bwMode="auto">
          <a:xfrm>
            <a:off x="1908175" y="476250"/>
            <a:ext cx="1727200" cy="969963"/>
            <a:chOff x="1202" y="300"/>
            <a:chExt cx="1088" cy="611"/>
          </a:xfrm>
        </p:grpSpPr>
        <p:pic>
          <p:nvPicPr>
            <p:cNvPr id="29702" name="Picture 7" descr="resize_news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2" y="300"/>
              <a:ext cx="636"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 Box 10"/>
            <p:cNvSpPr txBox="1">
              <a:spLocks noChangeArrowheads="1"/>
            </p:cNvSpPr>
            <p:nvPr/>
          </p:nvSpPr>
          <p:spPr bwMode="auto">
            <a:xfrm>
              <a:off x="1837" y="482"/>
              <a:ext cx="45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sv-SE" sz="1800">
                  <a:latin typeface="Arial" charset="0"/>
                </a:rPr>
                <a:t>1905</a:t>
              </a:r>
              <a:endParaRPr lang="en-US" sz="1800">
                <a:latin typeface="Arial"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san 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96975"/>
            <a:ext cx="446405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5" descr="l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1196975"/>
            <a:ext cx="306228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6"/>
          <p:cNvSpPr txBox="1">
            <a:spLocks noChangeArrowheads="1"/>
          </p:cNvSpPr>
          <p:nvPr/>
        </p:nvSpPr>
        <p:spPr bwMode="auto">
          <a:xfrm>
            <a:off x="3708400" y="404813"/>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b="1">
                <a:solidFill>
                  <a:srgbClr val="3333CC"/>
                </a:solidFill>
                <a:latin typeface="Bookman Old Style" charset="0"/>
              </a:rPr>
              <a:t>SAN REMO</a:t>
            </a:r>
            <a:endParaRPr lang="en-US" b="1">
              <a:solidFill>
                <a:srgbClr val="3333CC"/>
              </a:solidFill>
              <a:latin typeface="Bookman Old Style" charset="0"/>
            </a:endParaRPr>
          </a:p>
        </p:txBody>
      </p:sp>
      <p:sp>
        <p:nvSpPr>
          <p:cNvPr id="31748" name="Text Box 7"/>
          <p:cNvSpPr txBox="1">
            <a:spLocks noChangeArrowheads="1"/>
          </p:cNvSpPr>
          <p:nvPr/>
        </p:nvSpPr>
        <p:spPr bwMode="auto">
          <a:xfrm>
            <a:off x="3995738" y="5661025"/>
            <a:ext cx="1150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sv-SE" sz="1800" b="1">
                <a:solidFill>
                  <a:srgbClr val="3333CC"/>
                </a:solidFill>
                <a:latin typeface="Bookman Old Style" charset="0"/>
              </a:rPr>
              <a:t>1890</a:t>
            </a:r>
            <a:endParaRPr lang="en-US" sz="1800" b="1">
              <a:solidFill>
                <a:srgbClr val="3333CC"/>
              </a:solidFill>
              <a:latin typeface="Bookman Old Style" charset="0"/>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5948</TotalTime>
  <Words>1229</Words>
  <Application>Microsoft Macintosh PowerPoint</Application>
  <PresentationFormat>On-screen Show (4:3)</PresentationFormat>
  <Paragraphs>166</Paragraphs>
  <Slides>38</Slides>
  <Notes>27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38</vt:i4>
      </vt:variant>
    </vt:vector>
  </HeadingPairs>
  <TitlesOfParts>
    <vt:vector size="47" baseType="lpstr">
      <vt:lpstr>Comic Sans MS</vt:lpstr>
      <vt:lpstr>ＭＳ Ｐゴシック</vt:lpstr>
      <vt:lpstr>Arial</vt:lpstr>
      <vt:lpstr>Bookman Old Style</vt:lpstr>
      <vt:lpstr>Times New Roman</vt:lpstr>
      <vt:lpstr>Engravers MT</vt:lpstr>
      <vt:lpstr>Default Design</vt:lpstr>
      <vt:lpstr>Microsoft Equation</vt:lpstr>
      <vt:lpstr>Microsoft Word 97 - 2004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Fundamental Fysik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Bjorn Jonson</dc:creator>
  <cp:lastModifiedBy>Björn Jonson</cp:lastModifiedBy>
  <cp:revision>100</cp:revision>
  <dcterms:created xsi:type="dcterms:W3CDTF">2012-10-03T07:33:33Z</dcterms:created>
  <dcterms:modified xsi:type="dcterms:W3CDTF">2014-09-11T12:56:48Z</dcterms:modified>
</cp:coreProperties>
</file>