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1" r:id="rId3"/>
    <p:sldId id="256" r:id="rId4"/>
    <p:sldId id="258" r:id="rId5"/>
    <p:sldId id="260" r:id="rId6"/>
    <p:sldId id="262" r:id="rId7"/>
    <p:sldId id="263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76BE9-C71F-9249-827A-EAA645916DD2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2B9E5-170B-DA43-B7B8-3603B6B3B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63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2B9E5-170B-DA43-B7B8-3603B6B3BAE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02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95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78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54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0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22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88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969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54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560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455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27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088C-6E59-EE4F-8C68-76D46974B5BB}" type="datetimeFigureOut">
              <a:rPr lang="en-US" smtClean="0"/>
              <a:t>02/11/16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FEBF6-3410-D140-94F9-11BA4AE2BE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13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LDE-NPN-cov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/>
        </p:blipFill>
        <p:spPr>
          <a:xfrm>
            <a:off x="0" y="1023912"/>
            <a:ext cx="9144000" cy="4235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1693" y="378833"/>
            <a:ext cx="50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latin typeface="Comic Sans MS"/>
                <a:cs typeface="Comic Sans MS"/>
              </a:rPr>
              <a:t>IS691 </a:t>
            </a:r>
            <a:r>
              <a:rPr lang="sv-SE" baseline="30000" dirty="0" smtClean="0">
                <a:latin typeface="Comic Sans MS"/>
                <a:cs typeface="Comic Sans MS"/>
              </a:rPr>
              <a:t>9</a:t>
            </a:r>
            <a:r>
              <a:rPr lang="sv-SE" dirty="0" smtClean="0">
                <a:latin typeface="Comic Sans MS"/>
                <a:cs typeface="Comic Sans MS"/>
              </a:rPr>
              <a:t>Li(</a:t>
            </a:r>
            <a:r>
              <a:rPr lang="sv-SE" dirty="0" err="1" smtClean="0">
                <a:latin typeface="Comic Sans MS"/>
                <a:cs typeface="Comic Sans MS"/>
              </a:rPr>
              <a:t>d,p</a:t>
            </a:r>
            <a:r>
              <a:rPr lang="sv-SE" dirty="0" smtClean="0">
                <a:latin typeface="Comic Sans MS"/>
                <a:cs typeface="Comic Sans MS"/>
              </a:rPr>
              <a:t>)</a:t>
            </a:r>
            <a:r>
              <a:rPr lang="sv-SE" baseline="30000" dirty="0" smtClean="0">
                <a:latin typeface="Comic Sans MS"/>
                <a:cs typeface="Comic Sans MS"/>
              </a:rPr>
              <a:t>10</a:t>
            </a:r>
            <a:r>
              <a:rPr lang="sv-SE" dirty="0" smtClean="0">
                <a:latin typeface="Comic Sans MS"/>
                <a:cs typeface="Comic Sans MS"/>
              </a:rPr>
              <a:t>Li 2016-10-29-11-01</a:t>
            </a:r>
            <a:endParaRPr lang="sv-SE" dirty="0">
              <a:latin typeface="Comic Sans MS"/>
              <a:cs typeface="Comic Sans MS"/>
            </a:endParaRP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4471453"/>
            <a:ext cx="3390900" cy="240030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51780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565_Edi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60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sz_hie-isol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2900" y="5867400"/>
            <a:ext cx="585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1612900" y="6032500"/>
            <a:ext cx="614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Comic Sans MS"/>
                <a:cs typeface="Comic Sans MS"/>
              </a:rPr>
              <a:t>The ISOLDE </a:t>
            </a:r>
            <a:r>
              <a:rPr lang="sv-SE" sz="1600" dirty="0" err="1">
                <a:latin typeface="Comic Sans MS"/>
                <a:cs typeface="Comic Sans MS"/>
              </a:rPr>
              <a:t>beam</a:t>
            </a:r>
            <a:r>
              <a:rPr lang="sv-SE" sz="1600" dirty="0">
                <a:latin typeface="Comic Sans MS"/>
                <a:cs typeface="Comic Sans MS"/>
              </a:rPr>
              <a:t> </a:t>
            </a:r>
            <a:r>
              <a:rPr lang="sv-SE" sz="1600" dirty="0" err="1">
                <a:latin typeface="Comic Sans MS"/>
                <a:cs typeface="Comic Sans MS"/>
              </a:rPr>
              <a:t>line</a:t>
            </a:r>
            <a:r>
              <a:rPr lang="sv-SE" sz="1600" dirty="0">
                <a:latin typeface="Comic Sans MS"/>
                <a:cs typeface="Comic Sans MS"/>
              </a:rPr>
              <a:t>, </a:t>
            </a:r>
            <a:r>
              <a:rPr lang="sv-SE" sz="1600" dirty="0" err="1">
                <a:latin typeface="Comic Sans MS"/>
                <a:cs typeface="Comic Sans MS"/>
              </a:rPr>
              <a:t>equipped</a:t>
            </a:r>
            <a:r>
              <a:rPr lang="sv-SE" sz="1600" dirty="0">
                <a:latin typeface="Comic Sans MS"/>
                <a:cs typeface="Comic Sans MS"/>
              </a:rPr>
              <a:t> </a:t>
            </a:r>
            <a:r>
              <a:rPr lang="sv-SE" sz="1600" dirty="0" err="1">
                <a:latin typeface="Comic Sans MS"/>
                <a:cs typeface="Comic Sans MS"/>
              </a:rPr>
              <a:t>with</a:t>
            </a:r>
            <a:r>
              <a:rPr lang="sv-SE" sz="1600" dirty="0">
                <a:latin typeface="Comic Sans MS"/>
                <a:cs typeface="Comic Sans MS"/>
              </a:rPr>
              <a:t> the </a:t>
            </a:r>
            <a:r>
              <a:rPr lang="sv-SE" sz="1600" dirty="0" err="1">
                <a:latin typeface="Comic Sans MS"/>
                <a:cs typeface="Comic Sans MS"/>
              </a:rPr>
              <a:t>first</a:t>
            </a:r>
            <a:r>
              <a:rPr lang="sv-SE" sz="1600" dirty="0">
                <a:latin typeface="Comic Sans MS"/>
                <a:cs typeface="Comic Sans MS"/>
              </a:rPr>
              <a:t> HIE-ISOLDE </a:t>
            </a:r>
            <a:r>
              <a:rPr lang="sv-SE" sz="1600" dirty="0" err="1">
                <a:latin typeface="Comic Sans MS"/>
                <a:cs typeface="Comic Sans MS"/>
              </a:rPr>
              <a:t>cryomodule</a:t>
            </a:r>
            <a:r>
              <a:rPr lang="sv-SE" sz="1600" dirty="0">
                <a:latin typeface="Comic Sans MS"/>
                <a:cs typeface="Comic Sans MS"/>
              </a:rPr>
              <a:t> in </a:t>
            </a:r>
            <a:r>
              <a:rPr lang="sv-SE" sz="1600" dirty="0" err="1">
                <a:latin typeface="Comic Sans MS"/>
                <a:cs typeface="Comic Sans MS"/>
              </a:rPr>
              <a:t>its</a:t>
            </a:r>
            <a:r>
              <a:rPr lang="sv-SE" sz="1600" dirty="0">
                <a:latin typeface="Comic Sans MS"/>
                <a:cs typeface="Comic Sans MS"/>
              </a:rPr>
              <a:t> </a:t>
            </a:r>
            <a:r>
              <a:rPr lang="sv-SE" sz="1600" dirty="0" err="1">
                <a:latin typeface="Comic Sans MS"/>
                <a:cs typeface="Comic Sans MS"/>
              </a:rPr>
              <a:t>light</a:t>
            </a:r>
            <a:r>
              <a:rPr lang="sv-SE" sz="1600" dirty="0">
                <a:latin typeface="Comic Sans MS"/>
                <a:cs typeface="Comic Sans MS"/>
              </a:rPr>
              <a:t> </a:t>
            </a:r>
            <a:r>
              <a:rPr lang="sv-SE" sz="1600" dirty="0" err="1">
                <a:latin typeface="Comic Sans MS"/>
                <a:cs typeface="Comic Sans MS"/>
              </a:rPr>
              <a:t>grey</a:t>
            </a:r>
            <a:r>
              <a:rPr lang="sv-SE" sz="1600" dirty="0">
                <a:latin typeface="Comic Sans MS"/>
                <a:cs typeface="Comic Sans MS"/>
              </a:rPr>
              <a:t> </a:t>
            </a:r>
            <a:r>
              <a:rPr lang="sv-SE" sz="1600" dirty="0" err="1" smtClean="0">
                <a:latin typeface="Comic Sans MS"/>
                <a:cs typeface="Comic Sans MS"/>
              </a:rPr>
              <a:t>cryostat</a:t>
            </a:r>
            <a:r>
              <a:rPr lang="sv-SE" sz="1600" dirty="0" smtClean="0">
                <a:latin typeface="Comic Sans MS"/>
                <a:cs typeface="Comic Sans MS"/>
              </a:rPr>
              <a:t>. Photo</a:t>
            </a:r>
            <a:r>
              <a:rPr lang="sv-SE" sz="1600" dirty="0">
                <a:latin typeface="Comic Sans MS"/>
                <a:cs typeface="Comic Sans MS"/>
              </a:rPr>
              <a:t>: May 2015.</a:t>
            </a:r>
          </a:p>
          <a:p>
            <a:endParaRPr lang="sv-SE"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690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mb_IMG_1372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06" y="0"/>
            <a:ext cx="9144000" cy="6858000"/>
          </a:xfrm>
          <a:prstGeom prst="rect">
            <a:avLst/>
          </a:prstGeom>
        </p:spPr>
      </p:pic>
      <p:pic>
        <p:nvPicPr>
          <p:cNvPr id="3" name="Picture 2" descr="thumb_IMG_1396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25" y="0"/>
            <a:ext cx="2034975" cy="2713300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4" name="Picture 3" descr="thumb_IMG_1395_102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12555" r="20995" b="20022"/>
          <a:stretch/>
        </p:blipFill>
        <p:spPr>
          <a:xfrm>
            <a:off x="-168306" y="0"/>
            <a:ext cx="2555460" cy="2273586"/>
          </a:xfrm>
          <a:prstGeom prst="rect">
            <a:avLst/>
          </a:prstGeom>
          <a:effectLst>
            <a:softEdge rad="292100"/>
          </a:effectLst>
        </p:spPr>
      </p:pic>
      <p:grpSp>
        <p:nvGrpSpPr>
          <p:cNvPr id="2" name="Group 1"/>
          <p:cNvGrpSpPr/>
          <p:nvPr/>
        </p:nvGrpSpPr>
        <p:grpSpPr>
          <a:xfrm>
            <a:off x="-168306" y="2713300"/>
            <a:ext cx="8859027" cy="4130864"/>
            <a:chOff x="-168306" y="2713300"/>
            <a:chExt cx="8859027" cy="4130864"/>
          </a:xfrm>
        </p:grpSpPr>
        <p:pic>
          <p:nvPicPr>
            <p:cNvPr id="6" name="Picture 5" descr="thumb_IMG_1370_102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306" y="2713300"/>
              <a:ext cx="3098148" cy="4130864"/>
            </a:xfrm>
            <a:prstGeom prst="rect">
              <a:avLst/>
            </a:prstGeom>
            <a:effectLst>
              <a:softEdge rad="596900"/>
            </a:effec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1912571" y="3931971"/>
              <a:ext cx="6778150" cy="1009767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430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96039"/>
            <a:ext cx="5978101" cy="448357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icture 1" descr="thumb_IMG_1365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grpSp>
        <p:nvGrpSpPr>
          <p:cNvPr id="6" name="Group 5"/>
          <p:cNvGrpSpPr/>
          <p:nvPr/>
        </p:nvGrpSpPr>
        <p:grpSpPr>
          <a:xfrm>
            <a:off x="269367" y="2014313"/>
            <a:ext cx="5978100" cy="4494429"/>
            <a:chOff x="-2142079" y="2456920"/>
            <a:chExt cx="5978100" cy="4494429"/>
          </a:xfrm>
        </p:grpSpPr>
        <p:sp>
          <p:nvSpPr>
            <p:cNvPr id="5" name="Rectangle 4"/>
            <p:cNvSpPr/>
            <p:nvPr/>
          </p:nvSpPr>
          <p:spPr>
            <a:xfrm>
              <a:off x="-2142079" y="2467774"/>
              <a:ext cx="5978100" cy="448357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" name="Picture 2" descr="thumb_IMG_1385_102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2079" y="2456920"/>
              <a:ext cx="5978100" cy="4483575"/>
            </a:xfrm>
            <a:prstGeom prst="rect">
              <a:avLst/>
            </a:prstGeom>
            <a:effectLst>
              <a:softEdge rad="114300"/>
            </a:effectLst>
          </p:spPr>
        </p:pic>
      </p:grpSp>
    </p:spTree>
    <p:extLst>
      <p:ext uri="{BB962C8B-B14F-4D97-AF65-F5344CB8AC3E}">
        <p14:creationId xmlns:p14="http://schemas.microsoft.com/office/powerpoint/2010/main" val="161997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_IMG_1386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IMG_1391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2958" y="-1027642"/>
            <a:ext cx="6737350" cy="8983133"/>
          </a:xfrm>
          <a:prstGeom prst="rect">
            <a:avLst/>
          </a:prstGeom>
        </p:spPr>
      </p:pic>
      <p:pic>
        <p:nvPicPr>
          <p:cNvPr id="3" name="Picture 2" descr="thumb_IMG_1398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673100"/>
            <a:ext cx="3238500" cy="2428875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</p:pic>
      <p:pic>
        <p:nvPicPr>
          <p:cNvPr id="4" name="Picture 3" descr="thumb_IMG_1399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298825"/>
            <a:ext cx="3238500" cy="242887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35984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IMG_1397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9402" y="566081"/>
            <a:ext cx="3519130" cy="646331"/>
          </a:xfrm>
          <a:prstGeom prst="rect">
            <a:avLst/>
          </a:prstGeom>
          <a:solidFill>
            <a:schemeClr val="bg1"/>
          </a:solidFill>
          <a:effectLst>
            <a:softEdge rad="292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3600" dirty="0" smtClean="0"/>
              <a:t>2x10</a:t>
            </a:r>
            <a:r>
              <a:rPr lang="sv-SE" sz="3600" baseline="30000" dirty="0" smtClean="0"/>
              <a:t>6 </a:t>
            </a:r>
            <a:r>
              <a:rPr lang="sv-SE" sz="3600" dirty="0" smtClean="0"/>
              <a:t> </a:t>
            </a:r>
            <a:r>
              <a:rPr lang="sv-SE" sz="3600" baseline="30000" dirty="0" smtClean="0"/>
              <a:t>9</a:t>
            </a:r>
            <a:r>
              <a:rPr lang="sv-SE" sz="3600" dirty="0" smtClean="0"/>
              <a:t>Li /</a:t>
            </a:r>
            <a:r>
              <a:rPr lang="sv-SE" sz="3600" dirty="0" err="1" smtClean="0">
                <a:latin typeface="Symbol" charset="2"/>
                <a:cs typeface="Symbol" charset="2"/>
              </a:rPr>
              <a:t>m</a:t>
            </a:r>
            <a:r>
              <a:rPr lang="sv-SE" sz="3600" dirty="0" err="1" smtClean="0"/>
              <a:t>C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313682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46</Words>
  <Application>Microsoft Macintosh PowerPoint</Application>
  <PresentationFormat>On-screen Show (4:3)</PresentationFormat>
  <Paragraphs>4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Chalmers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Björn Jonson</dc:creator>
  <cp:lastModifiedBy>Björn Jonson</cp:lastModifiedBy>
  <cp:revision>11</cp:revision>
  <dcterms:created xsi:type="dcterms:W3CDTF">2016-11-01T21:17:52Z</dcterms:created>
  <dcterms:modified xsi:type="dcterms:W3CDTF">2016-11-02T11:38:15Z</dcterms:modified>
</cp:coreProperties>
</file>