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tmp" ContentType="image/png"/>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2.bin" ContentType="application/vnd.openxmlformats-officedocument.oleObject"/>
  <Override PartName="/ppt/notesSlides/notesSlide12.xml" ContentType="application/vnd.openxmlformats-officedocument.presentationml.notesSlide+xml"/>
  <Override PartName="/ppt/embeddings/oleObject3.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6.bin" ContentType="application/vnd.openxmlformats-officedocument.oleObject"/>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307" r:id="rId2"/>
    <p:sldId id="257" r:id="rId3"/>
    <p:sldId id="284" r:id="rId4"/>
    <p:sldId id="285" r:id="rId5"/>
    <p:sldId id="304" r:id="rId6"/>
    <p:sldId id="287" r:id="rId7"/>
    <p:sldId id="265" r:id="rId8"/>
    <p:sldId id="263" r:id="rId9"/>
    <p:sldId id="269" r:id="rId10"/>
    <p:sldId id="273" r:id="rId11"/>
    <p:sldId id="290" r:id="rId12"/>
    <p:sldId id="259" r:id="rId13"/>
    <p:sldId id="260" r:id="rId14"/>
    <p:sldId id="277" r:id="rId15"/>
    <p:sldId id="292" r:id="rId16"/>
    <p:sldId id="271" r:id="rId17"/>
    <p:sldId id="272" r:id="rId18"/>
    <p:sldId id="270" r:id="rId19"/>
    <p:sldId id="282" r:id="rId20"/>
    <p:sldId id="294" r:id="rId21"/>
    <p:sldId id="283" r:id="rId22"/>
    <p:sldId id="293" r:id="rId23"/>
    <p:sldId id="278" r:id="rId24"/>
    <p:sldId id="275" r:id="rId25"/>
    <p:sldId id="299" r:id="rId26"/>
    <p:sldId id="276" r:id="rId27"/>
    <p:sldId id="289" r:id="rId28"/>
    <p:sldId id="303" r:id="rId29"/>
    <p:sldId id="262" r:id="rId30"/>
    <p:sldId id="274" r:id="rId31"/>
    <p:sldId id="296" r:id="rId32"/>
    <p:sldId id="301" r:id="rId33"/>
    <p:sldId id="302" r:id="rId34"/>
    <p:sldId id="261" r:id="rId35"/>
    <p:sldId id="295" r:id="rId36"/>
    <p:sldId id="267" r:id="rId37"/>
    <p:sldId id="298" r:id="rId38"/>
    <p:sldId id="297" r:id="rId39"/>
    <p:sldId id="264" r:id="rId40"/>
    <p:sldId id="305" r:id="rId41"/>
    <p:sldId id="306"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523E"/>
    <a:srgbClr val="FAFFBB"/>
    <a:srgbClr val="FFC847"/>
    <a:srgbClr val="FFFF7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406" autoAdjust="0"/>
  </p:normalViewPr>
  <p:slideViewPr>
    <p:cSldViewPr snapToGrid="0" snapToObjects="1">
      <p:cViewPr>
        <p:scale>
          <a:sx n="100" d="100"/>
          <a:sy n="100" d="100"/>
        </p:scale>
        <p:origin x="-1024" y="-2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561BDE-F8BE-8E41-AA17-F1871A6C2F31}" type="datetimeFigureOut">
              <a:rPr lang="en-US" smtClean="0"/>
              <a:t>21/07/14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F14FD9-BF1E-B948-84CE-F9EE48A075EA}" type="slidenum">
              <a:rPr lang="en-US" smtClean="0"/>
              <a:t>‹#›</a:t>
            </a:fld>
            <a:endParaRPr lang="en-US"/>
          </a:p>
        </p:txBody>
      </p:sp>
    </p:spTree>
    <p:extLst>
      <p:ext uri="{BB962C8B-B14F-4D97-AF65-F5344CB8AC3E}">
        <p14:creationId xmlns:p14="http://schemas.microsoft.com/office/powerpoint/2010/main" val="8349072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Z = 34 (Se), 56 (Ba) and 88. Static deformation in the intrinsic frame. This is important for the search of atomic electric-dipole moments. Non-zero EDM would indicate T or CP invariance due to physics beyond the standard model. These drops of nuclear matter do not have the same center of mass and center of charge which favors the search for static EDM and other new physics. </a:t>
            </a:r>
            <a:endParaRPr lang="en-US" dirty="0"/>
          </a:p>
        </p:txBody>
      </p:sp>
      <p:sp>
        <p:nvSpPr>
          <p:cNvPr id="4" name="Slide Number Placeholder 3"/>
          <p:cNvSpPr>
            <a:spLocks noGrp="1"/>
          </p:cNvSpPr>
          <p:nvPr>
            <p:ph type="sldNum" sz="quarter" idx="10"/>
          </p:nvPr>
        </p:nvSpPr>
        <p:spPr/>
        <p:txBody>
          <a:bodyPr/>
          <a:lstStyle/>
          <a:p>
            <a:fld id="{81F14FD9-BF1E-B948-84CE-F9EE48A075EA}" type="slidenum">
              <a:rPr lang="en-US" smtClean="0"/>
              <a:t>8</a:t>
            </a:fld>
            <a:endParaRPr lang="en-US"/>
          </a:p>
        </p:txBody>
      </p:sp>
    </p:spTree>
    <p:extLst>
      <p:ext uri="{BB962C8B-B14F-4D97-AF65-F5344CB8AC3E}">
        <p14:creationId xmlns:p14="http://schemas.microsoft.com/office/powerpoint/2010/main" val="102178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 l orbit 0 or 1. Nilsson orbits.</a:t>
            </a:r>
            <a:endParaRPr lang="en-US" dirty="0"/>
          </a:p>
        </p:txBody>
      </p:sp>
      <p:sp>
        <p:nvSpPr>
          <p:cNvPr id="4" name="Slide Number Placeholder 3"/>
          <p:cNvSpPr>
            <a:spLocks noGrp="1"/>
          </p:cNvSpPr>
          <p:nvPr>
            <p:ph type="sldNum" sz="quarter" idx="10"/>
          </p:nvPr>
        </p:nvSpPr>
        <p:spPr/>
        <p:txBody>
          <a:bodyPr/>
          <a:lstStyle/>
          <a:p>
            <a:fld id="{81F14FD9-BF1E-B948-84CE-F9EE48A075EA}" type="slidenum">
              <a:rPr lang="en-US" smtClean="0"/>
              <a:t>17</a:t>
            </a:fld>
            <a:endParaRPr lang="en-US"/>
          </a:p>
        </p:txBody>
      </p:sp>
    </p:spTree>
    <p:extLst>
      <p:ext uri="{BB962C8B-B14F-4D97-AF65-F5344CB8AC3E}">
        <p14:creationId xmlns:p14="http://schemas.microsoft.com/office/powerpoint/2010/main" val="2915079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very low binding energy. On June 18 there is a PRL paper describing</a:t>
            </a:r>
            <a:r>
              <a:rPr lang="en-US" baseline="0" dirty="0" smtClean="0"/>
              <a:t> a similar deformed halo in</a:t>
            </a:r>
            <a:br>
              <a:rPr lang="en-US" baseline="0" dirty="0" smtClean="0"/>
            </a:br>
            <a:r>
              <a:rPr lang="en-US" baseline="30000" dirty="0" smtClean="0"/>
              <a:t>37</a:t>
            </a:r>
            <a:r>
              <a:rPr lang="en-US" baseline="0" dirty="0" smtClean="0"/>
              <a:t>Mg, which you shall hear more about during this conference.</a:t>
            </a:r>
            <a:endParaRPr lang="en-US" dirty="0"/>
          </a:p>
        </p:txBody>
      </p:sp>
      <p:sp>
        <p:nvSpPr>
          <p:cNvPr id="4" name="Slide Number Placeholder 3"/>
          <p:cNvSpPr>
            <a:spLocks noGrp="1"/>
          </p:cNvSpPr>
          <p:nvPr>
            <p:ph type="sldNum" sz="quarter" idx="10"/>
          </p:nvPr>
        </p:nvSpPr>
        <p:spPr/>
        <p:txBody>
          <a:bodyPr/>
          <a:lstStyle/>
          <a:p>
            <a:fld id="{81F14FD9-BF1E-B948-84CE-F9EE48A075EA}" type="slidenum">
              <a:rPr lang="en-US" smtClean="0"/>
              <a:t>18</a:t>
            </a:fld>
            <a:endParaRPr lang="en-US"/>
          </a:p>
        </p:txBody>
      </p:sp>
    </p:spTree>
    <p:extLst>
      <p:ext uri="{BB962C8B-B14F-4D97-AF65-F5344CB8AC3E}">
        <p14:creationId xmlns:p14="http://schemas.microsoft.com/office/powerpoint/2010/main" val="2989978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t>
            </a:r>
            <a:r>
              <a:rPr lang="en-US" baseline="30000" dirty="0" smtClean="0"/>
              <a:t>25</a:t>
            </a:r>
            <a:r>
              <a:rPr lang="en-US" dirty="0" smtClean="0"/>
              <a:t>O there is a peak at 768 keV. </a:t>
            </a:r>
            <a:endParaRPr lang="en-US" dirty="0"/>
          </a:p>
        </p:txBody>
      </p:sp>
      <p:sp>
        <p:nvSpPr>
          <p:cNvPr id="4" name="Slide Number Placeholder 3"/>
          <p:cNvSpPr>
            <a:spLocks noGrp="1"/>
          </p:cNvSpPr>
          <p:nvPr>
            <p:ph type="sldNum" sz="quarter" idx="10"/>
          </p:nvPr>
        </p:nvSpPr>
        <p:spPr/>
        <p:txBody>
          <a:bodyPr/>
          <a:lstStyle/>
          <a:p>
            <a:fld id="{81F14FD9-BF1E-B948-84CE-F9EE48A075EA}" type="slidenum">
              <a:rPr lang="en-US" smtClean="0"/>
              <a:t>19</a:t>
            </a:fld>
            <a:endParaRPr lang="en-US"/>
          </a:p>
        </p:txBody>
      </p:sp>
    </p:spTree>
    <p:extLst>
      <p:ext uri="{BB962C8B-B14F-4D97-AF65-F5344CB8AC3E}">
        <p14:creationId xmlns:p14="http://schemas.microsoft.com/office/powerpoint/2010/main" val="341741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Neutron velocity smaller than fragment velocity. This implies that the neutron is emitted after the 26O travelled through the target.</a:t>
            </a:r>
            <a:endParaRPr lang="en-US" dirty="0"/>
          </a:p>
        </p:txBody>
      </p:sp>
      <p:sp>
        <p:nvSpPr>
          <p:cNvPr id="4" name="Slide Number Placeholder 3"/>
          <p:cNvSpPr>
            <a:spLocks noGrp="1"/>
          </p:cNvSpPr>
          <p:nvPr>
            <p:ph type="sldNum" sz="quarter" idx="10"/>
          </p:nvPr>
        </p:nvSpPr>
        <p:spPr/>
        <p:txBody>
          <a:bodyPr/>
          <a:lstStyle/>
          <a:p>
            <a:fld id="{81F14FD9-BF1E-B948-84CE-F9EE48A075EA}" type="slidenum">
              <a:rPr lang="en-US" smtClean="0"/>
              <a:t>21</a:t>
            </a:fld>
            <a:endParaRPr lang="en-US"/>
          </a:p>
        </p:txBody>
      </p:sp>
    </p:spTree>
    <p:extLst>
      <p:ext uri="{BB962C8B-B14F-4D97-AF65-F5344CB8AC3E}">
        <p14:creationId xmlns:p14="http://schemas.microsoft.com/office/powerpoint/2010/main" val="1632500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Charged particles</a:t>
            </a:r>
            <a:r>
              <a:rPr lang="en-US" baseline="0" dirty="0" smtClean="0"/>
              <a:t> are identified by mas-to-charge ratios from the cyclotron period. In the homogenous field of the magnet the lab. Energy and the corresponding distance from the target after one single cyclotron orbit z give a complete kinematic determination of the reaction. ATLAS @ Argonne. Measured cross sections, angular distributions, spectroscopic factors, T=1 diagonal two-body matrix elements.</a:t>
            </a:r>
            <a:endParaRPr lang="en-US" dirty="0"/>
          </a:p>
        </p:txBody>
      </p:sp>
      <p:sp>
        <p:nvSpPr>
          <p:cNvPr id="4" name="Slide Number Placeholder 3"/>
          <p:cNvSpPr>
            <a:spLocks noGrp="1"/>
          </p:cNvSpPr>
          <p:nvPr>
            <p:ph type="sldNum" sz="quarter" idx="10"/>
          </p:nvPr>
        </p:nvSpPr>
        <p:spPr/>
        <p:txBody>
          <a:bodyPr/>
          <a:lstStyle/>
          <a:p>
            <a:fld id="{81F14FD9-BF1E-B948-84CE-F9EE48A075EA}" type="slidenum">
              <a:rPr lang="en-US" smtClean="0"/>
              <a:t>23</a:t>
            </a:fld>
            <a:endParaRPr lang="en-US"/>
          </a:p>
        </p:txBody>
      </p:sp>
    </p:spTree>
    <p:extLst>
      <p:ext uri="{BB962C8B-B14F-4D97-AF65-F5344CB8AC3E}">
        <p14:creationId xmlns:p14="http://schemas.microsoft.com/office/powerpoint/2010/main" val="1508952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It was interesting that Fortune made a simple parameterization of mirror pairs with N=8,10 and Z=8,10. He found a linear relationship between the s-wave content and the energy differences between 2p and 2n separation energies. He predicted with this that </a:t>
            </a:r>
            <a:r>
              <a:rPr lang="en-GB" sz="1200" kern="1200" baseline="30000" dirty="0" smtClean="0">
                <a:solidFill>
                  <a:schemeClr val="tx1"/>
                </a:solidFill>
                <a:effectLst/>
                <a:latin typeface="+mn-lt"/>
                <a:ea typeface="+mn-ea"/>
                <a:cs typeface="+mn-cs"/>
              </a:rPr>
              <a:t>15</a:t>
            </a:r>
            <a:r>
              <a:rPr lang="en-GB" sz="1200" kern="1200" dirty="0" smtClean="0">
                <a:solidFill>
                  <a:schemeClr val="tx1"/>
                </a:solidFill>
                <a:effectLst/>
                <a:latin typeface="+mn-lt"/>
                <a:ea typeface="+mn-ea"/>
                <a:cs typeface="+mn-cs"/>
              </a:rPr>
              <a:t>Ne was unbound with of 2.68 MeV. This is close to the value obtained and may be used to estimate the s-wave content to 63 %.</a:t>
            </a:r>
            <a:br>
              <a:rPr lang="en-GB"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81F14FD9-BF1E-B948-84CE-F9EE48A075EA}" type="slidenum">
              <a:rPr lang="en-US" smtClean="0"/>
              <a:t>27</a:t>
            </a:fld>
            <a:endParaRPr lang="en-US"/>
          </a:p>
        </p:txBody>
      </p:sp>
    </p:spTree>
    <p:extLst>
      <p:ext uri="{BB962C8B-B14F-4D97-AF65-F5344CB8AC3E}">
        <p14:creationId xmlns:p14="http://schemas.microsoft.com/office/powerpoint/2010/main" val="4001706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setup was the active target IKAR. </a:t>
            </a:r>
            <a:r>
              <a:rPr lang="en-US" dirty="0" err="1" smtClean="0"/>
              <a:t>Glauber</a:t>
            </a:r>
            <a:r>
              <a:rPr lang="en-US" baseline="0" dirty="0" smtClean="0"/>
              <a:t> multiple scattering theory. Different parameterizations were used.</a:t>
            </a:r>
            <a:br>
              <a:rPr lang="en-US" baseline="0" dirty="0" smtClean="0"/>
            </a:br>
            <a:r>
              <a:rPr lang="en-US" baseline="0" dirty="0" smtClean="0"/>
              <a:t>Here I show the Sum Of Gaussians parameterization.</a:t>
            </a:r>
            <a:endParaRPr lang="en-US" dirty="0"/>
          </a:p>
        </p:txBody>
      </p:sp>
      <p:sp>
        <p:nvSpPr>
          <p:cNvPr id="4" name="Slide Number Placeholder 3"/>
          <p:cNvSpPr>
            <a:spLocks noGrp="1"/>
          </p:cNvSpPr>
          <p:nvPr>
            <p:ph type="sldNum" sz="quarter" idx="10"/>
          </p:nvPr>
        </p:nvSpPr>
        <p:spPr/>
        <p:txBody>
          <a:bodyPr/>
          <a:lstStyle/>
          <a:p>
            <a:fld id="{81F14FD9-BF1E-B948-84CE-F9EE48A075EA}" type="slidenum">
              <a:rPr lang="en-US" smtClean="0"/>
              <a:t>28</a:t>
            </a:fld>
            <a:endParaRPr lang="en-US"/>
          </a:p>
        </p:txBody>
      </p:sp>
    </p:spTree>
    <p:extLst>
      <p:ext uri="{BB962C8B-B14F-4D97-AF65-F5344CB8AC3E}">
        <p14:creationId xmlns:p14="http://schemas.microsoft.com/office/powerpoint/2010/main" val="3411854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Strong reduction</a:t>
            </a:r>
            <a:r>
              <a:rPr lang="en-US" baseline="0" dirty="0" smtClean="0"/>
              <a:t> of the Rutherford cross section below the Coulomb barrier. The reduction is</a:t>
            </a:r>
          </a:p>
          <a:p>
            <a:r>
              <a:rPr lang="en-US" baseline="0" dirty="0" smtClean="0"/>
              <a:t>Mainly due to </a:t>
            </a:r>
            <a:r>
              <a:rPr lang="en-US" baseline="0" dirty="0" err="1" smtClean="0"/>
              <a:t>Couloumb</a:t>
            </a:r>
            <a:r>
              <a:rPr lang="en-US" baseline="0" dirty="0" smtClean="0"/>
              <a:t> coupling to low lying dipole state in the 11Li continuum. First order</a:t>
            </a:r>
            <a:br>
              <a:rPr lang="en-US" baseline="0" dirty="0" smtClean="0"/>
            </a:br>
            <a:r>
              <a:rPr lang="en-US" baseline="0" dirty="0" err="1" smtClean="0"/>
              <a:t>semiclassical</a:t>
            </a:r>
            <a:r>
              <a:rPr lang="en-US" baseline="0" dirty="0" smtClean="0"/>
              <a:t> perturbation theory of Coulomb excitation to extract the slope of the B(E1)</a:t>
            </a:r>
          </a:p>
        </p:txBody>
      </p:sp>
      <p:sp>
        <p:nvSpPr>
          <p:cNvPr id="4" name="Slide Number Placeholder 3"/>
          <p:cNvSpPr>
            <a:spLocks noGrp="1"/>
          </p:cNvSpPr>
          <p:nvPr>
            <p:ph type="sldNum" sz="quarter" idx="10"/>
          </p:nvPr>
        </p:nvSpPr>
        <p:spPr/>
        <p:txBody>
          <a:bodyPr/>
          <a:lstStyle/>
          <a:p>
            <a:fld id="{81F14FD9-BF1E-B948-84CE-F9EE48A075EA}" type="slidenum">
              <a:rPr lang="en-US" smtClean="0"/>
              <a:t>34</a:t>
            </a:fld>
            <a:endParaRPr lang="en-US"/>
          </a:p>
        </p:txBody>
      </p:sp>
    </p:spTree>
    <p:extLst>
      <p:ext uri="{BB962C8B-B14F-4D97-AF65-F5344CB8AC3E}">
        <p14:creationId xmlns:p14="http://schemas.microsoft.com/office/powerpoint/2010/main" val="2352623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Angular distribution shows the ½</a:t>
            </a:r>
            <a:r>
              <a:rPr lang="en-US" baseline="30000" dirty="0" smtClean="0"/>
              <a:t>+</a:t>
            </a:r>
            <a:r>
              <a:rPr lang="en-US" dirty="0" smtClean="0"/>
              <a:t> state and thus a parity</a:t>
            </a:r>
            <a:r>
              <a:rPr lang="en-US" baseline="0" dirty="0" smtClean="0"/>
              <a:t> inversion.</a:t>
            </a:r>
          </a:p>
          <a:p>
            <a:r>
              <a:rPr lang="en-US" baseline="0" dirty="0" smtClean="0"/>
              <a:t>Single neutron coupled to the 2</a:t>
            </a:r>
            <a:r>
              <a:rPr lang="en-US" baseline="30000" dirty="0" smtClean="0"/>
              <a:t>+</a:t>
            </a:r>
            <a:r>
              <a:rPr lang="en-US" baseline="0" dirty="0" smtClean="0"/>
              <a:t> state in </a:t>
            </a:r>
            <a:r>
              <a:rPr lang="en-US" baseline="30000" dirty="0" smtClean="0"/>
              <a:t>8</a:t>
            </a:r>
            <a:r>
              <a:rPr lang="en-US" baseline="0" dirty="0" smtClean="0"/>
              <a:t>He.</a:t>
            </a:r>
            <a:endParaRPr lang="en-US" dirty="0"/>
          </a:p>
        </p:txBody>
      </p:sp>
      <p:sp>
        <p:nvSpPr>
          <p:cNvPr id="4" name="Slide Number Placeholder 3"/>
          <p:cNvSpPr>
            <a:spLocks noGrp="1"/>
          </p:cNvSpPr>
          <p:nvPr>
            <p:ph type="sldNum" sz="quarter" idx="10"/>
          </p:nvPr>
        </p:nvSpPr>
        <p:spPr/>
        <p:txBody>
          <a:bodyPr/>
          <a:lstStyle/>
          <a:p>
            <a:fld id="{81F14FD9-BF1E-B948-84CE-F9EE48A075EA}" type="slidenum">
              <a:rPr lang="en-US" smtClean="0"/>
              <a:t>35</a:t>
            </a:fld>
            <a:endParaRPr lang="en-US"/>
          </a:p>
        </p:txBody>
      </p:sp>
    </p:spTree>
    <p:extLst>
      <p:ext uri="{BB962C8B-B14F-4D97-AF65-F5344CB8AC3E}">
        <p14:creationId xmlns:p14="http://schemas.microsoft.com/office/powerpoint/2010/main" val="4255746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Coherent superposition of a 1</a:t>
            </a:r>
            <a:r>
              <a:rPr lang="en-US" baseline="30000" dirty="0" smtClean="0"/>
              <a:t>-</a:t>
            </a:r>
            <a:r>
              <a:rPr lang="en-US" baseline="0" dirty="0" smtClean="0"/>
              <a:t> and 2</a:t>
            </a:r>
            <a:r>
              <a:rPr lang="en-US" baseline="30000" dirty="0" smtClean="0"/>
              <a:t>+ </a:t>
            </a:r>
            <a:r>
              <a:rPr lang="en-US" baseline="0" dirty="0" smtClean="0"/>
              <a:t>state on top of the 0</a:t>
            </a:r>
            <a:r>
              <a:rPr lang="en-US" baseline="30000" dirty="0" smtClean="0"/>
              <a:t>+</a:t>
            </a:r>
            <a:r>
              <a:rPr lang="en-US" baseline="0" dirty="0" smtClean="0"/>
              <a:t> tail. This is debated.</a:t>
            </a:r>
          </a:p>
          <a:p>
            <a:r>
              <a:rPr lang="en-US" baseline="0" dirty="0" smtClean="0"/>
              <a:t>It was shown that the data is compatible without a 1</a:t>
            </a:r>
            <a:r>
              <a:rPr lang="en-US" baseline="30000" dirty="0" smtClean="0"/>
              <a:t>-</a:t>
            </a:r>
            <a:r>
              <a:rPr lang="en-US" baseline="0" dirty="0" smtClean="0"/>
              <a:t> state.</a:t>
            </a:r>
            <a:endParaRPr lang="en-US" dirty="0"/>
          </a:p>
        </p:txBody>
      </p:sp>
      <p:sp>
        <p:nvSpPr>
          <p:cNvPr id="4" name="Slide Number Placeholder 3"/>
          <p:cNvSpPr>
            <a:spLocks noGrp="1"/>
          </p:cNvSpPr>
          <p:nvPr>
            <p:ph type="sldNum" sz="quarter" idx="10"/>
          </p:nvPr>
        </p:nvSpPr>
        <p:spPr/>
        <p:txBody>
          <a:bodyPr/>
          <a:lstStyle/>
          <a:p>
            <a:fld id="{81F14FD9-BF1E-B948-84CE-F9EE48A075EA}" type="slidenum">
              <a:rPr lang="en-US" smtClean="0"/>
              <a:t>36</a:t>
            </a:fld>
            <a:endParaRPr lang="en-US"/>
          </a:p>
        </p:txBody>
      </p:sp>
    </p:spTree>
    <p:extLst>
      <p:ext uri="{BB962C8B-B14F-4D97-AF65-F5344CB8AC3E}">
        <p14:creationId xmlns:p14="http://schemas.microsoft.com/office/powerpoint/2010/main" val="417371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Otten</a:t>
            </a:r>
            <a:r>
              <a:rPr lang="en-US" dirty="0" smtClean="0"/>
              <a:t>. </a:t>
            </a:r>
            <a:r>
              <a:rPr lang="en-US" baseline="30000" dirty="0" smtClean="0"/>
              <a:t>186</a:t>
            </a:r>
            <a:r>
              <a:rPr lang="en-US" dirty="0" smtClean="0"/>
              <a:t>Pb.</a:t>
            </a:r>
            <a:r>
              <a:rPr lang="en-US" baseline="0" dirty="0" smtClean="0"/>
              <a:t> </a:t>
            </a:r>
            <a:r>
              <a:rPr lang="en-US" dirty="0" smtClean="0"/>
              <a:t>Coulomb excitation with Sn, Ag and Cd targets for even-even</a:t>
            </a:r>
            <a:r>
              <a:rPr lang="en-US" baseline="0" dirty="0" smtClean="0"/>
              <a:t> isotopes. </a:t>
            </a:r>
            <a:r>
              <a:rPr lang="en-US" dirty="0" smtClean="0"/>
              <a:t>Magnitudes and</a:t>
            </a:r>
            <a:r>
              <a:rPr lang="en-US" baseline="0" dirty="0" smtClean="0"/>
              <a:t> relative signs of E2 matrix elements that couple ground states and low lying states. The ground states of 182, 184Hg are slightly deformed and OBLATE while the deformation for the second 0+ state has a larger PROLATE deformation. The data can be interpreted within a two-state mixing model. The presence of two different structures in the light even-mass Hg isotopes that coexists is firmly established.</a:t>
            </a:r>
            <a:endParaRPr lang="en-US" dirty="0"/>
          </a:p>
        </p:txBody>
      </p:sp>
      <p:sp>
        <p:nvSpPr>
          <p:cNvPr id="4" name="Slide Number Placeholder 3"/>
          <p:cNvSpPr>
            <a:spLocks noGrp="1"/>
          </p:cNvSpPr>
          <p:nvPr>
            <p:ph type="sldNum" sz="quarter" idx="10"/>
          </p:nvPr>
        </p:nvSpPr>
        <p:spPr/>
        <p:txBody>
          <a:bodyPr/>
          <a:lstStyle/>
          <a:p>
            <a:fld id="{81F14FD9-BF1E-B948-84CE-F9EE48A075EA}" type="slidenum">
              <a:rPr lang="en-US" smtClean="0"/>
              <a:t>9</a:t>
            </a:fld>
            <a:endParaRPr lang="en-US"/>
          </a:p>
        </p:txBody>
      </p:sp>
    </p:spTree>
    <p:extLst>
      <p:ext uri="{BB962C8B-B14F-4D97-AF65-F5344CB8AC3E}">
        <p14:creationId xmlns:p14="http://schemas.microsoft.com/office/powerpoint/2010/main" val="626094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F14FD9-BF1E-B948-84CE-F9EE48A075EA}" type="slidenum">
              <a:rPr lang="en-US" smtClean="0"/>
              <a:t>37</a:t>
            </a:fld>
            <a:endParaRPr lang="en-US"/>
          </a:p>
        </p:txBody>
      </p:sp>
    </p:spTree>
    <p:extLst>
      <p:ext uri="{BB962C8B-B14F-4D97-AF65-F5344CB8AC3E}">
        <p14:creationId xmlns:p14="http://schemas.microsoft.com/office/powerpoint/2010/main" val="764786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F14FD9-BF1E-B948-84CE-F9EE48A075EA}" type="slidenum">
              <a:rPr lang="en-US" smtClean="0"/>
              <a:t>40</a:t>
            </a:fld>
            <a:endParaRPr lang="en-US"/>
          </a:p>
        </p:txBody>
      </p:sp>
    </p:spTree>
    <p:extLst>
      <p:ext uri="{BB962C8B-B14F-4D97-AF65-F5344CB8AC3E}">
        <p14:creationId xmlns:p14="http://schemas.microsoft.com/office/powerpoint/2010/main" val="397164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Reduced transition probabilities and limits for the </a:t>
            </a:r>
            <a:r>
              <a:rPr lang="en-US" dirty="0" err="1" smtClean="0"/>
              <a:t>quadrupole</a:t>
            </a:r>
            <a:r>
              <a:rPr lang="en-US" dirty="0" smtClean="0"/>
              <a:t> moments of the</a:t>
            </a:r>
            <a:r>
              <a:rPr lang="en-US" baseline="0" dirty="0" smtClean="0"/>
              <a:t> first excited 2+ state. Coulomb excitation cross-section depends on the Rutherford cross section, the reduced transition probability and the spectroscopic </a:t>
            </a:r>
            <a:r>
              <a:rPr lang="en-US" baseline="0" dirty="0" err="1" smtClean="0"/>
              <a:t>quadrupole</a:t>
            </a:r>
            <a:r>
              <a:rPr lang="en-US" baseline="0" dirty="0" smtClean="0"/>
              <a:t> moment. Impact parameter for safe Coulex. One sigma contour for </a:t>
            </a:r>
            <a:r>
              <a:rPr lang="en-US" baseline="0" dirty="0" err="1" smtClean="0"/>
              <a:t>likelierhood</a:t>
            </a:r>
            <a:r>
              <a:rPr lang="en-US" baseline="0" dirty="0" smtClean="0"/>
              <a:t> distribution.</a:t>
            </a:r>
            <a:endParaRPr lang="en-US" dirty="0"/>
          </a:p>
        </p:txBody>
      </p:sp>
      <p:sp>
        <p:nvSpPr>
          <p:cNvPr id="4" name="Slide Number Placeholder 3"/>
          <p:cNvSpPr>
            <a:spLocks noGrp="1"/>
          </p:cNvSpPr>
          <p:nvPr>
            <p:ph type="sldNum" sz="quarter" idx="10"/>
          </p:nvPr>
        </p:nvSpPr>
        <p:spPr/>
        <p:txBody>
          <a:bodyPr/>
          <a:lstStyle/>
          <a:p>
            <a:fld id="{81F14FD9-BF1E-B948-84CE-F9EE48A075EA}" type="slidenum">
              <a:rPr lang="en-US" smtClean="0"/>
              <a:t>10</a:t>
            </a:fld>
            <a:endParaRPr lang="en-US"/>
          </a:p>
        </p:txBody>
      </p:sp>
    </p:spTree>
    <p:extLst>
      <p:ext uri="{BB962C8B-B14F-4D97-AF65-F5344CB8AC3E}">
        <p14:creationId xmlns:p14="http://schemas.microsoft.com/office/powerpoint/2010/main" val="138854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E1 strength</a:t>
            </a:r>
            <a:r>
              <a:rPr lang="en-US" baseline="0" dirty="0" smtClean="0"/>
              <a:t> distribution virtual photons </a:t>
            </a:r>
            <a:r>
              <a:rPr lang="en-US" baseline="0" dirty="0" err="1" smtClean="0"/>
              <a:t>Pb</a:t>
            </a:r>
            <a:r>
              <a:rPr lang="en-US" baseline="0" dirty="0" smtClean="0"/>
              <a:t> target. </a:t>
            </a:r>
            <a:r>
              <a:rPr lang="en-US" baseline="0" dirty="0" err="1" smtClean="0"/>
              <a:t>Isospin</a:t>
            </a:r>
            <a:r>
              <a:rPr lang="en-US" baseline="0" dirty="0" smtClean="0"/>
              <a:t> asymmetric part of the EOS, symmetry energy,. One and two neutron-decay channels. First time for and unstable nucleus.</a:t>
            </a:r>
            <a:endParaRPr lang="en-US" dirty="0"/>
          </a:p>
        </p:txBody>
      </p:sp>
      <p:sp>
        <p:nvSpPr>
          <p:cNvPr id="4" name="Slide Number Placeholder 3"/>
          <p:cNvSpPr>
            <a:spLocks noGrp="1"/>
          </p:cNvSpPr>
          <p:nvPr>
            <p:ph type="sldNum" sz="quarter" idx="10"/>
          </p:nvPr>
        </p:nvSpPr>
        <p:spPr/>
        <p:txBody>
          <a:bodyPr/>
          <a:lstStyle/>
          <a:p>
            <a:fld id="{81F14FD9-BF1E-B948-84CE-F9EE48A075EA}" type="slidenum">
              <a:rPr lang="en-US" smtClean="0"/>
              <a:t>11</a:t>
            </a:fld>
            <a:endParaRPr lang="en-US"/>
          </a:p>
        </p:txBody>
      </p:sp>
    </p:spTree>
    <p:extLst>
      <p:ext uri="{BB962C8B-B14F-4D97-AF65-F5344CB8AC3E}">
        <p14:creationId xmlns:p14="http://schemas.microsoft.com/office/powerpoint/2010/main" val="2572155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0" dirty="0" smtClean="0">
                <a:latin typeface="Arial" pitchFamily="34" charset="0"/>
                <a:ea typeface="ＭＳ Ｐゴシック" pitchFamily="32" charset="-128"/>
              </a:rPr>
              <a:t>Effective shell model interaction with the largest model space available predict f</a:t>
            </a:r>
            <a:r>
              <a:rPr lang="en-US" sz="1200" kern="0" baseline="-25000" dirty="0" smtClean="0">
                <a:latin typeface="Arial" pitchFamily="34" charset="0"/>
                <a:ea typeface="ＭＳ Ｐゴシック" pitchFamily="32" charset="-128"/>
              </a:rPr>
              <a:t>5/2</a:t>
            </a:r>
            <a:r>
              <a:rPr lang="en-US" sz="1200" kern="0" dirty="0" smtClean="0">
                <a:latin typeface="Arial" pitchFamily="34" charset="0"/>
                <a:ea typeface="ＭＳ Ｐゴシック" pitchFamily="32" charset="-128"/>
              </a:rPr>
              <a:t>, d</a:t>
            </a:r>
            <a:r>
              <a:rPr lang="en-US" sz="1200" kern="0" baseline="-25000" dirty="0" smtClean="0">
                <a:latin typeface="Arial" pitchFamily="34" charset="0"/>
                <a:ea typeface="ＭＳ Ｐゴシック" pitchFamily="32" charset="-128"/>
              </a:rPr>
              <a:t>5/2</a:t>
            </a:r>
            <a:r>
              <a:rPr lang="en-US" sz="1200" kern="0" dirty="0" smtClean="0">
                <a:latin typeface="Arial" pitchFamily="34" charset="0"/>
                <a:ea typeface="ＭＳ Ｐゴシック" pitchFamily="32" charset="-128"/>
              </a:rPr>
              <a:t>, g</a:t>
            </a:r>
            <a:r>
              <a:rPr lang="en-US" sz="1200" kern="0" baseline="-25000" dirty="0" smtClean="0">
                <a:latin typeface="Arial" pitchFamily="34" charset="0"/>
                <a:ea typeface="ＭＳ Ｐゴシック" pitchFamily="32" charset="-128"/>
              </a:rPr>
              <a:t>9/2</a:t>
            </a:r>
            <a:r>
              <a:rPr lang="en-US" sz="1200" kern="0" dirty="0" smtClean="0">
                <a:latin typeface="Arial" pitchFamily="34" charset="0"/>
                <a:ea typeface="ＭＳ Ｐゴシック" pitchFamily="32" charset="-128"/>
              </a:rPr>
              <a:t> degenerate – essentially no </a:t>
            </a:r>
            <a:r>
              <a:rPr lang="en-US" sz="1200" i="1" kern="0" dirty="0" smtClean="0">
                <a:latin typeface="Arial" pitchFamily="34" charset="0"/>
                <a:ea typeface="ＭＳ Ｐゴシック" pitchFamily="32" charset="-128"/>
              </a:rPr>
              <a:t>N=40</a:t>
            </a:r>
            <a:r>
              <a:rPr lang="en-US" sz="1200" kern="0" dirty="0" smtClean="0">
                <a:latin typeface="Arial" pitchFamily="34" charset="0"/>
                <a:ea typeface="ＭＳ Ｐゴシック" pitchFamily="32" charset="-128"/>
              </a:rPr>
              <a:t> gap.</a:t>
            </a:r>
            <a:r>
              <a:rPr lang="en-US" sz="1200" kern="0" baseline="0" dirty="0" smtClean="0">
                <a:latin typeface="Arial" pitchFamily="34" charset="0"/>
                <a:ea typeface="ＭＳ Ｐゴシック" pitchFamily="32" charset="-128"/>
              </a:rPr>
              <a:t> </a:t>
            </a:r>
            <a:r>
              <a:rPr lang="en-US" sz="1200" kern="0" dirty="0" smtClean="0">
                <a:latin typeface="Arial" pitchFamily="34" charset="0"/>
                <a:ea typeface="ＭＳ Ｐゴシック" pitchFamily="32" charset="-128"/>
              </a:rPr>
              <a:t>Peak at 850 keV found to be a doublet thanks to GRETINA’s coincidence efficiency. </a:t>
            </a:r>
            <a:r>
              <a:rPr lang="en-US" sz="1200" kern="0" baseline="30000" dirty="0" smtClean="0">
                <a:latin typeface="Arial" pitchFamily="34" charset="0"/>
                <a:ea typeface="ＭＳ Ｐゴシック" pitchFamily="32" charset="-128"/>
              </a:rPr>
              <a:t>58,60</a:t>
            </a:r>
            <a:r>
              <a:rPr lang="en-US" sz="1200" kern="0" dirty="0" smtClean="0">
                <a:latin typeface="Arial" pitchFamily="34" charset="0"/>
                <a:ea typeface="ＭＳ Ｐゴシック" pitchFamily="32" charset="-128"/>
              </a:rPr>
              <a:t>Ti most neutron-rich benchmarks for calculations</a:t>
            </a:r>
            <a:r>
              <a:rPr lang="en-US" sz="1200" kern="0" baseline="0" dirty="0" smtClean="0">
                <a:latin typeface="Arial" pitchFamily="34" charset="0"/>
                <a:ea typeface="ＭＳ Ｐゴシック" pitchFamily="32" charset="-128"/>
              </a:rPr>
              <a:t> </a:t>
            </a:r>
            <a:r>
              <a:rPr lang="en-US" sz="1200" kern="0" dirty="0" smtClean="0">
                <a:latin typeface="Arial" pitchFamily="34" charset="0"/>
                <a:ea typeface="ＭＳ Ｐゴシック" pitchFamily="32" charset="-128"/>
              </a:rPr>
              <a:t>of</a:t>
            </a:r>
            <a:r>
              <a:rPr lang="en-US" sz="1200" kern="0" baseline="0" dirty="0" smtClean="0">
                <a:latin typeface="Arial" pitchFamily="34" charset="0"/>
                <a:ea typeface="ＭＳ Ｐゴシック" pitchFamily="32" charset="-128"/>
              </a:rPr>
              <a:t> the potentially doubly-magic </a:t>
            </a:r>
            <a:r>
              <a:rPr lang="en-US" sz="1200" kern="0" baseline="30000" dirty="0" smtClean="0">
                <a:latin typeface="Arial" pitchFamily="34" charset="0"/>
                <a:ea typeface="ＭＳ Ｐゴシック" pitchFamily="32" charset="-128"/>
              </a:rPr>
              <a:t>60</a:t>
            </a:r>
            <a:r>
              <a:rPr lang="en-US" sz="1200" kern="0" baseline="0" dirty="0" smtClean="0">
                <a:latin typeface="Arial" pitchFamily="34" charset="0"/>
                <a:ea typeface="ＭＳ Ｐゴシック" pitchFamily="32" charset="-128"/>
              </a:rPr>
              <a:t>Ca. The 2+ state has twice the excitation energy than the N=38 isotone </a:t>
            </a:r>
            <a:r>
              <a:rPr lang="en-US" sz="1200" kern="0" baseline="30000" dirty="0" smtClean="0">
                <a:latin typeface="Arial" pitchFamily="34" charset="0"/>
                <a:ea typeface="ＭＳ Ｐゴシック" pitchFamily="32" charset="-128"/>
              </a:rPr>
              <a:t>62</a:t>
            </a:r>
            <a:r>
              <a:rPr lang="en-US" sz="1200" kern="0" baseline="0" dirty="0" smtClean="0">
                <a:latin typeface="Arial" pitchFamily="34" charset="0"/>
                <a:ea typeface="ＭＳ Ｐゴシック" pitchFamily="32" charset="-128"/>
              </a:rPr>
              <a:t>Cr signaling a steep decrease in collectivity. Sensitivity to </a:t>
            </a:r>
            <a:r>
              <a:rPr lang="en-US" sz="1200" kern="0" baseline="0" dirty="0" err="1" smtClean="0">
                <a:latin typeface="Arial" pitchFamily="34" charset="0"/>
                <a:ea typeface="ＭＳ Ｐゴシック" pitchFamily="32" charset="-128"/>
              </a:rPr>
              <a:t>ph</a:t>
            </a:r>
            <a:r>
              <a:rPr lang="en-US" sz="1200" kern="0" baseline="0" dirty="0" smtClean="0">
                <a:latin typeface="Arial" pitchFamily="34" charset="0"/>
                <a:ea typeface="ＭＳ Ｐゴシック" pitchFamily="32" charset="-128"/>
              </a:rPr>
              <a:t> strength.</a:t>
            </a:r>
            <a:endParaRPr lang="en-US" sz="1200" kern="0" dirty="0" smtClean="0">
              <a:latin typeface="Arial" pitchFamily="34" charset="0"/>
              <a:ea typeface="ＭＳ Ｐゴシック" pitchFamily="32" charset="-128"/>
            </a:endParaRPr>
          </a:p>
          <a:p>
            <a:endParaRPr lang="en-US" dirty="0"/>
          </a:p>
        </p:txBody>
      </p:sp>
      <p:sp>
        <p:nvSpPr>
          <p:cNvPr id="4" name="Slide Number Placeholder 3"/>
          <p:cNvSpPr>
            <a:spLocks noGrp="1"/>
          </p:cNvSpPr>
          <p:nvPr>
            <p:ph type="sldNum" sz="quarter" idx="10"/>
          </p:nvPr>
        </p:nvSpPr>
        <p:spPr/>
        <p:txBody>
          <a:bodyPr/>
          <a:lstStyle/>
          <a:p>
            <a:fld id="{81F14FD9-BF1E-B948-84CE-F9EE48A075EA}" type="slidenum">
              <a:rPr lang="en-US" smtClean="0"/>
              <a:t>12</a:t>
            </a:fld>
            <a:endParaRPr lang="en-US"/>
          </a:p>
        </p:txBody>
      </p:sp>
    </p:spTree>
    <p:extLst>
      <p:ext uri="{BB962C8B-B14F-4D97-AF65-F5344CB8AC3E}">
        <p14:creationId xmlns:p14="http://schemas.microsoft.com/office/powerpoint/2010/main" val="2994574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Two-Body neutron-neutron monopole term. Cleanest extraction. . By comparing the spectroscopic information on the </a:t>
            </a:r>
            <a:r>
              <a:rPr lang="en-US" sz="1200" b="0" i="0" u="none" strike="noStrike" kern="1200" baseline="30000" dirty="0" smtClean="0">
                <a:solidFill>
                  <a:schemeClr val="tx1"/>
                </a:solidFill>
                <a:latin typeface="+mn-lt"/>
                <a:ea typeface="+mn-ea"/>
                <a:cs typeface="+mn-cs"/>
              </a:rPr>
              <a:t>35</a:t>
            </a:r>
            <a:r>
              <a:rPr lang="en-US" sz="1200" b="0" i="0" u="none" strike="noStrike" kern="1200" baseline="0" dirty="0" smtClean="0">
                <a:solidFill>
                  <a:schemeClr val="tx1"/>
                </a:solidFill>
                <a:latin typeface="+mn-lt"/>
                <a:ea typeface="+mn-ea"/>
                <a:cs typeface="+mn-cs"/>
              </a:rPr>
              <a:t>Si and </a:t>
            </a:r>
            <a:r>
              <a:rPr lang="en-US" sz="1200" b="0" i="0" u="none" strike="noStrike" kern="1200" baseline="30000" dirty="0" smtClean="0">
                <a:solidFill>
                  <a:schemeClr val="tx1"/>
                </a:solidFill>
                <a:latin typeface="+mn-lt"/>
                <a:ea typeface="+mn-ea"/>
                <a:cs typeface="+mn-cs"/>
              </a:rPr>
              <a:t>37</a:t>
            </a:r>
            <a:r>
              <a:rPr lang="en-US" sz="1200" b="0" i="0" u="none" strike="noStrike" kern="1200" baseline="0" dirty="0" smtClean="0">
                <a:solidFill>
                  <a:schemeClr val="tx1"/>
                </a:solidFill>
                <a:latin typeface="+mn-lt"/>
                <a:ea typeface="+mn-ea"/>
                <a:cs typeface="+mn-cs"/>
              </a:rPr>
              <a:t>S isotones, a reduction of the p</a:t>
            </a:r>
            <a:r>
              <a:rPr lang="en-US" sz="1200" b="0" i="0" u="none" strike="noStrike" kern="1200" baseline="-25000" dirty="0" smtClean="0">
                <a:solidFill>
                  <a:schemeClr val="tx1"/>
                </a:solidFill>
                <a:latin typeface="+mn-lt"/>
                <a:ea typeface="+mn-ea"/>
                <a:cs typeface="+mn-cs"/>
              </a:rPr>
              <a:t>3/2</a:t>
            </a:r>
            <a:r>
              <a:rPr lang="en-US" sz="1200" b="0" i="0" u="none" strike="noStrike" kern="1200" baseline="0" dirty="0" smtClean="0">
                <a:solidFill>
                  <a:schemeClr val="tx1"/>
                </a:solidFill>
                <a:latin typeface="+mn-lt"/>
                <a:ea typeface="+mn-ea"/>
                <a:cs typeface="+mn-cs"/>
              </a:rPr>
              <a:t>-p</a:t>
            </a:r>
            <a:r>
              <a:rPr lang="en-US" sz="1200" b="0" i="0" u="none" strike="noStrike" kern="1200" baseline="-25000" dirty="0" smtClean="0">
                <a:solidFill>
                  <a:schemeClr val="tx1"/>
                </a:solidFill>
                <a:latin typeface="+mn-lt"/>
                <a:ea typeface="+mn-ea"/>
                <a:cs typeface="+mn-cs"/>
              </a:rPr>
              <a:t>1/2 </a:t>
            </a:r>
            <a:r>
              <a:rPr lang="en-US" sz="1200" b="0" i="0" u="none" strike="noStrike" kern="1200" baseline="0" dirty="0" smtClean="0">
                <a:solidFill>
                  <a:schemeClr val="tx1"/>
                </a:solidFill>
                <a:latin typeface="+mn-lt"/>
                <a:ea typeface="+mn-ea"/>
                <a:cs typeface="+mn-cs"/>
              </a:rPr>
              <a:t>spin-orbit splitting by about 25% is proposed, while the f</a:t>
            </a:r>
            <a:r>
              <a:rPr lang="en-US" sz="1200" b="0" i="0" u="none" strike="noStrike" kern="1200" baseline="-25000" dirty="0" smtClean="0">
                <a:solidFill>
                  <a:schemeClr val="tx1"/>
                </a:solidFill>
                <a:latin typeface="+mn-lt"/>
                <a:ea typeface="+mn-ea"/>
                <a:cs typeface="+mn-cs"/>
              </a:rPr>
              <a:t>7/2</a:t>
            </a:r>
            <a:r>
              <a:rPr lang="en-US" sz="1200" b="0" i="0" u="none" strike="noStrike" kern="1200" baseline="0" dirty="0" smtClean="0">
                <a:solidFill>
                  <a:schemeClr val="tx1"/>
                </a:solidFill>
                <a:latin typeface="+mn-lt"/>
                <a:ea typeface="+mn-ea"/>
                <a:cs typeface="+mn-cs"/>
              </a:rPr>
              <a:t>-f</a:t>
            </a:r>
            <a:r>
              <a:rPr lang="en-US" sz="1200" b="0" i="0" u="none" strike="noStrike" kern="1200" baseline="-25000" dirty="0" smtClean="0">
                <a:solidFill>
                  <a:schemeClr val="tx1"/>
                </a:solidFill>
                <a:latin typeface="+mn-lt"/>
                <a:ea typeface="+mn-ea"/>
                <a:cs typeface="+mn-cs"/>
              </a:rPr>
              <a:t>5/2 </a:t>
            </a:r>
            <a:r>
              <a:rPr lang="en-US" sz="1200" b="0" i="0" u="none" strike="noStrike" kern="1200" baseline="0" dirty="0" smtClean="0">
                <a:solidFill>
                  <a:schemeClr val="tx1"/>
                </a:solidFill>
                <a:latin typeface="+mn-lt"/>
                <a:ea typeface="+mn-ea"/>
                <a:cs typeface="+mn-cs"/>
              </a:rPr>
              <a:t>spin-orbit splitting seems to remain constant. These features, derived after having unfolded nuclear correlations using shell model calculations, have been attributed to the properties of the two-body spin-orbit interaction</a:t>
            </a:r>
            <a:r>
              <a:rPr lang="en-US" sz="1200" b="0" i="0" u="none" strike="noStrike" kern="1200" baseline="0" smtClean="0">
                <a:solidFill>
                  <a:schemeClr val="tx1"/>
                </a:solidFill>
                <a:latin typeface="+mn-lt"/>
                <a:ea typeface="+mn-ea"/>
                <a:cs typeface="+mn-cs"/>
              </a:rPr>
              <a:t>, the amplitude </a:t>
            </a:r>
            <a:r>
              <a:rPr lang="en-US" sz="1200" b="0" i="0" u="none" strike="noStrike" kern="1200" baseline="0" dirty="0" smtClean="0">
                <a:solidFill>
                  <a:schemeClr val="tx1"/>
                </a:solidFill>
                <a:latin typeface="+mn-lt"/>
                <a:ea typeface="+mn-ea"/>
                <a:cs typeface="+mn-cs"/>
              </a:rPr>
              <a:t>of which is derived for the first time in an atomic nucleus.</a:t>
            </a:r>
            <a:endParaRPr lang="en-US" dirty="0"/>
          </a:p>
        </p:txBody>
      </p:sp>
      <p:sp>
        <p:nvSpPr>
          <p:cNvPr id="4" name="Slide Number Placeholder 3"/>
          <p:cNvSpPr>
            <a:spLocks noGrp="1"/>
          </p:cNvSpPr>
          <p:nvPr>
            <p:ph type="sldNum" sz="quarter" idx="10"/>
          </p:nvPr>
        </p:nvSpPr>
        <p:spPr/>
        <p:txBody>
          <a:bodyPr/>
          <a:lstStyle/>
          <a:p>
            <a:fld id="{81F14FD9-BF1E-B948-84CE-F9EE48A075EA}" type="slidenum">
              <a:rPr lang="en-US" smtClean="0"/>
              <a:t>13</a:t>
            </a:fld>
            <a:endParaRPr lang="en-US"/>
          </a:p>
        </p:txBody>
      </p:sp>
    </p:spTree>
    <p:extLst>
      <p:ext uri="{BB962C8B-B14F-4D97-AF65-F5344CB8AC3E}">
        <p14:creationId xmlns:p14="http://schemas.microsoft.com/office/powerpoint/2010/main" val="1983103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Determine the capture rate at astrophysical conditions. Depends on the </a:t>
            </a:r>
            <a:r>
              <a:rPr lang="en-US" baseline="30000" dirty="0" smtClean="0"/>
              <a:t>31</a:t>
            </a:r>
            <a:r>
              <a:rPr lang="en-US" dirty="0" smtClean="0"/>
              <a:t>Cl structure.</a:t>
            </a:r>
            <a:r>
              <a:rPr lang="en-US" baseline="0" dirty="0" smtClean="0"/>
              <a:t> </a:t>
            </a:r>
            <a:r>
              <a:rPr lang="en-US" dirty="0" smtClean="0"/>
              <a:t>The experimental determination of the state at 782 keV, suggested</a:t>
            </a:r>
            <a:r>
              <a:rPr lang="en-US" baseline="0" dirty="0" smtClean="0"/>
              <a:t> to be a ½</a:t>
            </a:r>
            <a:r>
              <a:rPr lang="en-US" baseline="30000" dirty="0" smtClean="0"/>
              <a:t>+</a:t>
            </a:r>
            <a:r>
              <a:rPr lang="en-US" baseline="0" dirty="0" smtClean="0"/>
              <a:t> state. IMME by </a:t>
            </a:r>
            <a:r>
              <a:rPr lang="en-US" baseline="0" dirty="0" err="1" smtClean="0"/>
              <a:t>Wrede</a:t>
            </a:r>
            <a:r>
              <a:rPr lang="en-US" baseline="0" dirty="0" smtClean="0"/>
              <a:t> et al.</a:t>
            </a:r>
            <a:endParaRPr lang="en-US" dirty="0"/>
          </a:p>
        </p:txBody>
      </p:sp>
      <p:sp>
        <p:nvSpPr>
          <p:cNvPr id="4" name="Slide Number Placeholder 3"/>
          <p:cNvSpPr>
            <a:spLocks noGrp="1"/>
          </p:cNvSpPr>
          <p:nvPr>
            <p:ph type="sldNum" sz="quarter" idx="10"/>
          </p:nvPr>
        </p:nvSpPr>
        <p:spPr/>
        <p:txBody>
          <a:bodyPr/>
          <a:lstStyle/>
          <a:p>
            <a:fld id="{81F14FD9-BF1E-B948-84CE-F9EE48A075EA}" type="slidenum">
              <a:rPr lang="en-US" smtClean="0"/>
              <a:t>14</a:t>
            </a:fld>
            <a:endParaRPr lang="en-US"/>
          </a:p>
        </p:txBody>
      </p:sp>
    </p:spTree>
    <p:extLst>
      <p:ext uri="{BB962C8B-B14F-4D97-AF65-F5344CB8AC3E}">
        <p14:creationId xmlns:p14="http://schemas.microsoft.com/office/powerpoint/2010/main" val="3983823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measured B(E2) values support the idea that </a:t>
            </a:r>
            <a:r>
              <a:rPr lang="en-US" baseline="30000" dirty="0" smtClean="0"/>
              <a:t>29</a:t>
            </a:r>
            <a:r>
              <a:rPr lang="en-US" dirty="0" smtClean="0"/>
              <a:t>Na contains a significant intruder mixture already</a:t>
            </a:r>
            <a:r>
              <a:rPr lang="en-US" baseline="0" dirty="0" smtClean="0"/>
              <a:t> at N=18 while N=19 have almost pure 2p2h configuration. </a:t>
            </a:r>
            <a:r>
              <a:rPr lang="en-US" baseline="0" dirty="0" err="1" smtClean="0"/>
              <a:t>Pd</a:t>
            </a:r>
            <a:r>
              <a:rPr lang="en-US" baseline="0" dirty="0" smtClean="0"/>
              <a:t> and Sn targets.</a:t>
            </a:r>
            <a:endParaRPr lang="en-US" dirty="0"/>
          </a:p>
        </p:txBody>
      </p:sp>
      <p:sp>
        <p:nvSpPr>
          <p:cNvPr id="4" name="Slide Number Placeholder 3"/>
          <p:cNvSpPr>
            <a:spLocks noGrp="1"/>
          </p:cNvSpPr>
          <p:nvPr>
            <p:ph type="sldNum" sz="quarter" idx="10"/>
          </p:nvPr>
        </p:nvSpPr>
        <p:spPr/>
        <p:txBody>
          <a:bodyPr/>
          <a:lstStyle/>
          <a:p>
            <a:fld id="{81F14FD9-BF1E-B948-84CE-F9EE48A075EA}" type="slidenum">
              <a:rPr lang="en-US" smtClean="0"/>
              <a:t>15</a:t>
            </a:fld>
            <a:endParaRPr lang="en-US"/>
          </a:p>
        </p:txBody>
      </p:sp>
    </p:spTree>
    <p:extLst>
      <p:ext uri="{BB962C8B-B14F-4D97-AF65-F5344CB8AC3E}">
        <p14:creationId xmlns:p14="http://schemas.microsoft.com/office/powerpoint/2010/main" val="2075608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36Mg the neutron-rich</a:t>
            </a:r>
            <a:r>
              <a:rPr lang="en-US" baseline="0" dirty="0" smtClean="0"/>
              <a:t> edge of the IOI.</a:t>
            </a:r>
            <a:endParaRPr lang="en-US" dirty="0"/>
          </a:p>
        </p:txBody>
      </p:sp>
      <p:sp>
        <p:nvSpPr>
          <p:cNvPr id="4" name="Slide Number Placeholder 3"/>
          <p:cNvSpPr>
            <a:spLocks noGrp="1"/>
          </p:cNvSpPr>
          <p:nvPr>
            <p:ph type="sldNum" sz="quarter" idx="10"/>
          </p:nvPr>
        </p:nvSpPr>
        <p:spPr/>
        <p:txBody>
          <a:bodyPr/>
          <a:lstStyle/>
          <a:p>
            <a:fld id="{81F14FD9-BF1E-B948-84CE-F9EE48A075EA}" type="slidenum">
              <a:rPr lang="en-US" smtClean="0"/>
              <a:t>16</a:t>
            </a:fld>
            <a:endParaRPr lang="en-US"/>
          </a:p>
        </p:txBody>
      </p:sp>
    </p:spTree>
    <p:extLst>
      <p:ext uri="{BB962C8B-B14F-4D97-AF65-F5344CB8AC3E}">
        <p14:creationId xmlns:p14="http://schemas.microsoft.com/office/powerpoint/2010/main" val="1213775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en-US"/>
          </a:p>
        </p:txBody>
      </p:sp>
      <p:sp>
        <p:nvSpPr>
          <p:cNvPr id="4" name="Date Placeholder 3"/>
          <p:cNvSpPr>
            <a:spLocks noGrp="1"/>
          </p:cNvSpPr>
          <p:nvPr>
            <p:ph type="dt" sz="half" idx="10"/>
          </p:nvPr>
        </p:nvSpPr>
        <p:spPr/>
        <p:txBody>
          <a:bodyPr/>
          <a:lstStyle/>
          <a:p>
            <a:fld id="{AE507E4A-2284-A348-A2A5-EBF58AD7DD4F}" type="datetimeFigureOut">
              <a:rPr lang="en-US" smtClean="0"/>
              <a:t>21/07/14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B4175-5E92-CE4F-8D42-C10293FC1E59}" type="slidenum">
              <a:rPr lang="en-US" smtClean="0"/>
              <a:t>‹#›</a:t>
            </a:fld>
            <a:endParaRPr lang="en-US"/>
          </a:p>
        </p:txBody>
      </p:sp>
    </p:spTree>
    <p:extLst>
      <p:ext uri="{BB962C8B-B14F-4D97-AF65-F5344CB8AC3E}">
        <p14:creationId xmlns:p14="http://schemas.microsoft.com/office/powerpoint/2010/main" val="2380706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AE507E4A-2284-A348-A2A5-EBF58AD7DD4F}" type="datetimeFigureOut">
              <a:rPr lang="en-US" smtClean="0"/>
              <a:t>21/07/14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B4175-5E92-CE4F-8D42-C10293FC1E59}" type="slidenum">
              <a:rPr lang="en-US" smtClean="0"/>
              <a:t>‹#›</a:t>
            </a:fld>
            <a:endParaRPr lang="en-US"/>
          </a:p>
        </p:txBody>
      </p:sp>
    </p:spTree>
    <p:extLst>
      <p:ext uri="{BB962C8B-B14F-4D97-AF65-F5344CB8AC3E}">
        <p14:creationId xmlns:p14="http://schemas.microsoft.com/office/powerpoint/2010/main" val="1842516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AE507E4A-2284-A348-A2A5-EBF58AD7DD4F}" type="datetimeFigureOut">
              <a:rPr lang="en-US" smtClean="0"/>
              <a:t>21/07/14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B4175-5E92-CE4F-8D42-C10293FC1E59}" type="slidenum">
              <a:rPr lang="en-US" smtClean="0"/>
              <a:t>‹#›</a:t>
            </a:fld>
            <a:endParaRPr lang="en-US"/>
          </a:p>
        </p:txBody>
      </p:sp>
    </p:spTree>
    <p:extLst>
      <p:ext uri="{BB962C8B-B14F-4D97-AF65-F5344CB8AC3E}">
        <p14:creationId xmlns:p14="http://schemas.microsoft.com/office/powerpoint/2010/main" val="740941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AE507E4A-2284-A348-A2A5-EBF58AD7DD4F}" type="datetimeFigureOut">
              <a:rPr lang="en-US" smtClean="0"/>
              <a:t>21/07/14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B4175-5E92-CE4F-8D42-C10293FC1E59}" type="slidenum">
              <a:rPr lang="en-US" smtClean="0"/>
              <a:t>‹#›</a:t>
            </a:fld>
            <a:endParaRPr lang="en-US"/>
          </a:p>
        </p:txBody>
      </p:sp>
    </p:spTree>
    <p:extLst>
      <p:ext uri="{BB962C8B-B14F-4D97-AF65-F5344CB8AC3E}">
        <p14:creationId xmlns:p14="http://schemas.microsoft.com/office/powerpoint/2010/main" val="1810030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sv-S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Click to edit Master text styles</a:t>
            </a:r>
          </a:p>
        </p:txBody>
      </p:sp>
      <p:sp>
        <p:nvSpPr>
          <p:cNvPr id="4" name="Date Placeholder 3"/>
          <p:cNvSpPr>
            <a:spLocks noGrp="1"/>
          </p:cNvSpPr>
          <p:nvPr>
            <p:ph type="dt" sz="half" idx="10"/>
          </p:nvPr>
        </p:nvSpPr>
        <p:spPr/>
        <p:txBody>
          <a:bodyPr/>
          <a:lstStyle/>
          <a:p>
            <a:fld id="{AE507E4A-2284-A348-A2A5-EBF58AD7DD4F}" type="datetimeFigureOut">
              <a:rPr lang="en-US" smtClean="0"/>
              <a:t>21/07/14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B4175-5E92-CE4F-8D42-C10293FC1E59}" type="slidenum">
              <a:rPr lang="en-US" smtClean="0"/>
              <a:t>‹#›</a:t>
            </a:fld>
            <a:endParaRPr lang="en-US"/>
          </a:p>
        </p:txBody>
      </p:sp>
    </p:spTree>
    <p:extLst>
      <p:ext uri="{BB962C8B-B14F-4D97-AF65-F5344CB8AC3E}">
        <p14:creationId xmlns:p14="http://schemas.microsoft.com/office/powerpoint/2010/main" val="2283577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Date Placeholder 4"/>
          <p:cNvSpPr>
            <a:spLocks noGrp="1"/>
          </p:cNvSpPr>
          <p:nvPr>
            <p:ph type="dt" sz="half" idx="10"/>
          </p:nvPr>
        </p:nvSpPr>
        <p:spPr/>
        <p:txBody>
          <a:bodyPr/>
          <a:lstStyle/>
          <a:p>
            <a:fld id="{AE507E4A-2284-A348-A2A5-EBF58AD7DD4F}" type="datetimeFigureOut">
              <a:rPr lang="en-US" smtClean="0"/>
              <a:t>21/07/14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4B4175-5E92-CE4F-8D42-C10293FC1E59}" type="slidenum">
              <a:rPr lang="en-US" smtClean="0"/>
              <a:t>‹#›</a:t>
            </a:fld>
            <a:endParaRPr lang="en-US"/>
          </a:p>
        </p:txBody>
      </p:sp>
    </p:spTree>
    <p:extLst>
      <p:ext uri="{BB962C8B-B14F-4D97-AF65-F5344CB8AC3E}">
        <p14:creationId xmlns:p14="http://schemas.microsoft.com/office/powerpoint/2010/main" val="1736391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7" name="Date Placeholder 6"/>
          <p:cNvSpPr>
            <a:spLocks noGrp="1"/>
          </p:cNvSpPr>
          <p:nvPr>
            <p:ph type="dt" sz="half" idx="10"/>
          </p:nvPr>
        </p:nvSpPr>
        <p:spPr/>
        <p:txBody>
          <a:bodyPr/>
          <a:lstStyle/>
          <a:p>
            <a:fld id="{AE507E4A-2284-A348-A2A5-EBF58AD7DD4F}" type="datetimeFigureOut">
              <a:rPr lang="en-US" smtClean="0"/>
              <a:t>21/07/14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4B4175-5E92-CE4F-8D42-C10293FC1E59}" type="slidenum">
              <a:rPr lang="en-US" smtClean="0"/>
              <a:t>‹#›</a:t>
            </a:fld>
            <a:endParaRPr lang="en-US"/>
          </a:p>
        </p:txBody>
      </p:sp>
    </p:spTree>
    <p:extLst>
      <p:ext uri="{BB962C8B-B14F-4D97-AF65-F5344CB8AC3E}">
        <p14:creationId xmlns:p14="http://schemas.microsoft.com/office/powerpoint/2010/main" val="2623877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Date Placeholder 2"/>
          <p:cNvSpPr>
            <a:spLocks noGrp="1"/>
          </p:cNvSpPr>
          <p:nvPr>
            <p:ph type="dt" sz="half" idx="10"/>
          </p:nvPr>
        </p:nvSpPr>
        <p:spPr/>
        <p:txBody>
          <a:bodyPr/>
          <a:lstStyle/>
          <a:p>
            <a:fld id="{AE507E4A-2284-A348-A2A5-EBF58AD7DD4F}" type="datetimeFigureOut">
              <a:rPr lang="en-US" smtClean="0"/>
              <a:t>21/07/14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4B4175-5E92-CE4F-8D42-C10293FC1E59}" type="slidenum">
              <a:rPr lang="en-US" smtClean="0"/>
              <a:t>‹#›</a:t>
            </a:fld>
            <a:endParaRPr lang="en-US"/>
          </a:p>
        </p:txBody>
      </p:sp>
    </p:spTree>
    <p:extLst>
      <p:ext uri="{BB962C8B-B14F-4D97-AF65-F5344CB8AC3E}">
        <p14:creationId xmlns:p14="http://schemas.microsoft.com/office/powerpoint/2010/main" val="1275793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507E4A-2284-A348-A2A5-EBF58AD7DD4F}" type="datetimeFigureOut">
              <a:rPr lang="en-US" smtClean="0"/>
              <a:t>21/07/14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4B4175-5E92-CE4F-8D42-C10293FC1E59}" type="slidenum">
              <a:rPr lang="en-US" smtClean="0"/>
              <a:t>‹#›</a:t>
            </a:fld>
            <a:endParaRPr lang="en-US"/>
          </a:p>
        </p:txBody>
      </p:sp>
    </p:spTree>
    <p:extLst>
      <p:ext uri="{BB962C8B-B14F-4D97-AF65-F5344CB8AC3E}">
        <p14:creationId xmlns:p14="http://schemas.microsoft.com/office/powerpoint/2010/main" val="1498889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sv-S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AE507E4A-2284-A348-A2A5-EBF58AD7DD4F}" type="datetimeFigureOut">
              <a:rPr lang="en-US" smtClean="0"/>
              <a:t>21/07/14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4B4175-5E92-CE4F-8D42-C10293FC1E59}" type="slidenum">
              <a:rPr lang="en-US" smtClean="0"/>
              <a:t>‹#›</a:t>
            </a:fld>
            <a:endParaRPr lang="en-US"/>
          </a:p>
        </p:txBody>
      </p:sp>
    </p:spTree>
    <p:extLst>
      <p:ext uri="{BB962C8B-B14F-4D97-AF65-F5344CB8AC3E}">
        <p14:creationId xmlns:p14="http://schemas.microsoft.com/office/powerpoint/2010/main" val="1328735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sv-S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AE507E4A-2284-A348-A2A5-EBF58AD7DD4F}" type="datetimeFigureOut">
              <a:rPr lang="en-US" smtClean="0"/>
              <a:t>21/07/14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4B4175-5E92-CE4F-8D42-C10293FC1E59}" type="slidenum">
              <a:rPr lang="en-US" smtClean="0"/>
              <a:t>‹#›</a:t>
            </a:fld>
            <a:endParaRPr lang="en-US"/>
          </a:p>
        </p:txBody>
      </p:sp>
    </p:spTree>
    <p:extLst>
      <p:ext uri="{BB962C8B-B14F-4D97-AF65-F5344CB8AC3E}">
        <p14:creationId xmlns:p14="http://schemas.microsoft.com/office/powerpoint/2010/main" val="36753299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07E4A-2284-A348-A2A5-EBF58AD7DD4F}" type="datetimeFigureOut">
              <a:rPr lang="en-US" smtClean="0"/>
              <a:t>21/07/14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4B4175-5E92-CE4F-8D42-C10293FC1E59}" type="slidenum">
              <a:rPr lang="en-US" smtClean="0"/>
              <a:t>‹#›</a:t>
            </a:fld>
            <a:endParaRPr lang="en-US"/>
          </a:p>
        </p:txBody>
      </p:sp>
    </p:spTree>
    <p:extLst>
      <p:ext uri="{BB962C8B-B14F-4D97-AF65-F5344CB8AC3E}">
        <p14:creationId xmlns:p14="http://schemas.microsoft.com/office/powerpoint/2010/main" val="1489969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1" Type="http://schemas.openxmlformats.org/officeDocument/2006/relationships/image" Target="../media/image30.png"/><Relationship Id="rId12" Type="http://schemas.openxmlformats.org/officeDocument/2006/relationships/image" Target="../media/image31.png"/><Relationship Id="rId13" Type="http://schemas.openxmlformats.org/officeDocument/2006/relationships/image" Target="../media/image32.png"/><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notesSlide" Target="../notesSlides/notesSlide3.xml"/><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18.jpg"/><Relationship Id="rId8" Type="http://schemas.openxmlformats.org/officeDocument/2006/relationships/image" Target="../media/image29.png"/><Relationship Id="rId9" Type="http://schemas.openxmlformats.org/officeDocument/2006/relationships/oleObject" Target="../embeddings/oleObject1.bin"/><Relationship Id="rId10" Type="http://schemas.openxmlformats.org/officeDocument/2006/relationships/image" Target="../media/image25.emf"/></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jpeg"/><Relationship Id="rId8" Type="http://schemas.openxmlformats.org/officeDocument/2006/relationships/image" Target="../media/image38.png"/><Relationship Id="rId9" Type="http://schemas.openxmlformats.org/officeDocument/2006/relationships/image" Target="../media/image39.jpg"/><Relationship Id="rId10"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g"/><Relationship Id="rId5" Type="http://schemas.openxmlformats.org/officeDocument/2006/relationships/image" Target="../media/image43.png"/><Relationship Id="rId6" Type="http://schemas.openxmlformats.org/officeDocument/2006/relationships/image" Target="../media/image44.tmp"/><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g"/><Relationship Id="rId5" Type="http://schemas.openxmlformats.org/officeDocument/2006/relationships/image" Target="../media/image47.png"/><Relationship Id="rId6" Type="http://schemas.openxmlformats.org/officeDocument/2006/relationships/image" Target="../media/image48.gif"/><Relationship Id="rId7" Type="http://schemas.openxmlformats.org/officeDocument/2006/relationships/image" Target="../media/image49.png"/><Relationship Id="rId8"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jpg"/><Relationship Id="rId6" Type="http://schemas.openxmlformats.org/officeDocument/2006/relationships/image" Target="../media/image54.png"/><Relationship Id="rId7" Type="http://schemas.openxmlformats.org/officeDocument/2006/relationships/image" Target="../media/image55.gif"/><Relationship Id="rId8"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jp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emf"/><Relationship Id="rId7" Type="http://schemas.openxmlformats.org/officeDocument/2006/relationships/image" Target="../media/image69.em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71.png"/><Relationship Id="rId5" Type="http://schemas.openxmlformats.org/officeDocument/2006/relationships/oleObject" Target="../embeddings/oleObject2.bin"/><Relationship Id="rId6" Type="http://schemas.openxmlformats.org/officeDocument/2006/relationships/image" Target="../media/image70.wmf"/><Relationship Id="rId7" Type="http://schemas.openxmlformats.org/officeDocument/2006/relationships/image" Target="../media/image72.jpeg"/><Relationship Id="rId8" Type="http://schemas.openxmlformats.org/officeDocument/2006/relationships/image" Target="../media/image73.png"/><Relationship Id="rId9" Type="http://schemas.openxmlformats.org/officeDocument/2006/relationships/image" Target="../media/image74.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39.jpg"/><Relationship Id="rId7" Type="http://schemas.openxmlformats.org/officeDocument/2006/relationships/image" Target="../media/image78.jpeg"/><Relationship Id="rId8" Type="http://schemas.openxmlformats.org/officeDocument/2006/relationships/oleObject" Target="../embeddings/oleObject3.bin"/><Relationship Id="rId9" Type="http://schemas.openxmlformats.org/officeDocument/2006/relationships/image" Target="../media/image75.emf"/><Relationship Id="rId10" Type="http://schemas.openxmlformats.org/officeDocument/2006/relationships/image" Target="../media/image79.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83.jpeg"/><Relationship Id="rId6" Type="http://schemas.openxmlformats.org/officeDocument/2006/relationships/image" Target="../media/image84.jpeg"/><Relationship Id="rId1" Type="http://schemas.openxmlformats.org/officeDocument/2006/relationships/slideLayout" Target="../slideLayouts/slideLayout7.xml"/><Relationship Id="rId2" Type="http://schemas.openxmlformats.org/officeDocument/2006/relationships/image" Target="../media/image80.jp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jpg"/><Relationship Id="rId8" Type="http://schemas.openxmlformats.org/officeDocument/2006/relationships/image" Target="../media/image78.jpeg"/><Relationship Id="rId9"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92.jpg"/><Relationship Id="rId4" Type="http://schemas.openxmlformats.org/officeDocument/2006/relationships/image" Target="../media/image93.jpeg"/><Relationship Id="rId5" Type="http://schemas.openxmlformats.org/officeDocument/2006/relationships/image" Target="../media/image94.png"/><Relationship Id="rId1" Type="http://schemas.openxmlformats.org/officeDocument/2006/relationships/slideLayout" Target="../slideLayouts/slideLayout7.xml"/><Relationship Id="rId2" Type="http://schemas.openxmlformats.org/officeDocument/2006/relationships/image" Target="../media/image91.png"/></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jpeg"/><Relationship Id="rId6" Type="http://schemas.openxmlformats.org/officeDocument/2006/relationships/image" Target="../media/image98.jpeg"/><Relationship Id="rId7" Type="http://schemas.openxmlformats.org/officeDocument/2006/relationships/image" Target="../media/image99.jpeg"/><Relationship Id="rId8" Type="http://schemas.openxmlformats.org/officeDocument/2006/relationships/image" Target="../media/image100.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78.jpeg"/><Relationship Id="rId5" Type="http://schemas.openxmlformats.org/officeDocument/2006/relationships/image" Target="../media/image103.png"/><Relationship Id="rId1" Type="http://schemas.openxmlformats.org/officeDocument/2006/relationships/slideLayout" Target="../slideLayouts/slideLayout7.xml"/><Relationship Id="rId2" Type="http://schemas.openxmlformats.org/officeDocument/2006/relationships/image" Target="../media/image101.jpeg"/></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78.jpeg"/><Relationship Id="rId5" Type="http://schemas.openxmlformats.org/officeDocument/2006/relationships/image" Target="../media/image105.png"/><Relationship Id="rId1" Type="http://schemas.openxmlformats.org/officeDocument/2006/relationships/slideLayout" Target="../slideLayouts/slideLayout7.xml"/><Relationship Id="rId2" Type="http://schemas.openxmlformats.org/officeDocument/2006/relationships/image" Target="../media/image101.jpeg"/></Relationships>
</file>

<file path=ppt/slides/_rels/slide26.xml.rels><?xml version="1.0" encoding="UTF-8" standalone="yes"?>
<Relationships xmlns="http://schemas.openxmlformats.org/package/2006/relationships"><Relationship Id="rId3" Type="http://schemas.openxmlformats.org/officeDocument/2006/relationships/image" Target="../media/image107.emf"/><Relationship Id="rId4" Type="http://schemas.openxmlformats.org/officeDocument/2006/relationships/image" Target="../media/image108.png"/><Relationship Id="rId5" Type="http://schemas.openxmlformats.org/officeDocument/2006/relationships/image" Target="../media/image55.gif"/><Relationship Id="rId6" Type="http://schemas.openxmlformats.org/officeDocument/2006/relationships/image" Target="../media/image109.emf"/><Relationship Id="rId7" Type="http://schemas.openxmlformats.org/officeDocument/2006/relationships/image" Target="../media/image110.emf"/><Relationship Id="rId1" Type="http://schemas.openxmlformats.org/officeDocument/2006/relationships/slideLayout" Target="../slideLayouts/slideLayout7.xml"/><Relationship Id="rId2" Type="http://schemas.openxmlformats.org/officeDocument/2006/relationships/image" Target="../media/image106.emf"/></Relationships>
</file>

<file path=ppt/slides/_rels/slide27.xml.rels><?xml version="1.0" encoding="UTF-8" standalone="yes"?>
<Relationships xmlns="http://schemas.openxmlformats.org/package/2006/relationships"><Relationship Id="rId3" Type="http://schemas.openxmlformats.org/officeDocument/2006/relationships/image" Target="../media/image111.emf"/><Relationship Id="rId4" Type="http://schemas.openxmlformats.org/officeDocument/2006/relationships/image" Target="../media/image112.emf"/><Relationship Id="rId5" Type="http://schemas.openxmlformats.org/officeDocument/2006/relationships/image" Target="../media/image113.png"/><Relationship Id="rId6" Type="http://schemas.openxmlformats.org/officeDocument/2006/relationships/image" Target="../media/image114.emf"/><Relationship Id="rId7" Type="http://schemas.openxmlformats.org/officeDocument/2006/relationships/image" Target="../media/image39.jpg"/><Relationship Id="rId8" Type="http://schemas.openxmlformats.org/officeDocument/2006/relationships/image" Target="../media/image115.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17.png"/><Relationship Id="rId5" Type="http://schemas.openxmlformats.org/officeDocument/2006/relationships/image" Target="../media/image118.jpg"/><Relationship Id="rId6" Type="http://schemas.openxmlformats.org/officeDocument/2006/relationships/image" Target="../media/image55.gif"/><Relationship Id="rId7" Type="http://schemas.openxmlformats.org/officeDocument/2006/relationships/image" Target="../media/image119.png"/><Relationship Id="rId8" Type="http://schemas.openxmlformats.org/officeDocument/2006/relationships/image" Target="../media/image120.png"/><Relationship Id="rId9" Type="http://schemas.openxmlformats.org/officeDocument/2006/relationships/image" Target="../media/image121.png"/><Relationship Id="rId10" Type="http://schemas.openxmlformats.org/officeDocument/2006/relationships/oleObject" Target="../embeddings/oleObject4.bin"/><Relationship Id="rId11" Type="http://schemas.openxmlformats.org/officeDocument/2006/relationships/image" Target="../media/image116.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48.gif"/><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6.png"/><Relationship Id="rId1" Type="http://schemas.openxmlformats.org/officeDocument/2006/relationships/slideLayout" Target="../slideLayouts/slideLayout7.xml"/><Relationship Id="rId2" Type="http://schemas.openxmlformats.org/officeDocument/2006/relationships/image" Target="../media/image1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28.emf"/><Relationship Id="rId4" Type="http://schemas.openxmlformats.org/officeDocument/2006/relationships/image" Target="../media/image129.emf"/><Relationship Id="rId5" Type="http://schemas.openxmlformats.org/officeDocument/2006/relationships/image" Target="../media/image130.emf"/><Relationship Id="rId6" Type="http://schemas.openxmlformats.org/officeDocument/2006/relationships/image" Target="../media/image37.jpeg"/><Relationship Id="rId7"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image" Target="../media/image12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jpg"/><Relationship Id="rId3" Type="http://schemas.openxmlformats.org/officeDocument/2006/relationships/image" Target="../media/image132.jpe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33.emf"/><Relationship Id="rId5" Type="http://schemas.openxmlformats.org/officeDocument/2006/relationships/image" Target="../media/image134.png"/><Relationship Id="rId6" Type="http://schemas.openxmlformats.org/officeDocument/2006/relationships/image" Target="../media/image135.png"/><Relationship Id="rId7" Type="http://schemas.openxmlformats.org/officeDocument/2006/relationships/image" Target="../media/image136.png"/><Relationship Id="rId8" Type="http://schemas.openxmlformats.org/officeDocument/2006/relationships/image" Target="../media/image137.png"/><Relationship Id="rId9" Type="http://schemas.openxmlformats.org/officeDocument/2006/relationships/image" Target="../media/image138.png"/><Relationship Id="rId10" Type="http://schemas.openxmlformats.org/officeDocument/2006/relationships/image" Target="../media/image139.jpeg"/><Relationship Id="rId11" Type="http://schemas.openxmlformats.org/officeDocument/2006/relationships/image" Target="../media/image140.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jpg"/><Relationship Id="rId3" Type="http://schemas.openxmlformats.org/officeDocument/2006/relationships/image" Target="../media/image142.jpeg"/></Relationships>
</file>

<file path=ppt/slides/_rels/slide34.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jpeg"/><Relationship Id="rId5" Type="http://schemas.openxmlformats.org/officeDocument/2006/relationships/image" Target="../media/image145.jpeg"/><Relationship Id="rId6" Type="http://schemas.openxmlformats.org/officeDocument/2006/relationships/image" Target="../media/image146.emf"/><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48.gif"/><Relationship Id="rId6" Type="http://schemas.openxmlformats.org/officeDocument/2006/relationships/image" Target="../media/image149.png"/><Relationship Id="rId7" Type="http://schemas.openxmlformats.org/officeDocument/2006/relationships/image" Target="../media/image150.png"/><Relationship Id="rId8" Type="http://schemas.openxmlformats.org/officeDocument/2006/relationships/image" Target="../media/image151.png"/><Relationship Id="rId9" Type="http://schemas.openxmlformats.org/officeDocument/2006/relationships/image" Target="../media/image152.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jpeg"/><Relationship Id="rId5" Type="http://schemas.openxmlformats.org/officeDocument/2006/relationships/image" Target="../media/image155.jpg"/><Relationship Id="rId6" Type="http://schemas.openxmlformats.org/officeDocument/2006/relationships/image" Target="../media/image156.jpeg"/><Relationship Id="rId7" Type="http://schemas.openxmlformats.org/officeDocument/2006/relationships/image" Target="../media/image157.emf"/><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159.png"/><Relationship Id="rId5" Type="http://schemas.openxmlformats.org/officeDocument/2006/relationships/image" Target="../media/image160.emf"/><Relationship Id="rId6" Type="http://schemas.openxmlformats.org/officeDocument/2006/relationships/image" Target="../media/image72.jpeg"/><Relationship Id="rId7" Type="http://schemas.openxmlformats.org/officeDocument/2006/relationships/image" Target="../media/image161.emf"/><Relationship Id="rId8" Type="http://schemas.openxmlformats.org/officeDocument/2006/relationships/oleObject" Target="../embeddings/oleObject6.bin"/><Relationship Id="rId9" Type="http://schemas.openxmlformats.org/officeDocument/2006/relationships/image" Target="../media/image158.e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63.jpg"/><Relationship Id="rId4" Type="http://schemas.openxmlformats.org/officeDocument/2006/relationships/image" Target="../media/image164.jpeg"/><Relationship Id="rId1" Type="http://schemas.openxmlformats.org/officeDocument/2006/relationships/slideLayout" Target="../slideLayouts/slideLayout7.xml"/><Relationship Id="rId2" Type="http://schemas.openxmlformats.org/officeDocument/2006/relationships/image" Target="../media/image16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5.png"/><Relationship Id="rId3" Type="http://schemas.openxmlformats.org/officeDocument/2006/relationships/image" Target="../media/image1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1" Type="http://schemas.openxmlformats.org/officeDocument/2006/relationships/image" Target="../media/image170.jpg"/><Relationship Id="rId12" Type="http://schemas.openxmlformats.org/officeDocument/2006/relationships/image" Target="../media/image23.jpeg"/><Relationship Id="rId13" Type="http://schemas.openxmlformats.org/officeDocument/2006/relationships/image" Target="../media/image171.png"/><Relationship Id="rId14" Type="http://schemas.openxmlformats.org/officeDocument/2006/relationships/image" Target="../media/image172.png"/><Relationship Id="rId15" Type="http://schemas.openxmlformats.org/officeDocument/2006/relationships/image" Target="../media/image173.png"/><Relationship Id="rId16" Type="http://schemas.openxmlformats.org/officeDocument/2006/relationships/image" Target="../media/image174.png"/><Relationship Id="rId17" Type="http://schemas.openxmlformats.org/officeDocument/2006/relationships/image" Target="../media/image41.jpg"/><Relationship Id="rId18" Type="http://schemas.openxmlformats.org/officeDocument/2006/relationships/image" Target="../media/image159.png"/><Relationship Id="rId19" Type="http://schemas.openxmlformats.org/officeDocument/2006/relationships/image" Target="../media/image154.jpeg"/><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67.jpeg"/><Relationship Id="rId4" Type="http://schemas.openxmlformats.org/officeDocument/2006/relationships/image" Target="../media/image16.jpg"/><Relationship Id="rId5" Type="http://schemas.openxmlformats.org/officeDocument/2006/relationships/image" Target="../media/image31.png"/><Relationship Id="rId6" Type="http://schemas.openxmlformats.org/officeDocument/2006/relationships/image" Target="../media/image118.jpg"/><Relationship Id="rId7" Type="http://schemas.openxmlformats.org/officeDocument/2006/relationships/image" Target="../media/image61.jpg"/><Relationship Id="rId8" Type="http://schemas.openxmlformats.org/officeDocument/2006/relationships/image" Target="../media/image168.jpeg"/><Relationship Id="rId9" Type="http://schemas.openxmlformats.org/officeDocument/2006/relationships/image" Target="../media/image169.jpg"/><Relationship Id="rId10" Type="http://schemas.openxmlformats.org/officeDocument/2006/relationships/image" Target="../media/image122.jpg"/></Relationships>
</file>

<file path=ppt/slides/_rels/slide41.xml.rels><?xml version="1.0" encoding="UTF-8" standalone="yes"?>
<Relationships xmlns="http://schemas.openxmlformats.org/package/2006/relationships"><Relationship Id="rId3" Type="http://schemas.openxmlformats.org/officeDocument/2006/relationships/image" Target="../media/image176.jpg"/><Relationship Id="rId4" Type="http://schemas.openxmlformats.org/officeDocument/2006/relationships/image" Target="../media/image177.jpeg"/><Relationship Id="rId1" Type="http://schemas.openxmlformats.org/officeDocument/2006/relationships/slideLayout" Target="../slideLayouts/slideLayout7.xml"/><Relationship Id="rId2" Type="http://schemas.openxmlformats.org/officeDocument/2006/relationships/image" Target="../media/image175.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5" Type="http://schemas.openxmlformats.org/officeDocument/2006/relationships/image" Target="../media/image18.jp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18.jpg"/><Relationship Id="rId7"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SOLDE_ARM.eps"/>
          <p:cNvPicPr>
            <a:picLocks noChangeAspect="1"/>
          </p:cNvPicPr>
          <p:nvPr/>
        </p:nvPicPr>
        <p:blipFill>
          <a:blip r:embed="rId2"/>
          <a:stretch>
            <a:fillRect/>
          </a:stretch>
        </p:blipFill>
        <p:spPr>
          <a:xfrm>
            <a:off x="-308336" y="-273100"/>
            <a:ext cx="10086865" cy="7131100"/>
          </a:xfrm>
          <a:prstGeom prst="rect">
            <a:avLst/>
          </a:prstGeom>
        </p:spPr>
      </p:pic>
      <p:sp>
        <p:nvSpPr>
          <p:cNvPr id="4" name="TextBox 3"/>
          <p:cNvSpPr txBox="1"/>
          <p:nvPr/>
        </p:nvSpPr>
        <p:spPr>
          <a:xfrm>
            <a:off x="1600201" y="755911"/>
            <a:ext cx="6096000" cy="1231106"/>
          </a:xfrm>
          <a:prstGeom prst="rect">
            <a:avLst/>
          </a:prstGeom>
          <a:noFill/>
        </p:spPr>
        <p:txBody>
          <a:bodyPr wrap="square" rtlCol="0">
            <a:spAutoFit/>
          </a:bodyPr>
          <a:lstStyle/>
          <a:p>
            <a:pPr algn="ctr"/>
            <a:r>
              <a:rPr lang="en-US" dirty="0" smtClean="0">
                <a:solidFill>
                  <a:srgbClr val="FFFF00"/>
                </a:solidFill>
              </a:rPr>
              <a:t>The 8</a:t>
            </a:r>
            <a:r>
              <a:rPr lang="en-US" baseline="30000" dirty="0" smtClean="0">
                <a:solidFill>
                  <a:srgbClr val="FFFF00"/>
                </a:solidFill>
              </a:rPr>
              <a:t>th</a:t>
            </a:r>
            <a:r>
              <a:rPr lang="en-US" dirty="0" smtClean="0">
                <a:solidFill>
                  <a:srgbClr val="FFFF00"/>
                </a:solidFill>
              </a:rPr>
              <a:t> International Workshop on </a:t>
            </a:r>
          </a:p>
          <a:p>
            <a:pPr algn="ctr"/>
            <a:r>
              <a:rPr lang="en-US" sz="2400" dirty="0" smtClean="0">
                <a:solidFill>
                  <a:srgbClr val="FFFF00"/>
                </a:solidFill>
              </a:rPr>
              <a:t>DIRECT REACTIONS WITH EXOTIC BEAMS</a:t>
            </a:r>
          </a:p>
          <a:p>
            <a:pPr algn="ctr"/>
            <a:r>
              <a:rPr lang="en-US" sz="3200" b="1" dirty="0" smtClean="0">
                <a:solidFill>
                  <a:srgbClr val="FFFF00"/>
                </a:solidFill>
              </a:rPr>
              <a:t>DREB 2014</a:t>
            </a:r>
            <a:endParaRPr lang="en-US" sz="3200" b="1" dirty="0">
              <a:solidFill>
                <a:srgbClr val="FFFF00"/>
              </a:solidFill>
            </a:endParaRPr>
          </a:p>
        </p:txBody>
      </p:sp>
      <p:sp>
        <p:nvSpPr>
          <p:cNvPr id="5" name="TextBox 4"/>
          <p:cNvSpPr txBox="1"/>
          <p:nvPr/>
        </p:nvSpPr>
        <p:spPr>
          <a:xfrm>
            <a:off x="2903103" y="2313087"/>
            <a:ext cx="3507909" cy="369332"/>
          </a:xfrm>
          <a:prstGeom prst="rect">
            <a:avLst/>
          </a:prstGeom>
          <a:noFill/>
        </p:spPr>
        <p:txBody>
          <a:bodyPr wrap="square" rtlCol="0">
            <a:spAutoFit/>
          </a:bodyPr>
          <a:lstStyle/>
          <a:p>
            <a:r>
              <a:rPr lang="en-US" dirty="0" smtClean="0">
                <a:solidFill>
                  <a:srgbClr val="FFFF00"/>
                </a:solidFill>
              </a:rPr>
              <a:t>Darmstadt, June 30 – July 4, 2014</a:t>
            </a:r>
            <a:endParaRPr lang="en-US" dirty="0">
              <a:solidFill>
                <a:srgbClr val="FFFF00"/>
              </a:solidFill>
            </a:endParaRPr>
          </a:p>
        </p:txBody>
      </p:sp>
      <p:sp>
        <p:nvSpPr>
          <p:cNvPr id="2" name="Rectangle 1"/>
          <p:cNvSpPr/>
          <p:nvPr/>
        </p:nvSpPr>
        <p:spPr>
          <a:xfrm rot="19620000">
            <a:off x="2524519" y="4285734"/>
            <a:ext cx="6063829" cy="461665"/>
          </a:xfrm>
          <a:prstGeom prst="rect">
            <a:avLst/>
          </a:prstGeom>
        </p:spPr>
        <p:txBody>
          <a:bodyPr wrap="none">
            <a:spAutoFit/>
          </a:bodyPr>
          <a:lstStyle/>
          <a:p>
            <a:r>
              <a:rPr lang="en-US" sz="2400" dirty="0">
                <a:solidFill>
                  <a:srgbClr val="FFFF00"/>
                </a:solidFill>
                <a:latin typeface="Comic Sans MS"/>
                <a:cs typeface="Comic Sans MS"/>
              </a:rPr>
              <a:t>Picking Flowers in the Nuclear Landscape</a:t>
            </a:r>
          </a:p>
        </p:txBody>
      </p:sp>
    </p:spTree>
    <p:extLst>
      <p:ext uri="{BB962C8B-B14F-4D97-AF65-F5344CB8AC3E}">
        <p14:creationId xmlns:p14="http://schemas.microsoft.com/office/powerpoint/2010/main" val="17913520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49399" y="1485901"/>
            <a:ext cx="3911601" cy="2527300"/>
            <a:chOff x="1092199" y="2273300"/>
            <a:chExt cx="4634753" cy="3136899"/>
          </a:xfrm>
        </p:grpSpPr>
        <p:pic>
          <p:nvPicPr>
            <p:cNvPr id="3" name="Picture 2"/>
            <p:cNvPicPr>
              <a:picLocks noChangeAspect="1"/>
            </p:cNvPicPr>
            <p:nvPr/>
          </p:nvPicPr>
          <p:blipFill>
            <a:blip r:embed="rId4"/>
            <a:stretch>
              <a:fillRect/>
            </a:stretch>
          </p:blipFill>
          <p:spPr>
            <a:xfrm>
              <a:off x="1092199" y="2273300"/>
              <a:ext cx="4634753" cy="3136899"/>
            </a:xfrm>
            <a:prstGeom prst="rect">
              <a:avLst/>
            </a:prstGeom>
          </p:spPr>
        </p:pic>
        <p:pic>
          <p:nvPicPr>
            <p:cNvPr id="4" name="Picture 3"/>
            <p:cNvPicPr>
              <a:picLocks noChangeAspect="1"/>
            </p:cNvPicPr>
            <p:nvPr/>
          </p:nvPicPr>
          <p:blipFill>
            <a:blip r:embed="rId5"/>
            <a:stretch>
              <a:fillRect/>
            </a:stretch>
          </p:blipFill>
          <p:spPr>
            <a:xfrm>
              <a:off x="3556000" y="3036350"/>
              <a:ext cx="863600" cy="278350"/>
            </a:xfrm>
            <a:prstGeom prst="rect">
              <a:avLst/>
            </a:prstGeom>
          </p:spPr>
        </p:pic>
      </p:grpSp>
      <p:pic>
        <p:nvPicPr>
          <p:cNvPr id="7" name="Picture 6"/>
          <p:cNvPicPr>
            <a:picLocks noChangeAspect="1"/>
          </p:cNvPicPr>
          <p:nvPr/>
        </p:nvPicPr>
        <p:blipFill>
          <a:blip r:embed="rId6"/>
          <a:stretch>
            <a:fillRect/>
          </a:stretch>
        </p:blipFill>
        <p:spPr>
          <a:xfrm>
            <a:off x="1485900" y="4013199"/>
            <a:ext cx="3467652" cy="2423725"/>
          </a:xfrm>
          <a:prstGeom prst="rect">
            <a:avLst/>
          </a:prstGeom>
        </p:spPr>
      </p:pic>
      <p:pic>
        <p:nvPicPr>
          <p:cNvPr id="8" name="Picture 7" descr="ISOLDE-logo.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73900" y="122012"/>
            <a:ext cx="1924532" cy="382719"/>
          </a:xfrm>
          <a:prstGeom prst="rect">
            <a:avLst/>
          </a:prstGeom>
        </p:spPr>
      </p:pic>
      <p:pic>
        <p:nvPicPr>
          <p:cNvPr id="9" name="Picture 8"/>
          <p:cNvPicPr>
            <a:picLocks noChangeAspect="1"/>
          </p:cNvPicPr>
          <p:nvPr/>
        </p:nvPicPr>
        <p:blipFill>
          <a:blip r:embed="rId8"/>
          <a:stretch>
            <a:fillRect/>
          </a:stretch>
        </p:blipFill>
        <p:spPr>
          <a:xfrm>
            <a:off x="2235200" y="5295900"/>
            <a:ext cx="1955800" cy="355600"/>
          </a:xfrm>
          <a:prstGeom prst="rect">
            <a:avLst/>
          </a:prstGeom>
        </p:spPr>
      </p:pic>
      <p:sp>
        <p:nvSpPr>
          <p:cNvPr id="11" name="Rectangle 10"/>
          <p:cNvSpPr/>
          <p:nvPr/>
        </p:nvSpPr>
        <p:spPr>
          <a:xfrm>
            <a:off x="287964" y="217928"/>
            <a:ext cx="1020136" cy="950471"/>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aseline="30000" dirty="0" smtClean="0">
                <a:solidFill>
                  <a:schemeClr val="tx1"/>
                </a:solidFill>
              </a:rPr>
              <a:t>126</a:t>
            </a:r>
            <a:r>
              <a:rPr lang="en-US" sz="2800" dirty="0" smtClean="0">
                <a:solidFill>
                  <a:schemeClr val="tx1"/>
                </a:solidFill>
              </a:rPr>
              <a:t>Cd</a:t>
            </a:r>
            <a:br>
              <a:rPr lang="en-US" sz="2800" dirty="0" smtClean="0">
                <a:solidFill>
                  <a:schemeClr val="tx1"/>
                </a:solidFill>
              </a:rPr>
            </a:br>
            <a:r>
              <a:rPr lang="en-US" sz="1400" dirty="0" smtClean="0">
                <a:solidFill>
                  <a:schemeClr val="tx1"/>
                </a:solidFill>
              </a:rPr>
              <a:t>0.515 s</a:t>
            </a:r>
            <a:endParaRPr lang="en-US" sz="1400" dirty="0">
              <a:solidFill>
                <a:schemeClr val="tx1"/>
              </a:solidFill>
            </a:endParaRPr>
          </a:p>
        </p:txBody>
      </p:sp>
      <p:sp>
        <p:nvSpPr>
          <p:cNvPr id="12" name="TextBox 11"/>
          <p:cNvSpPr txBox="1"/>
          <p:nvPr/>
        </p:nvSpPr>
        <p:spPr>
          <a:xfrm>
            <a:off x="97462" y="1346200"/>
            <a:ext cx="1413837" cy="369332"/>
          </a:xfrm>
          <a:prstGeom prst="rect">
            <a:avLst/>
          </a:prstGeom>
          <a:noFill/>
        </p:spPr>
        <p:txBody>
          <a:bodyPr wrap="square" rtlCol="0">
            <a:spAutoFit/>
          </a:bodyPr>
          <a:lstStyle/>
          <a:p>
            <a:pPr algn="ctr"/>
            <a:r>
              <a:rPr lang="en-US" dirty="0" smtClean="0"/>
              <a:t>2.85 MeV/u</a:t>
            </a:r>
            <a:endParaRPr lang="en-US" dirty="0"/>
          </a:p>
        </p:txBody>
      </p:sp>
      <p:sp>
        <p:nvSpPr>
          <p:cNvPr id="13" name="TextBox 12"/>
          <p:cNvSpPr txBox="1"/>
          <p:nvPr/>
        </p:nvSpPr>
        <p:spPr>
          <a:xfrm>
            <a:off x="2527300" y="217928"/>
            <a:ext cx="3848100" cy="461665"/>
          </a:xfrm>
          <a:prstGeom prst="rect">
            <a:avLst/>
          </a:prstGeom>
          <a:noFill/>
          <a:ln w="38100" cmpd="sng">
            <a:solidFill>
              <a:srgbClr val="FF0000"/>
            </a:solidFill>
          </a:ln>
        </p:spPr>
        <p:txBody>
          <a:bodyPr wrap="square" rtlCol="0">
            <a:spAutoFit/>
          </a:bodyPr>
          <a:lstStyle/>
          <a:p>
            <a:pPr algn="ctr"/>
            <a:r>
              <a:rPr lang="en-US" sz="2400" dirty="0" smtClean="0">
                <a:latin typeface="Comic Sans MS"/>
                <a:cs typeface="Comic Sans MS"/>
              </a:rPr>
              <a:t>Safe Coulomb Excitation</a:t>
            </a:r>
            <a:endParaRPr lang="en-US" sz="2400" dirty="0">
              <a:latin typeface="Comic Sans MS"/>
              <a:cs typeface="Comic Sans MS"/>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56454375"/>
              </p:ext>
            </p:extLst>
          </p:nvPr>
        </p:nvGraphicFramePr>
        <p:xfrm>
          <a:off x="4508500" y="3340100"/>
          <a:ext cx="127000" cy="177800"/>
        </p:xfrm>
        <a:graphic>
          <a:graphicData uri="http://schemas.openxmlformats.org/presentationml/2006/ole">
            <mc:AlternateContent xmlns:mc="http://schemas.openxmlformats.org/markup-compatibility/2006">
              <mc:Choice xmlns:v="urn:schemas-microsoft-com:vml" Requires="v">
                <p:oleObj spid="_x0000_s2249" name="Equation" r:id="rId9" imgW="127000" imgH="177800" progId="Equation.3">
                  <p:embed/>
                </p:oleObj>
              </mc:Choice>
              <mc:Fallback>
                <p:oleObj name="Equation" r:id="rId9" imgW="127000" imgH="177800" progId="Equation.3">
                  <p:embed/>
                  <p:pic>
                    <p:nvPicPr>
                      <p:cNvPr id="0" name=""/>
                      <p:cNvPicPr/>
                      <p:nvPr/>
                    </p:nvPicPr>
                    <p:blipFill>
                      <a:blip r:embed="rId10"/>
                      <a:stretch>
                        <a:fillRect/>
                      </a:stretch>
                    </p:blipFill>
                    <p:spPr>
                      <a:xfrm>
                        <a:off x="4508500" y="3340100"/>
                        <a:ext cx="127000" cy="177800"/>
                      </a:xfrm>
                      <a:prstGeom prst="rect">
                        <a:avLst/>
                      </a:prstGeom>
                    </p:spPr>
                  </p:pic>
                </p:oleObj>
              </mc:Fallback>
            </mc:AlternateContent>
          </a:graphicData>
        </a:graphic>
      </p:graphicFrame>
      <p:sp>
        <p:nvSpPr>
          <p:cNvPr id="15" name="TextBox 14"/>
          <p:cNvSpPr txBox="1"/>
          <p:nvPr/>
        </p:nvSpPr>
        <p:spPr>
          <a:xfrm>
            <a:off x="3251200" y="853960"/>
            <a:ext cx="2082800" cy="369332"/>
          </a:xfrm>
          <a:prstGeom prst="rect">
            <a:avLst/>
          </a:prstGeom>
          <a:noFill/>
        </p:spPr>
        <p:txBody>
          <a:bodyPr wrap="square" rtlCol="0">
            <a:spAutoFit/>
          </a:bodyPr>
          <a:lstStyle/>
          <a:p>
            <a:r>
              <a:rPr lang="en-US" dirty="0" smtClean="0"/>
              <a:t>b(</a:t>
            </a:r>
            <a:r>
              <a:rPr lang="en-US" dirty="0" smtClean="0">
                <a:latin typeface="Symbol"/>
              </a:rPr>
              <a:t>q</a:t>
            </a:r>
            <a:r>
              <a:rPr lang="en-US" dirty="0" smtClean="0"/>
              <a:t>)≥ R</a:t>
            </a:r>
            <a:r>
              <a:rPr lang="en-US" baseline="-25000" dirty="0" smtClean="0"/>
              <a:t>1</a:t>
            </a:r>
            <a:r>
              <a:rPr lang="en-US" dirty="0" smtClean="0"/>
              <a:t>+R</a:t>
            </a:r>
            <a:r>
              <a:rPr lang="en-US" baseline="-25000" dirty="0" smtClean="0"/>
              <a:t>2</a:t>
            </a:r>
            <a:r>
              <a:rPr lang="en-US" dirty="0" smtClean="0"/>
              <a:t>+5 </a:t>
            </a:r>
            <a:r>
              <a:rPr lang="en-US" dirty="0" err="1" smtClean="0"/>
              <a:t>fm</a:t>
            </a:r>
            <a:endParaRPr lang="en-US" dirty="0"/>
          </a:p>
        </p:txBody>
      </p:sp>
      <p:sp>
        <p:nvSpPr>
          <p:cNvPr id="16" name="TextBox 15"/>
          <p:cNvSpPr txBox="1"/>
          <p:nvPr/>
        </p:nvSpPr>
        <p:spPr>
          <a:xfrm>
            <a:off x="146050" y="6458164"/>
            <a:ext cx="2705099" cy="307777"/>
          </a:xfrm>
          <a:prstGeom prst="rect">
            <a:avLst/>
          </a:prstGeom>
          <a:solidFill>
            <a:schemeClr val="accent3">
              <a:lumMod val="20000"/>
              <a:lumOff val="80000"/>
            </a:schemeClr>
          </a:solidFill>
          <a:ln>
            <a:solidFill>
              <a:srgbClr val="008000"/>
            </a:solidFill>
          </a:ln>
        </p:spPr>
        <p:txBody>
          <a:bodyPr wrap="square" rtlCol="0">
            <a:spAutoFit/>
          </a:bodyPr>
          <a:lstStyle/>
          <a:p>
            <a:pPr algn="ctr"/>
            <a:r>
              <a:rPr lang="en-US" sz="1400" dirty="0" smtClean="0"/>
              <a:t>S. </a:t>
            </a:r>
            <a:r>
              <a:rPr lang="en-US" sz="1400" dirty="0" err="1" smtClean="0"/>
              <a:t>Ilieva</a:t>
            </a:r>
            <a:r>
              <a:rPr lang="en-US" sz="1400" dirty="0" smtClean="0"/>
              <a:t> </a:t>
            </a:r>
            <a:r>
              <a:rPr lang="en-US" sz="1400" i="1" dirty="0" smtClean="0"/>
              <a:t>et al. </a:t>
            </a:r>
            <a:r>
              <a:rPr lang="en-US" sz="1400" dirty="0" smtClean="0"/>
              <a:t>PRC 89 (14) 014313</a:t>
            </a:r>
            <a:endParaRPr lang="en-US" sz="1400" dirty="0"/>
          </a:p>
        </p:txBody>
      </p:sp>
      <p:sp>
        <p:nvSpPr>
          <p:cNvPr id="17" name="TextBox 16"/>
          <p:cNvSpPr txBox="1"/>
          <p:nvPr/>
        </p:nvSpPr>
        <p:spPr>
          <a:xfrm>
            <a:off x="4508500" y="1715532"/>
            <a:ext cx="635000" cy="369332"/>
          </a:xfrm>
          <a:prstGeom prst="rect">
            <a:avLst/>
          </a:prstGeom>
          <a:noFill/>
        </p:spPr>
        <p:txBody>
          <a:bodyPr wrap="square" rtlCol="0">
            <a:spAutoFit/>
          </a:bodyPr>
          <a:lstStyle/>
          <a:p>
            <a:r>
              <a:rPr lang="en-US" b="1" baseline="30000" dirty="0" smtClean="0">
                <a:solidFill>
                  <a:srgbClr val="FF0000"/>
                </a:solidFill>
              </a:rPr>
              <a:t>64</a:t>
            </a:r>
            <a:r>
              <a:rPr lang="en-US" b="1" dirty="0" smtClean="0">
                <a:solidFill>
                  <a:srgbClr val="FF0000"/>
                </a:solidFill>
              </a:rPr>
              <a:t>Zn</a:t>
            </a:r>
            <a:endParaRPr lang="en-US" b="1" dirty="0">
              <a:solidFill>
                <a:srgbClr val="FF0000"/>
              </a:solidFill>
            </a:endParaRPr>
          </a:p>
        </p:txBody>
      </p:sp>
      <p:pic>
        <p:nvPicPr>
          <p:cNvPr id="19" name="Picture 18"/>
          <p:cNvPicPr>
            <a:picLocks noChangeAspect="1"/>
          </p:cNvPicPr>
          <p:nvPr/>
        </p:nvPicPr>
        <p:blipFill>
          <a:blip r:embed="rId11"/>
          <a:stretch>
            <a:fillRect/>
          </a:stretch>
        </p:blipFill>
        <p:spPr>
          <a:xfrm>
            <a:off x="5524500" y="1346200"/>
            <a:ext cx="3479800" cy="903111"/>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21400" y="4787900"/>
            <a:ext cx="2908300" cy="1915724"/>
          </a:xfrm>
          <a:prstGeom prst="rect">
            <a:avLst/>
          </a:prstGeom>
        </p:spPr>
      </p:pic>
      <p:pic>
        <p:nvPicPr>
          <p:cNvPr id="21" name="Picture 20"/>
          <p:cNvPicPr>
            <a:picLocks noChangeAspect="1"/>
          </p:cNvPicPr>
          <p:nvPr/>
        </p:nvPicPr>
        <p:blipFill>
          <a:blip r:embed="rId13"/>
          <a:stretch>
            <a:fillRect/>
          </a:stretch>
        </p:blipFill>
        <p:spPr>
          <a:xfrm>
            <a:off x="5671032" y="2325511"/>
            <a:ext cx="3327400" cy="2307289"/>
          </a:xfrm>
          <a:prstGeom prst="rect">
            <a:avLst/>
          </a:prstGeom>
        </p:spPr>
      </p:pic>
      <p:sp>
        <p:nvSpPr>
          <p:cNvPr id="24" name="Oval 23"/>
          <p:cNvSpPr/>
          <p:nvPr/>
        </p:nvSpPr>
        <p:spPr>
          <a:xfrm>
            <a:off x="8001000" y="3467100"/>
            <a:ext cx="228600" cy="1905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2955483" y="6445464"/>
            <a:ext cx="340658" cy="276999"/>
          </a:xfrm>
          <a:prstGeom prst="rect">
            <a:avLst/>
          </a:prstGeom>
          <a:noFill/>
        </p:spPr>
        <p:txBody>
          <a:bodyPr wrap="none" rtlCol="0">
            <a:spAutoFit/>
          </a:bodyPr>
          <a:lstStyle/>
          <a:p>
            <a:r>
              <a:rPr lang="en-US" sz="1200" dirty="0" smtClean="0"/>
              <a:t>53</a:t>
            </a:r>
            <a:endParaRPr lang="en-US" sz="1200" dirty="0"/>
          </a:p>
        </p:txBody>
      </p:sp>
    </p:spTree>
    <p:extLst>
      <p:ext uri="{BB962C8B-B14F-4D97-AF65-F5344CB8AC3E}">
        <p14:creationId xmlns:p14="http://schemas.microsoft.com/office/powerpoint/2010/main" val="104005185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AND_setup.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46133" y="3788922"/>
            <a:ext cx="4110567" cy="3082925"/>
          </a:xfrm>
          <a:prstGeom prst="rect">
            <a:avLst/>
          </a:prstGeom>
        </p:spPr>
      </p:pic>
      <p:pic>
        <p:nvPicPr>
          <p:cNvPr id="2" name="Picture 1"/>
          <p:cNvPicPr>
            <a:picLocks noChangeAspect="1"/>
          </p:cNvPicPr>
          <p:nvPr/>
        </p:nvPicPr>
        <p:blipFill>
          <a:blip r:embed="rId4"/>
          <a:stretch>
            <a:fillRect/>
          </a:stretch>
        </p:blipFill>
        <p:spPr>
          <a:xfrm>
            <a:off x="3987800" y="1320800"/>
            <a:ext cx="3797300" cy="2633304"/>
          </a:xfrm>
          <a:prstGeom prst="rect">
            <a:avLst/>
          </a:prstGeom>
        </p:spPr>
      </p:pic>
      <p:sp>
        <p:nvSpPr>
          <p:cNvPr id="3" name="Rectangle 2"/>
          <p:cNvSpPr/>
          <p:nvPr/>
        </p:nvSpPr>
        <p:spPr>
          <a:xfrm>
            <a:off x="625494" y="25581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68</a:t>
            </a:r>
            <a:r>
              <a:rPr lang="en-US" sz="2800" dirty="0" smtClean="0">
                <a:solidFill>
                  <a:schemeClr val="tx1"/>
                </a:solidFill>
              </a:rPr>
              <a:t>Ni</a:t>
            </a:r>
            <a:br>
              <a:rPr lang="en-US" sz="2800" dirty="0" smtClean="0">
                <a:solidFill>
                  <a:schemeClr val="tx1"/>
                </a:solidFill>
              </a:rPr>
            </a:br>
            <a:r>
              <a:rPr lang="en-US" sz="1400" dirty="0" smtClean="0">
                <a:solidFill>
                  <a:schemeClr val="tx1"/>
                </a:solidFill>
              </a:rPr>
              <a:t>29 s</a:t>
            </a:r>
            <a:endParaRPr lang="en-US" sz="1400" dirty="0">
              <a:solidFill>
                <a:schemeClr val="tx1"/>
              </a:solidFill>
            </a:endParaRPr>
          </a:p>
        </p:txBody>
      </p:sp>
      <p:pic>
        <p:nvPicPr>
          <p:cNvPr id="4" name="Picture 3"/>
          <p:cNvPicPr>
            <a:picLocks noChangeAspect="1"/>
          </p:cNvPicPr>
          <p:nvPr/>
        </p:nvPicPr>
        <p:blipFill>
          <a:blip r:embed="rId5"/>
          <a:stretch>
            <a:fillRect/>
          </a:stretch>
        </p:blipFill>
        <p:spPr>
          <a:xfrm>
            <a:off x="1487351" y="5608216"/>
            <a:ext cx="2222500" cy="584119"/>
          </a:xfrm>
          <a:prstGeom prst="rect">
            <a:avLst/>
          </a:prstGeom>
        </p:spPr>
      </p:pic>
      <p:pic>
        <p:nvPicPr>
          <p:cNvPr id="5" name="Picture 4"/>
          <p:cNvPicPr>
            <a:picLocks noChangeAspect="1"/>
          </p:cNvPicPr>
          <p:nvPr/>
        </p:nvPicPr>
        <p:blipFill>
          <a:blip r:embed="rId6"/>
          <a:stretch>
            <a:fillRect/>
          </a:stretch>
        </p:blipFill>
        <p:spPr>
          <a:xfrm>
            <a:off x="381000" y="3471504"/>
            <a:ext cx="3784600" cy="2136712"/>
          </a:xfrm>
          <a:prstGeom prst="rect">
            <a:avLst/>
          </a:prstGeom>
        </p:spPr>
      </p:pic>
      <p:sp>
        <p:nvSpPr>
          <p:cNvPr id="7" name="TextBox 6"/>
          <p:cNvSpPr txBox="1"/>
          <p:nvPr/>
        </p:nvSpPr>
        <p:spPr>
          <a:xfrm>
            <a:off x="4889500" y="914400"/>
            <a:ext cx="2298700" cy="369332"/>
          </a:xfrm>
          <a:prstGeom prst="rect">
            <a:avLst/>
          </a:prstGeom>
          <a:noFill/>
        </p:spPr>
        <p:txBody>
          <a:bodyPr wrap="square" rtlCol="0">
            <a:spAutoFit/>
          </a:bodyPr>
          <a:lstStyle/>
          <a:p>
            <a:pPr algn="ctr"/>
            <a:r>
              <a:rPr lang="en-US" dirty="0" smtClean="0"/>
              <a:t>E1 strength</a:t>
            </a:r>
            <a:endParaRPr lang="en-US" dirty="0"/>
          </a:p>
        </p:txBody>
      </p:sp>
      <p:sp>
        <p:nvSpPr>
          <p:cNvPr id="8" name="TextBox 7"/>
          <p:cNvSpPr txBox="1"/>
          <p:nvPr/>
        </p:nvSpPr>
        <p:spPr>
          <a:xfrm>
            <a:off x="146050" y="6458164"/>
            <a:ext cx="2876550" cy="307777"/>
          </a:xfrm>
          <a:prstGeom prst="rect">
            <a:avLst/>
          </a:prstGeom>
          <a:solidFill>
            <a:schemeClr val="accent3">
              <a:lumMod val="20000"/>
              <a:lumOff val="80000"/>
            </a:schemeClr>
          </a:solidFill>
          <a:ln>
            <a:solidFill>
              <a:srgbClr val="008000"/>
            </a:solidFill>
          </a:ln>
        </p:spPr>
        <p:txBody>
          <a:bodyPr wrap="square" rtlCol="0">
            <a:spAutoFit/>
          </a:bodyPr>
          <a:lstStyle/>
          <a:p>
            <a:pPr algn="ctr"/>
            <a:r>
              <a:rPr lang="en-US" sz="1400" dirty="0" smtClean="0"/>
              <a:t>D.M. Rossi </a:t>
            </a:r>
            <a:r>
              <a:rPr lang="en-US" sz="1400" i="1" dirty="0" smtClean="0"/>
              <a:t>et al. </a:t>
            </a:r>
            <a:r>
              <a:rPr lang="en-US" sz="1400" dirty="0" smtClean="0"/>
              <a:t>PRL 111 (13) 024503</a:t>
            </a:r>
            <a:endParaRPr lang="en-US" sz="1400" dirty="0"/>
          </a:p>
        </p:txBody>
      </p:sp>
      <p:sp>
        <p:nvSpPr>
          <p:cNvPr id="10" name="TextBox 9"/>
          <p:cNvSpPr txBox="1"/>
          <p:nvPr/>
        </p:nvSpPr>
        <p:spPr>
          <a:xfrm>
            <a:off x="266700" y="1231900"/>
            <a:ext cx="1727200" cy="369332"/>
          </a:xfrm>
          <a:prstGeom prst="rect">
            <a:avLst/>
          </a:prstGeom>
          <a:noFill/>
        </p:spPr>
        <p:txBody>
          <a:bodyPr wrap="square" rtlCol="0">
            <a:spAutoFit/>
          </a:bodyPr>
          <a:lstStyle/>
          <a:p>
            <a:pPr algn="ctr"/>
            <a:r>
              <a:rPr lang="en-US" dirty="0" smtClean="0"/>
              <a:t>502.7 MeV/u</a:t>
            </a:r>
            <a:endParaRPr lang="en-US" dirty="0"/>
          </a:p>
        </p:txBody>
      </p:sp>
      <p:sp>
        <p:nvSpPr>
          <p:cNvPr id="11" name="TextBox 10"/>
          <p:cNvSpPr txBox="1"/>
          <p:nvPr/>
        </p:nvSpPr>
        <p:spPr>
          <a:xfrm>
            <a:off x="2603500" y="255819"/>
            <a:ext cx="3505200" cy="461665"/>
          </a:xfrm>
          <a:prstGeom prst="rect">
            <a:avLst/>
          </a:prstGeom>
          <a:noFill/>
          <a:ln w="38100" cmpd="sng">
            <a:solidFill>
              <a:srgbClr val="FF0000"/>
            </a:solidFill>
          </a:ln>
        </p:spPr>
        <p:txBody>
          <a:bodyPr wrap="square" rtlCol="0">
            <a:spAutoFit/>
          </a:bodyPr>
          <a:lstStyle/>
          <a:p>
            <a:pPr algn="ctr"/>
            <a:r>
              <a:rPr lang="en-US" sz="2400" dirty="0" smtClean="0">
                <a:latin typeface="Comic Sans MS"/>
                <a:cs typeface="Comic Sans MS"/>
              </a:rPr>
              <a:t>Dipole </a:t>
            </a:r>
            <a:r>
              <a:rPr lang="en-US" sz="2400" dirty="0" err="1" smtClean="0">
                <a:latin typeface="Comic Sans MS"/>
                <a:cs typeface="Comic Sans MS"/>
              </a:rPr>
              <a:t>Polarizability</a:t>
            </a:r>
            <a:endParaRPr lang="en-US" sz="2400" dirty="0">
              <a:latin typeface="Comic Sans MS"/>
              <a:cs typeface="Comic Sans MS"/>
            </a:endParaRPr>
          </a:p>
        </p:txBody>
      </p:sp>
      <p:pic>
        <p:nvPicPr>
          <p:cNvPr id="12" name="Picture 11" descr="Unknown-2.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3564" y="127000"/>
            <a:ext cx="1777665" cy="615884"/>
          </a:xfrm>
          <a:prstGeom prst="rect">
            <a:avLst/>
          </a:prstGeom>
        </p:spPr>
      </p:pic>
      <p:pic>
        <p:nvPicPr>
          <p:cNvPr id="6" name="Picture 5"/>
          <p:cNvPicPr>
            <a:picLocks noChangeAspect="1"/>
          </p:cNvPicPr>
          <p:nvPr/>
        </p:nvPicPr>
        <p:blipFill>
          <a:blip r:embed="rId8"/>
          <a:stretch>
            <a:fillRect/>
          </a:stretch>
        </p:blipFill>
        <p:spPr>
          <a:xfrm>
            <a:off x="381000" y="1752600"/>
            <a:ext cx="3149600" cy="432003"/>
          </a:xfrm>
          <a:prstGeom prst="rect">
            <a:avLst/>
          </a:prstGeom>
          <a:ln>
            <a:solidFill>
              <a:srgbClr val="4F81BD"/>
            </a:solidFill>
          </a:ln>
        </p:spPr>
      </p:pic>
      <p:pic>
        <p:nvPicPr>
          <p:cNvPr id="13" name="Picture 12" descr="1ed7c4c1a6.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05076" y="848698"/>
            <a:ext cx="1026153" cy="766404"/>
          </a:xfrm>
          <a:prstGeom prst="rect">
            <a:avLst/>
          </a:prstGeom>
        </p:spPr>
      </p:pic>
      <p:pic>
        <p:nvPicPr>
          <p:cNvPr id="1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a:xfrm>
            <a:off x="1732944" y="2436340"/>
            <a:ext cx="1289656" cy="1035164"/>
          </a:xfrm>
          <a:prstGeom prst="rect">
            <a:avLst/>
          </a:prstGeom>
          <a:noFill/>
        </p:spPr>
      </p:pic>
      <p:sp>
        <p:nvSpPr>
          <p:cNvPr id="15" name="TextBox 14"/>
          <p:cNvSpPr txBox="1"/>
          <p:nvPr/>
        </p:nvSpPr>
        <p:spPr>
          <a:xfrm>
            <a:off x="3120583" y="6496264"/>
            <a:ext cx="340658" cy="276999"/>
          </a:xfrm>
          <a:prstGeom prst="rect">
            <a:avLst/>
          </a:prstGeom>
          <a:noFill/>
        </p:spPr>
        <p:txBody>
          <a:bodyPr wrap="none" rtlCol="0">
            <a:spAutoFit/>
          </a:bodyPr>
          <a:lstStyle/>
          <a:p>
            <a:r>
              <a:rPr lang="en-US" sz="1200" dirty="0" smtClean="0"/>
              <a:t>48</a:t>
            </a:r>
            <a:endParaRPr lang="en-US" sz="1200" dirty="0"/>
          </a:p>
        </p:txBody>
      </p:sp>
      <p:sp>
        <p:nvSpPr>
          <p:cNvPr id="16" name="TextBox 15"/>
          <p:cNvSpPr txBox="1"/>
          <p:nvPr/>
        </p:nvSpPr>
        <p:spPr>
          <a:xfrm>
            <a:off x="1058331" y="3986939"/>
            <a:ext cx="1157927" cy="369332"/>
          </a:xfrm>
          <a:prstGeom prst="rect">
            <a:avLst/>
          </a:prstGeom>
          <a:noFill/>
        </p:spPr>
        <p:txBody>
          <a:bodyPr wrap="none" rtlCol="0">
            <a:spAutoFit/>
          </a:bodyPr>
          <a:lstStyle/>
          <a:p>
            <a:r>
              <a:rPr lang="en-US" dirty="0" smtClean="0"/>
              <a:t>0.17(2) </a:t>
            </a:r>
            <a:r>
              <a:rPr lang="en-US" dirty="0" err="1" smtClean="0"/>
              <a:t>fm</a:t>
            </a:r>
            <a:endParaRPr lang="en-US" dirty="0"/>
          </a:p>
        </p:txBody>
      </p:sp>
      <p:sp>
        <p:nvSpPr>
          <p:cNvPr id="17" name="TextBox 16"/>
          <p:cNvSpPr txBox="1"/>
          <p:nvPr/>
        </p:nvSpPr>
        <p:spPr>
          <a:xfrm>
            <a:off x="3721100" y="5696003"/>
            <a:ext cx="1905000" cy="369332"/>
          </a:xfrm>
          <a:prstGeom prst="rect">
            <a:avLst/>
          </a:prstGeom>
          <a:noFill/>
        </p:spPr>
        <p:txBody>
          <a:bodyPr wrap="square" rtlCol="0">
            <a:spAutoFit/>
          </a:bodyPr>
          <a:lstStyle/>
          <a:p>
            <a:r>
              <a:rPr lang="en-US" dirty="0" smtClean="0">
                <a:latin typeface="Times New Roman"/>
                <a:cs typeface="Times New Roman"/>
              </a:rPr>
              <a:t>= 3.40(23) fm</a:t>
            </a:r>
            <a:r>
              <a:rPr lang="en-US" baseline="30000" dirty="0" smtClean="0">
                <a:latin typeface="Times New Roman"/>
                <a:cs typeface="Times New Roman"/>
              </a:rPr>
              <a:t>3</a:t>
            </a:r>
            <a:endParaRPr lang="en-US" dirty="0">
              <a:latin typeface="Times New Roman"/>
              <a:cs typeface="Times New Roman"/>
            </a:endParaRPr>
          </a:p>
        </p:txBody>
      </p:sp>
    </p:spTree>
    <p:extLst>
      <p:ext uri="{BB962C8B-B14F-4D97-AF65-F5344CB8AC3E}">
        <p14:creationId xmlns:p14="http://schemas.microsoft.com/office/powerpoint/2010/main" val="233848066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TINA-to-GRET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98273" y="3635842"/>
            <a:ext cx="3638605" cy="3215512"/>
          </a:xfrm>
          <a:prstGeom prst="rect">
            <a:avLst/>
          </a:prstGeom>
        </p:spPr>
      </p:pic>
      <p:sp>
        <p:nvSpPr>
          <p:cNvPr id="3" name="Rectangle 2"/>
          <p:cNvSpPr/>
          <p:nvPr/>
        </p:nvSpPr>
        <p:spPr>
          <a:xfrm>
            <a:off x="1844694" y="9071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61</a:t>
            </a:r>
            <a:r>
              <a:rPr lang="en-US" sz="2800" dirty="0" smtClean="0">
                <a:solidFill>
                  <a:schemeClr val="tx1"/>
                </a:solidFill>
              </a:rPr>
              <a:t>V</a:t>
            </a:r>
            <a:br>
              <a:rPr lang="en-US" sz="2800" dirty="0" smtClean="0">
                <a:solidFill>
                  <a:schemeClr val="tx1"/>
                </a:solidFill>
              </a:rPr>
            </a:br>
            <a:r>
              <a:rPr lang="en-US" sz="1400" dirty="0" smtClean="0">
                <a:solidFill>
                  <a:schemeClr val="tx1"/>
                </a:solidFill>
              </a:rPr>
              <a:t>52.6 </a:t>
            </a:r>
            <a:r>
              <a:rPr lang="en-US" sz="1400" dirty="0" err="1" smtClean="0">
                <a:solidFill>
                  <a:schemeClr val="tx1"/>
                </a:solidFill>
              </a:rPr>
              <a:t>ms</a:t>
            </a:r>
            <a:endParaRPr lang="en-US" sz="1400" dirty="0">
              <a:solidFill>
                <a:schemeClr val="tx1"/>
              </a:solidFill>
            </a:endParaRPr>
          </a:p>
        </p:txBody>
      </p:sp>
      <p:sp>
        <p:nvSpPr>
          <p:cNvPr id="4" name="Rectangle 3"/>
          <p:cNvSpPr/>
          <p:nvPr/>
        </p:nvSpPr>
        <p:spPr>
          <a:xfrm>
            <a:off x="1845894" y="923429"/>
            <a:ext cx="861857" cy="831502"/>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60</a:t>
            </a:r>
            <a:r>
              <a:rPr lang="en-US" sz="2800" dirty="0" smtClean="0">
                <a:solidFill>
                  <a:schemeClr val="tx1"/>
                </a:solidFill>
              </a:rPr>
              <a:t>Ti</a:t>
            </a:r>
            <a:br>
              <a:rPr lang="en-US" sz="2800" dirty="0" smtClean="0">
                <a:solidFill>
                  <a:schemeClr val="tx1"/>
                </a:solidFill>
              </a:rPr>
            </a:br>
            <a:r>
              <a:rPr lang="en-US" sz="1400" dirty="0" smtClean="0">
                <a:solidFill>
                  <a:schemeClr val="tx1"/>
                </a:solidFill>
              </a:rPr>
              <a:t>22.4 </a:t>
            </a:r>
            <a:r>
              <a:rPr lang="en-US" sz="1400" dirty="0" err="1" smtClean="0">
                <a:solidFill>
                  <a:schemeClr val="tx1"/>
                </a:solidFill>
              </a:rPr>
              <a:t>ms</a:t>
            </a:r>
            <a:endParaRPr lang="en-US" sz="1400" dirty="0">
              <a:solidFill>
                <a:schemeClr val="tx1"/>
              </a:solidFill>
            </a:endParaRPr>
          </a:p>
        </p:txBody>
      </p:sp>
      <p:sp>
        <p:nvSpPr>
          <p:cNvPr id="5" name="Rectangle 4"/>
          <p:cNvSpPr/>
          <p:nvPr/>
        </p:nvSpPr>
        <p:spPr>
          <a:xfrm>
            <a:off x="985254" y="924649"/>
            <a:ext cx="861857" cy="83150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59</a:t>
            </a:r>
            <a:r>
              <a:rPr lang="en-US" sz="2800" dirty="0" smtClean="0">
                <a:solidFill>
                  <a:schemeClr val="tx1"/>
                </a:solidFill>
              </a:rPr>
              <a:t>Ti</a:t>
            </a:r>
            <a:br>
              <a:rPr lang="en-US" sz="2800" dirty="0" smtClean="0">
                <a:solidFill>
                  <a:schemeClr val="tx1"/>
                </a:solidFill>
              </a:rPr>
            </a:br>
            <a:r>
              <a:rPr lang="en-US" sz="1400" dirty="0" smtClean="0">
                <a:solidFill>
                  <a:schemeClr val="tx1"/>
                </a:solidFill>
              </a:rPr>
              <a:t>27.5 </a:t>
            </a:r>
            <a:r>
              <a:rPr lang="en-US" sz="1400" dirty="0" err="1" smtClean="0">
                <a:solidFill>
                  <a:schemeClr val="tx1"/>
                </a:solidFill>
              </a:rPr>
              <a:t>ms</a:t>
            </a:r>
            <a:endParaRPr lang="en-US" sz="1400" dirty="0">
              <a:solidFill>
                <a:schemeClr val="tx1"/>
              </a:solidFill>
            </a:endParaRPr>
          </a:p>
        </p:txBody>
      </p:sp>
      <p:sp>
        <p:nvSpPr>
          <p:cNvPr id="6" name="Rectangle 5"/>
          <p:cNvSpPr/>
          <p:nvPr/>
        </p:nvSpPr>
        <p:spPr>
          <a:xfrm>
            <a:off x="124614" y="925869"/>
            <a:ext cx="861857" cy="831502"/>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58</a:t>
            </a:r>
            <a:r>
              <a:rPr lang="en-US" sz="2800" dirty="0" smtClean="0">
                <a:solidFill>
                  <a:schemeClr val="tx1"/>
                </a:solidFill>
              </a:rPr>
              <a:t>Ti</a:t>
            </a:r>
            <a:br>
              <a:rPr lang="en-US" sz="2800" dirty="0" smtClean="0">
                <a:solidFill>
                  <a:schemeClr val="tx1"/>
                </a:solidFill>
              </a:rPr>
            </a:br>
            <a:r>
              <a:rPr lang="en-US" sz="1400" dirty="0" smtClean="0">
                <a:solidFill>
                  <a:schemeClr val="tx1"/>
                </a:solidFill>
              </a:rPr>
              <a:t>57 </a:t>
            </a:r>
            <a:r>
              <a:rPr lang="en-US" sz="1400" dirty="0" err="1" smtClean="0">
                <a:solidFill>
                  <a:schemeClr val="tx1"/>
                </a:solidFill>
              </a:rPr>
              <a:t>ms</a:t>
            </a:r>
            <a:endParaRPr lang="en-US" sz="1400" dirty="0">
              <a:solidFill>
                <a:schemeClr val="tx1"/>
              </a:solidFill>
            </a:endParaRPr>
          </a:p>
        </p:txBody>
      </p:sp>
      <p:pic>
        <p:nvPicPr>
          <p:cNvPr id="7" name="Picture 6" descr="Gretina_logo.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04622" y="90719"/>
            <a:ext cx="1369188" cy="1369188"/>
          </a:xfrm>
          <a:prstGeom prst="rect">
            <a:avLst/>
          </a:prstGeom>
        </p:spPr>
      </p:pic>
      <p:sp>
        <p:nvSpPr>
          <p:cNvPr id="10" name="TextBox 9"/>
          <p:cNvSpPr txBox="1"/>
          <p:nvPr/>
        </p:nvSpPr>
        <p:spPr>
          <a:xfrm>
            <a:off x="80176" y="6496696"/>
            <a:ext cx="2980524" cy="307777"/>
          </a:xfrm>
          <a:prstGeom prst="rect">
            <a:avLst/>
          </a:prstGeom>
          <a:solidFill>
            <a:srgbClr val="CCFFCC"/>
          </a:solidFill>
          <a:ln>
            <a:solidFill>
              <a:schemeClr val="tx1"/>
            </a:solidFill>
          </a:ln>
        </p:spPr>
        <p:txBody>
          <a:bodyPr wrap="square" rtlCol="0">
            <a:spAutoFit/>
          </a:bodyPr>
          <a:lstStyle/>
          <a:p>
            <a:pPr algn="ctr"/>
            <a:r>
              <a:rPr lang="en-US" sz="1400" dirty="0" err="1" smtClean="0">
                <a:latin typeface="Times New Roman"/>
                <a:cs typeface="Times New Roman"/>
              </a:rPr>
              <a:t>A.Gaade</a:t>
            </a:r>
            <a:r>
              <a:rPr lang="en-US" sz="1400" dirty="0" smtClean="0">
                <a:latin typeface="Times New Roman"/>
                <a:cs typeface="Times New Roman"/>
              </a:rPr>
              <a:t> </a:t>
            </a:r>
            <a:r>
              <a:rPr lang="en-US" sz="1400" i="1" dirty="0" err="1" smtClean="0">
                <a:latin typeface="Times New Roman"/>
                <a:cs typeface="Times New Roman"/>
              </a:rPr>
              <a:t>etal</a:t>
            </a:r>
            <a:r>
              <a:rPr lang="en-US" sz="1400" i="1" dirty="0" smtClean="0">
                <a:latin typeface="Times New Roman"/>
                <a:cs typeface="Times New Roman"/>
              </a:rPr>
              <a:t>., </a:t>
            </a:r>
            <a:r>
              <a:rPr lang="en-US" sz="1400" dirty="0" smtClean="0">
                <a:latin typeface="Times New Roman"/>
                <a:cs typeface="Times New Roman"/>
              </a:rPr>
              <a:t>PRL </a:t>
            </a:r>
            <a:r>
              <a:rPr lang="en-US" sz="1400" b="1" dirty="0" smtClean="0">
                <a:latin typeface="Times New Roman"/>
                <a:cs typeface="Times New Roman"/>
              </a:rPr>
              <a:t>112</a:t>
            </a:r>
            <a:r>
              <a:rPr lang="en-US" sz="1400" dirty="0" smtClean="0">
                <a:latin typeface="Times New Roman"/>
                <a:cs typeface="Times New Roman"/>
              </a:rPr>
              <a:t> (2014) 112503</a:t>
            </a:r>
            <a:endParaRPr lang="en-US" sz="1400" dirty="0">
              <a:latin typeface="Times New Roman"/>
              <a:cs typeface="Times New Roman"/>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3676" y="2557136"/>
            <a:ext cx="4112149" cy="3516622"/>
          </a:xfrm>
          <a:prstGeom prst="rect">
            <a:avLst/>
          </a:prstGeom>
        </p:spPr>
      </p:pic>
      <p:sp>
        <p:nvSpPr>
          <p:cNvPr id="8" name="TextBox 7"/>
          <p:cNvSpPr txBox="1"/>
          <p:nvPr/>
        </p:nvSpPr>
        <p:spPr>
          <a:xfrm>
            <a:off x="651676" y="1930400"/>
            <a:ext cx="1545424" cy="369332"/>
          </a:xfrm>
          <a:prstGeom prst="rect">
            <a:avLst/>
          </a:prstGeom>
          <a:noFill/>
        </p:spPr>
        <p:txBody>
          <a:bodyPr wrap="square" rtlCol="0">
            <a:spAutoFit/>
          </a:bodyPr>
          <a:lstStyle/>
          <a:p>
            <a:pPr algn="ctr"/>
            <a:r>
              <a:rPr lang="en-US" dirty="0" smtClean="0"/>
              <a:t>90 MeV/u</a:t>
            </a:r>
            <a:endParaRPr lang="en-US" dirty="0"/>
          </a:p>
        </p:txBody>
      </p:sp>
      <p:sp>
        <p:nvSpPr>
          <p:cNvPr id="9" name="TextBox 8"/>
          <p:cNvSpPr txBox="1"/>
          <p:nvPr/>
        </p:nvSpPr>
        <p:spPr>
          <a:xfrm>
            <a:off x="3060700" y="292100"/>
            <a:ext cx="4318000" cy="830997"/>
          </a:xfrm>
          <a:prstGeom prst="rect">
            <a:avLst/>
          </a:prstGeom>
          <a:noFill/>
          <a:ln w="38100" cmpd="sng">
            <a:solidFill>
              <a:srgbClr val="FF0000"/>
            </a:solidFill>
          </a:ln>
        </p:spPr>
        <p:txBody>
          <a:bodyPr wrap="square" rtlCol="0">
            <a:spAutoFit/>
          </a:bodyPr>
          <a:lstStyle/>
          <a:p>
            <a:pPr algn="ctr"/>
            <a:r>
              <a:rPr lang="en-US" sz="2400" dirty="0" smtClean="0">
                <a:latin typeface="Comic Sans MS"/>
                <a:cs typeface="Comic Sans MS"/>
              </a:rPr>
              <a:t>Sudden Structural Change near N = 40</a:t>
            </a:r>
            <a:endParaRPr lang="en-US" sz="2400" dirty="0">
              <a:latin typeface="Comic Sans MS"/>
              <a:cs typeface="Comic Sans MS"/>
            </a:endParaRPr>
          </a:p>
        </p:txBody>
      </p:sp>
      <p:sp>
        <p:nvSpPr>
          <p:cNvPr id="13" name="TextBox 12"/>
          <p:cNvSpPr txBox="1"/>
          <p:nvPr/>
        </p:nvSpPr>
        <p:spPr>
          <a:xfrm>
            <a:off x="2476499" y="1957085"/>
            <a:ext cx="2415651" cy="461665"/>
          </a:xfrm>
          <a:prstGeom prst="rect">
            <a:avLst/>
          </a:prstGeom>
          <a:noFill/>
        </p:spPr>
        <p:txBody>
          <a:bodyPr wrap="square" rtlCol="0">
            <a:spAutoFit/>
          </a:bodyPr>
          <a:lstStyle/>
          <a:p>
            <a:pPr algn="ctr"/>
            <a:r>
              <a:rPr lang="en-US" sz="2400" baseline="30000" dirty="0" smtClean="0"/>
              <a:t>9</a:t>
            </a:r>
            <a:r>
              <a:rPr lang="en-US" sz="2400" dirty="0" smtClean="0"/>
              <a:t>Be(</a:t>
            </a:r>
            <a:r>
              <a:rPr lang="en-US" sz="2400" baseline="30000" dirty="0" smtClean="0"/>
              <a:t>61</a:t>
            </a:r>
            <a:r>
              <a:rPr lang="en-US" sz="2400" dirty="0" smtClean="0"/>
              <a:t>V,</a:t>
            </a:r>
            <a:r>
              <a:rPr lang="en-US" sz="2400" baseline="30000" dirty="0" smtClean="0"/>
              <a:t>58,60</a:t>
            </a:r>
            <a:r>
              <a:rPr lang="en-US" sz="2400" dirty="0" smtClean="0"/>
              <a:t>Ti+</a:t>
            </a:r>
            <a:r>
              <a:rPr lang="en-US" sz="2400" dirty="0" smtClean="0">
                <a:latin typeface="Symbol" charset="2"/>
                <a:cs typeface="Symbol" charset="2"/>
              </a:rPr>
              <a:t>g</a:t>
            </a:r>
            <a:r>
              <a:rPr lang="en-US" sz="2400" dirty="0" smtClean="0"/>
              <a:t>)X</a:t>
            </a:r>
            <a:endParaRPr lang="en-US" sz="2400" dirty="0"/>
          </a:p>
        </p:txBody>
      </p:sp>
      <p:sp>
        <p:nvSpPr>
          <p:cNvPr id="14" name="TextBox 13"/>
          <p:cNvSpPr txBox="1"/>
          <p:nvPr/>
        </p:nvSpPr>
        <p:spPr>
          <a:xfrm>
            <a:off x="4376475" y="6042654"/>
            <a:ext cx="1160725" cy="584776"/>
          </a:xfrm>
          <a:prstGeom prst="rect">
            <a:avLst/>
          </a:prstGeom>
          <a:solidFill>
            <a:srgbClr val="FAFFBB"/>
          </a:solidFill>
          <a:ln>
            <a:solidFill>
              <a:srgbClr val="0000FF"/>
            </a:solidFill>
          </a:ln>
        </p:spPr>
        <p:txBody>
          <a:bodyPr wrap="square" rtlCol="0">
            <a:spAutoFit/>
          </a:bodyPr>
          <a:lstStyle/>
          <a:p>
            <a:pPr algn="ctr"/>
            <a:r>
              <a:rPr lang="en-US" sz="3200" baseline="30000" dirty="0" smtClean="0"/>
              <a:t>60</a:t>
            </a:r>
            <a:r>
              <a:rPr lang="en-US" sz="3200" dirty="0" smtClean="0"/>
              <a:t>Ca?</a:t>
            </a:r>
            <a:endParaRPr lang="en-US" sz="3200" dirty="0"/>
          </a:p>
        </p:txBody>
      </p:sp>
      <p:grpSp>
        <p:nvGrpSpPr>
          <p:cNvPr id="15" name="Group 14"/>
          <p:cNvGrpSpPr/>
          <p:nvPr/>
        </p:nvGrpSpPr>
        <p:grpSpPr>
          <a:xfrm>
            <a:off x="5235050" y="2112636"/>
            <a:ext cx="3060323" cy="1478797"/>
            <a:chOff x="6388477" y="4957523"/>
            <a:chExt cx="3060323" cy="1478797"/>
          </a:xfrm>
        </p:grpSpPr>
        <p:grpSp>
          <p:nvGrpSpPr>
            <p:cNvPr id="16" name="Group 15"/>
            <p:cNvGrpSpPr/>
            <p:nvPr/>
          </p:nvGrpSpPr>
          <p:grpSpPr>
            <a:xfrm>
              <a:off x="6741348" y="4957523"/>
              <a:ext cx="2707452" cy="1443277"/>
              <a:chOff x="6812280" y="5109923"/>
              <a:chExt cx="2707452" cy="1443277"/>
            </a:xfrm>
          </p:grpSpPr>
          <p:pic>
            <p:nvPicPr>
              <p:cNvPr id="19" name="Picture 18" descr="Screen Clipping"/>
              <p:cNvPicPr>
                <a:picLocks noChangeAspect="1"/>
              </p:cNvPicPr>
              <p:nvPr/>
            </p:nvPicPr>
            <p:blipFill rotWithShape="1">
              <a:blip r:embed="rId6">
                <a:extLst>
                  <a:ext uri="{28A0092B-C50C-407E-A947-70E740481C1C}">
                    <a14:useLocalDpi xmlns:a14="http://schemas.microsoft.com/office/drawing/2010/main" val="0"/>
                  </a:ext>
                </a:extLst>
              </a:blip>
              <a:srcRect l="82444" t="61371" r="1808" b="12493"/>
              <a:stretch/>
            </p:blipFill>
            <p:spPr>
              <a:xfrm>
                <a:off x="6812280" y="5148125"/>
                <a:ext cx="1295400" cy="1405075"/>
              </a:xfrm>
              <a:prstGeom prst="rect">
                <a:avLst/>
              </a:prstGeom>
            </p:spPr>
          </p:pic>
          <p:pic>
            <p:nvPicPr>
              <p:cNvPr id="20" name="Picture 19" descr="Screen Clipping"/>
              <p:cNvPicPr>
                <a:picLocks noChangeAspect="1"/>
              </p:cNvPicPr>
              <p:nvPr/>
            </p:nvPicPr>
            <p:blipFill rotWithShape="1">
              <a:blip r:embed="rId6">
                <a:extLst>
                  <a:ext uri="{28A0092B-C50C-407E-A947-70E740481C1C}">
                    <a14:useLocalDpi xmlns:a14="http://schemas.microsoft.com/office/drawing/2010/main" val="0"/>
                  </a:ext>
                </a:extLst>
              </a:blip>
              <a:srcRect l="82447" t="39688" r="1806" b="36488"/>
              <a:stretch/>
            </p:blipFill>
            <p:spPr>
              <a:xfrm>
                <a:off x="8224331" y="5272331"/>
                <a:ext cx="1295401" cy="1280869"/>
              </a:xfrm>
              <a:prstGeom prst="rect">
                <a:avLst/>
              </a:prstGeom>
            </p:spPr>
          </p:pic>
          <p:sp>
            <p:nvSpPr>
              <p:cNvPr id="21" name="Rectangle 20"/>
              <p:cNvSpPr/>
              <p:nvPr/>
            </p:nvSpPr>
            <p:spPr>
              <a:xfrm>
                <a:off x="7675833" y="5109923"/>
                <a:ext cx="604331" cy="519737"/>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Rectangle 21"/>
              <p:cNvSpPr/>
              <p:nvPr/>
            </p:nvSpPr>
            <p:spPr>
              <a:xfrm>
                <a:off x="8209091" y="6304788"/>
                <a:ext cx="604331" cy="24841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7" name="Rectangle 16"/>
            <p:cNvSpPr/>
            <p:nvPr/>
          </p:nvSpPr>
          <p:spPr>
            <a:xfrm>
              <a:off x="7439752" y="6186802"/>
              <a:ext cx="604331" cy="24841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6388477" y="6187908"/>
              <a:ext cx="604331" cy="24841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23" name="Rectangle 22"/>
          <p:cNvSpPr/>
          <p:nvPr/>
        </p:nvSpPr>
        <p:spPr>
          <a:xfrm>
            <a:off x="5118100" y="2109232"/>
            <a:ext cx="3441700" cy="1662668"/>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3120583" y="6496264"/>
            <a:ext cx="340658" cy="276999"/>
          </a:xfrm>
          <a:prstGeom prst="rect">
            <a:avLst/>
          </a:prstGeom>
          <a:noFill/>
        </p:spPr>
        <p:txBody>
          <a:bodyPr wrap="none" rtlCol="0">
            <a:spAutoFit/>
          </a:bodyPr>
          <a:lstStyle/>
          <a:p>
            <a:r>
              <a:rPr lang="en-US" sz="1200" dirty="0" smtClean="0"/>
              <a:t>31</a:t>
            </a:r>
            <a:endParaRPr lang="en-US" sz="1200" dirty="0"/>
          </a:p>
        </p:txBody>
      </p:sp>
    </p:spTree>
    <p:extLst>
      <p:ext uri="{BB962C8B-B14F-4D97-AF65-F5344CB8AC3E}">
        <p14:creationId xmlns:p14="http://schemas.microsoft.com/office/powerpoint/2010/main" val="41145473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rawing_six.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4430" y="5073216"/>
            <a:ext cx="2925637" cy="1744727"/>
          </a:xfrm>
          <a:prstGeom prst="rect">
            <a:avLst/>
          </a:prstGeom>
        </p:spPr>
      </p:pic>
      <p:pic>
        <p:nvPicPr>
          <p:cNvPr id="4" name="Picture 3" descr="nwallexo.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76462" y="3078035"/>
            <a:ext cx="2163605" cy="1995181"/>
          </a:xfrm>
          <a:prstGeom prst="rect">
            <a:avLst/>
          </a:prstGeom>
        </p:spPr>
      </p:pic>
      <p:sp>
        <p:nvSpPr>
          <p:cNvPr id="5" name="Rectangle 4"/>
          <p:cNvSpPr/>
          <p:nvPr/>
        </p:nvSpPr>
        <p:spPr>
          <a:xfrm>
            <a:off x="1034304" y="127809"/>
            <a:ext cx="861857" cy="831502"/>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35</a:t>
            </a:r>
            <a:r>
              <a:rPr lang="en-US" sz="2800" dirty="0">
                <a:solidFill>
                  <a:schemeClr val="tx1"/>
                </a:solidFill>
              </a:rPr>
              <a:t>S</a:t>
            </a:r>
            <a:r>
              <a:rPr lang="en-US" sz="2800" dirty="0" smtClean="0">
                <a:solidFill>
                  <a:schemeClr val="tx1"/>
                </a:solidFill>
              </a:rPr>
              <a:t>i</a:t>
            </a:r>
            <a:br>
              <a:rPr lang="en-US" sz="2800" dirty="0" smtClean="0">
                <a:solidFill>
                  <a:schemeClr val="tx1"/>
                </a:solidFill>
              </a:rPr>
            </a:br>
            <a:r>
              <a:rPr lang="en-US" sz="1400" dirty="0" smtClean="0">
                <a:solidFill>
                  <a:schemeClr val="tx1"/>
                </a:solidFill>
              </a:rPr>
              <a:t>0.78 s</a:t>
            </a:r>
            <a:endParaRPr lang="en-US" sz="1400" dirty="0">
              <a:solidFill>
                <a:schemeClr val="tx1"/>
              </a:solidFill>
            </a:endParaRPr>
          </a:p>
        </p:txBody>
      </p:sp>
      <p:sp>
        <p:nvSpPr>
          <p:cNvPr id="6" name="Rectangle 5"/>
          <p:cNvSpPr/>
          <p:nvPr/>
        </p:nvSpPr>
        <p:spPr>
          <a:xfrm>
            <a:off x="173664" y="12902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34</a:t>
            </a:r>
            <a:r>
              <a:rPr lang="en-US" sz="2800" dirty="0">
                <a:solidFill>
                  <a:schemeClr val="tx1"/>
                </a:solidFill>
              </a:rPr>
              <a:t>S</a:t>
            </a:r>
            <a:r>
              <a:rPr lang="en-US" sz="2800" dirty="0" smtClean="0">
                <a:solidFill>
                  <a:schemeClr val="tx1"/>
                </a:solidFill>
              </a:rPr>
              <a:t>i</a:t>
            </a:r>
            <a:br>
              <a:rPr lang="en-US" sz="2800" dirty="0" smtClean="0">
                <a:solidFill>
                  <a:schemeClr val="tx1"/>
                </a:solidFill>
              </a:rPr>
            </a:br>
            <a:r>
              <a:rPr lang="en-US" sz="1400" dirty="0" smtClean="0">
                <a:solidFill>
                  <a:schemeClr val="tx1"/>
                </a:solidFill>
              </a:rPr>
              <a:t>2.77 s</a:t>
            </a:r>
            <a:endParaRPr lang="en-US" sz="1400" dirty="0">
              <a:solidFill>
                <a:schemeClr val="tx1"/>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9292" y="2141876"/>
            <a:ext cx="3275215" cy="2396625"/>
          </a:xfrm>
          <a:prstGeom prst="rect">
            <a:avLst/>
          </a:prstGeom>
        </p:spPr>
      </p:pic>
      <p:sp>
        <p:nvSpPr>
          <p:cNvPr id="9" name="TextBox 8"/>
          <p:cNvSpPr txBox="1"/>
          <p:nvPr/>
        </p:nvSpPr>
        <p:spPr>
          <a:xfrm>
            <a:off x="257146" y="6317816"/>
            <a:ext cx="3180986" cy="307777"/>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G. </a:t>
            </a:r>
            <a:r>
              <a:rPr lang="en-US" sz="1400" dirty="0" err="1" smtClean="0">
                <a:latin typeface="Times New Roman"/>
                <a:cs typeface="Times New Roman"/>
              </a:rPr>
              <a:t>Burgunder</a:t>
            </a:r>
            <a:r>
              <a:rPr lang="en-US" sz="1400" dirty="0" smtClean="0">
                <a:latin typeface="Times New Roman"/>
                <a:cs typeface="Times New Roman"/>
              </a:rPr>
              <a:t> et al., PRL </a:t>
            </a:r>
            <a:r>
              <a:rPr lang="en-US" sz="1400" b="1" dirty="0" smtClean="0">
                <a:latin typeface="Times New Roman"/>
                <a:cs typeface="Times New Roman"/>
              </a:rPr>
              <a:t>112 </a:t>
            </a:r>
            <a:r>
              <a:rPr lang="en-US" sz="1400" dirty="0" smtClean="0">
                <a:latin typeface="Times New Roman"/>
                <a:cs typeface="Times New Roman"/>
              </a:rPr>
              <a:t>(14) 042502</a:t>
            </a:r>
            <a:endParaRPr lang="en-US" sz="1400" dirty="0">
              <a:latin typeface="Times New Roman"/>
              <a:cs typeface="Times New Roman"/>
            </a:endParaRPr>
          </a:p>
        </p:txBody>
      </p:sp>
      <p:sp>
        <p:nvSpPr>
          <p:cNvPr id="10" name="TextBox 9"/>
          <p:cNvSpPr txBox="1"/>
          <p:nvPr/>
        </p:nvSpPr>
        <p:spPr>
          <a:xfrm>
            <a:off x="3073400" y="203200"/>
            <a:ext cx="3200400" cy="830997"/>
          </a:xfrm>
          <a:prstGeom prst="rect">
            <a:avLst/>
          </a:prstGeom>
          <a:noFill/>
          <a:ln w="38100" cmpd="sng">
            <a:solidFill>
              <a:srgbClr val="FF0000"/>
            </a:solidFill>
          </a:ln>
        </p:spPr>
        <p:txBody>
          <a:bodyPr wrap="square" rtlCol="0">
            <a:spAutoFit/>
          </a:bodyPr>
          <a:lstStyle/>
          <a:p>
            <a:pPr algn="ctr"/>
            <a:r>
              <a:rPr lang="en-US" sz="2400" dirty="0" smtClean="0">
                <a:latin typeface="Comic Sans MS"/>
                <a:cs typeface="Comic Sans MS"/>
              </a:rPr>
              <a:t>Two-Body </a:t>
            </a:r>
          </a:p>
          <a:p>
            <a:pPr algn="ctr"/>
            <a:r>
              <a:rPr lang="en-US" sz="2400" dirty="0" smtClean="0">
                <a:latin typeface="Comic Sans MS"/>
                <a:cs typeface="Comic Sans MS"/>
              </a:rPr>
              <a:t>Spin-Orbit Force</a:t>
            </a:r>
            <a:endParaRPr lang="en-US" sz="2400" dirty="0">
              <a:latin typeface="Comic Sans MS"/>
              <a:cs typeface="Comic Sans MS"/>
            </a:endParaRPr>
          </a:p>
        </p:txBody>
      </p:sp>
      <p:pic>
        <p:nvPicPr>
          <p:cNvPr id="13" name="Picture 12" descr="ganil_transp.gi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65900" y="130542"/>
            <a:ext cx="2475626" cy="467390"/>
          </a:xfrm>
          <a:prstGeom prst="rect">
            <a:avLst/>
          </a:prstGeom>
        </p:spPr>
      </p:pic>
      <p:sp>
        <p:nvSpPr>
          <p:cNvPr id="14" name="TextBox 13"/>
          <p:cNvSpPr txBox="1"/>
          <p:nvPr/>
        </p:nvSpPr>
        <p:spPr>
          <a:xfrm>
            <a:off x="173664" y="1034197"/>
            <a:ext cx="1426261" cy="369332"/>
          </a:xfrm>
          <a:prstGeom prst="rect">
            <a:avLst/>
          </a:prstGeom>
          <a:noFill/>
        </p:spPr>
        <p:txBody>
          <a:bodyPr wrap="square" rtlCol="0">
            <a:spAutoFit/>
          </a:bodyPr>
          <a:lstStyle/>
          <a:p>
            <a:pPr algn="ctr"/>
            <a:r>
              <a:rPr lang="en-US" dirty="0" smtClean="0"/>
              <a:t>20.5 MeV/u</a:t>
            </a:r>
            <a:endParaRPr lang="en-US" dirty="0"/>
          </a:p>
        </p:txBody>
      </p:sp>
      <p:sp>
        <p:nvSpPr>
          <p:cNvPr id="8" name="TextBox 7"/>
          <p:cNvSpPr txBox="1"/>
          <p:nvPr/>
        </p:nvSpPr>
        <p:spPr>
          <a:xfrm>
            <a:off x="3438132" y="1308100"/>
            <a:ext cx="2276868" cy="584776"/>
          </a:xfrm>
          <a:prstGeom prst="rect">
            <a:avLst/>
          </a:prstGeom>
          <a:noFill/>
        </p:spPr>
        <p:txBody>
          <a:bodyPr wrap="square" rtlCol="0">
            <a:spAutoFit/>
          </a:bodyPr>
          <a:lstStyle/>
          <a:p>
            <a:pPr algn="ctr"/>
            <a:r>
              <a:rPr lang="en-US" sz="3200" baseline="30000" dirty="0" smtClean="0">
                <a:latin typeface="Times New Roman"/>
                <a:cs typeface="Times New Roman"/>
              </a:rPr>
              <a:t>34</a:t>
            </a:r>
            <a:r>
              <a:rPr lang="en-US" sz="3200" dirty="0" smtClean="0">
                <a:latin typeface="Times New Roman"/>
                <a:cs typeface="Times New Roman"/>
              </a:rPr>
              <a:t>Si(</a:t>
            </a:r>
            <a:r>
              <a:rPr lang="en-US" sz="3200" dirty="0" err="1" smtClean="0">
                <a:latin typeface="Times New Roman"/>
                <a:cs typeface="Times New Roman"/>
              </a:rPr>
              <a:t>d,p</a:t>
            </a:r>
            <a:r>
              <a:rPr lang="en-US" sz="3200" dirty="0" smtClean="0">
                <a:latin typeface="Times New Roman"/>
                <a:cs typeface="Times New Roman"/>
              </a:rPr>
              <a:t>)</a:t>
            </a:r>
            <a:r>
              <a:rPr lang="en-US" sz="3200" baseline="30000" dirty="0" smtClean="0">
                <a:latin typeface="Times New Roman"/>
                <a:cs typeface="Times New Roman"/>
              </a:rPr>
              <a:t>35</a:t>
            </a:r>
            <a:r>
              <a:rPr lang="en-US" sz="3200" dirty="0" smtClean="0">
                <a:latin typeface="Times New Roman"/>
                <a:cs typeface="Times New Roman"/>
              </a:rPr>
              <a:t>Si</a:t>
            </a:r>
            <a:endParaRPr lang="en-US" sz="3200" dirty="0">
              <a:latin typeface="Times New Roman"/>
              <a:cs typeface="Times New Roman"/>
            </a:endParaRPr>
          </a:p>
        </p:txBody>
      </p:sp>
      <p:grpSp>
        <p:nvGrpSpPr>
          <p:cNvPr id="12" name="Group 11"/>
          <p:cNvGrpSpPr/>
          <p:nvPr/>
        </p:nvGrpSpPr>
        <p:grpSpPr>
          <a:xfrm>
            <a:off x="6702807" y="1396796"/>
            <a:ext cx="1841500" cy="918865"/>
            <a:chOff x="1143000" y="4864100"/>
            <a:chExt cx="1841500" cy="918865"/>
          </a:xfrm>
        </p:grpSpPr>
        <p:sp>
          <p:nvSpPr>
            <p:cNvPr id="11" name="TextBox 10"/>
            <p:cNvSpPr txBox="1"/>
            <p:nvPr/>
          </p:nvSpPr>
          <p:spPr>
            <a:xfrm>
              <a:off x="1143000" y="4864100"/>
              <a:ext cx="1841500" cy="461665"/>
            </a:xfrm>
            <a:prstGeom prst="rect">
              <a:avLst/>
            </a:prstGeom>
            <a:noFill/>
          </p:spPr>
          <p:txBody>
            <a:bodyPr wrap="square" rtlCol="0">
              <a:spAutoFit/>
            </a:bodyPr>
            <a:lstStyle/>
            <a:p>
              <a:pPr algn="ctr"/>
              <a:r>
                <a:rPr lang="en-US" sz="2400" dirty="0">
                  <a:latin typeface="Times New Roman"/>
                  <a:cs typeface="Times New Roman"/>
                </a:rPr>
                <a:t>p</a:t>
              </a:r>
              <a:r>
                <a:rPr lang="en-US" sz="2400" baseline="-25000" dirty="0" smtClean="0">
                  <a:latin typeface="Times New Roman"/>
                  <a:cs typeface="Times New Roman"/>
                </a:rPr>
                <a:t>3/2 </a:t>
              </a:r>
              <a:r>
                <a:rPr lang="en-US" sz="2400" dirty="0" smtClean="0">
                  <a:latin typeface="Times New Roman"/>
                  <a:cs typeface="Times New Roman"/>
                </a:rPr>
                <a:t>- p</a:t>
              </a:r>
              <a:r>
                <a:rPr lang="en-US" sz="2400" baseline="-25000" dirty="0" smtClean="0">
                  <a:latin typeface="Times New Roman"/>
                  <a:cs typeface="Times New Roman"/>
                </a:rPr>
                <a:t>1/2</a:t>
              </a:r>
              <a:endParaRPr lang="en-US" sz="2400" baseline="-25000" dirty="0">
                <a:latin typeface="Times New Roman"/>
                <a:cs typeface="Times New Roman"/>
              </a:endParaRPr>
            </a:p>
          </p:txBody>
        </p:sp>
        <p:sp>
          <p:nvSpPr>
            <p:cNvPr id="15" name="TextBox 14"/>
            <p:cNvSpPr txBox="1"/>
            <p:nvPr/>
          </p:nvSpPr>
          <p:spPr>
            <a:xfrm>
              <a:off x="1143000" y="5321300"/>
              <a:ext cx="1841500" cy="461665"/>
            </a:xfrm>
            <a:prstGeom prst="rect">
              <a:avLst/>
            </a:prstGeom>
            <a:noFill/>
          </p:spPr>
          <p:txBody>
            <a:bodyPr wrap="square" rtlCol="0">
              <a:spAutoFit/>
            </a:bodyPr>
            <a:lstStyle/>
            <a:p>
              <a:pPr algn="ctr"/>
              <a:r>
                <a:rPr lang="en-US" sz="2400" dirty="0" smtClean="0">
                  <a:latin typeface="Times New Roman"/>
                  <a:cs typeface="Times New Roman"/>
                </a:rPr>
                <a:t>f</a:t>
              </a:r>
              <a:r>
                <a:rPr lang="en-US" sz="2400" baseline="-25000" dirty="0">
                  <a:latin typeface="Times New Roman"/>
                  <a:cs typeface="Times New Roman"/>
                </a:rPr>
                <a:t>7</a:t>
              </a:r>
              <a:r>
                <a:rPr lang="en-US" sz="2400" baseline="-25000" dirty="0" smtClean="0">
                  <a:latin typeface="Times New Roman"/>
                  <a:cs typeface="Times New Roman"/>
                </a:rPr>
                <a:t>/2 </a:t>
              </a:r>
              <a:r>
                <a:rPr lang="en-US" sz="2400" dirty="0" smtClean="0">
                  <a:latin typeface="Times New Roman"/>
                  <a:cs typeface="Times New Roman"/>
                </a:rPr>
                <a:t>– f</a:t>
              </a:r>
              <a:r>
                <a:rPr lang="en-US" sz="2400" baseline="-25000" dirty="0">
                  <a:latin typeface="Times New Roman"/>
                  <a:cs typeface="Times New Roman"/>
                </a:rPr>
                <a:t>5</a:t>
              </a:r>
              <a:r>
                <a:rPr lang="en-US" sz="2400" baseline="-25000" dirty="0" smtClean="0">
                  <a:latin typeface="Times New Roman"/>
                  <a:cs typeface="Times New Roman"/>
                </a:rPr>
                <a:t>/2</a:t>
              </a:r>
              <a:endParaRPr lang="en-US" sz="2400" baseline="-25000" dirty="0">
                <a:latin typeface="Times New Roman"/>
                <a:cs typeface="Times New Roman"/>
              </a:endParaRPr>
            </a:p>
          </p:txBody>
        </p:sp>
      </p:grpSp>
      <p:sp>
        <p:nvSpPr>
          <p:cNvPr id="16" name="TextBox 15"/>
          <p:cNvSpPr txBox="1"/>
          <p:nvPr/>
        </p:nvSpPr>
        <p:spPr>
          <a:xfrm>
            <a:off x="6880607" y="998631"/>
            <a:ext cx="1616468" cy="461665"/>
          </a:xfrm>
          <a:prstGeom prst="rect">
            <a:avLst/>
          </a:prstGeom>
          <a:noFill/>
        </p:spPr>
        <p:txBody>
          <a:bodyPr wrap="square" rtlCol="0">
            <a:spAutoFit/>
          </a:bodyPr>
          <a:lstStyle/>
          <a:p>
            <a:pPr algn="ctr"/>
            <a:r>
              <a:rPr lang="en-US" sz="2400" baseline="30000" dirty="0" smtClean="0">
                <a:latin typeface="Times New Roman"/>
                <a:cs typeface="Times New Roman"/>
              </a:rPr>
              <a:t>35</a:t>
            </a:r>
            <a:r>
              <a:rPr lang="en-US" sz="2400" dirty="0" smtClean="0">
                <a:latin typeface="Times New Roman"/>
                <a:cs typeface="Times New Roman"/>
              </a:rPr>
              <a:t>Si </a:t>
            </a:r>
            <a:r>
              <a:rPr lang="en-US" sz="2400" dirty="0" err="1" smtClean="0">
                <a:latin typeface="Times New Roman"/>
                <a:cs typeface="Times New Roman"/>
              </a:rPr>
              <a:t>v.s</a:t>
            </a:r>
            <a:r>
              <a:rPr lang="en-US" sz="2400" dirty="0" smtClean="0">
                <a:latin typeface="Times New Roman"/>
                <a:cs typeface="Times New Roman"/>
              </a:rPr>
              <a:t> </a:t>
            </a:r>
            <a:r>
              <a:rPr lang="en-US" sz="2400" baseline="30000" dirty="0" smtClean="0">
                <a:latin typeface="Times New Roman"/>
                <a:cs typeface="Times New Roman"/>
              </a:rPr>
              <a:t>37</a:t>
            </a:r>
            <a:r>
              <a:rPr lang="en-US" sz="2400" dirty="0" smtClean="0">
                <a:latin typeface="Times New Roman"/>
                <a:cs typeface="Times New Roman"/>
              </a:rPr>
              <a:t>S</a:t>
            </a:r>
            <a:endParaRPr lang="en-US" sz="2400" dirty="0">
              <a:latin typeface="Times New Roman"/>
              <a:cs typeface="Times New Roman"/>
            </a:endParaRPr>
          </a:p>
        </p:txBody>
      </p:sp>
      <p:sp>
        <p:nvSpPr>
          <p:cNvPr id="17" name="TextBox 16"/>
          <p:cNvSpPr txBox="1"/>
          <p:nvPr/>
        </p:nvSpPr>
        <p:spPr>
          <a:xfrm>
            <a:off x="8240018" y="1516760"/>
            <a:ext cx="801508" cy="369332"/>
          </a:xfrm>
          <a:prstGeom prst="rect">
            <a:avLst/>
          </a:prstGeom>
          <a:noFill/>
        </p:spPr>
        <p:txBody>
          <a:bodyPr wrap="square" rtlCol="0">
            <a:spAutoFit/>
          </a:bodyPr>
          <a:lstStyle/>
          <a:p>
            <a:pPr algn="ctr"/>
            <a:r>
              <a:rPr lang="en-US" dirty="0" smtClean="0">
                <a:latin typeface="Times New Roman"/>
                <a:cs typeface="Times New Roman"/>
              </a:rPr>
              <a:t>-25 %</a:t>
            </a:r>
            <a:endParaRPr lang="en-US" dirty="0">
              <a:latin typeface="Times New Roman"/>
              <a:cs typeface="Times New Roman"/>
            </a:endParaRPr>
          </a:p>
        </p:txBody>
      </p:sp>
      <p:pic>
        <p:nvPicPr>
          <p:cNvPr id="18" name="Picture 17"/>
          <p:cNvPicPr>
            <a:picLocks noChangeAspect="1"/>
          </p:cNvPicPr>
          <p:nvPr/>
        </p:nvPicPr>
        <p:blipFill>
          <a:blip r:embed="rId7"/>
          <a:stretch>
            <a:fillRect/>
          </a:stretch>
        </p:blipFill>
        <p:spPr>
          <a:xfrm>
            <a:off x="508000" y="4953000"/>
            <a:ext cx="4508500" cy="552229"/>
          </a:xfrm>
          <a:prstGeom prst="rect">
            <a:avLst/>
          </a:prstGeom>
          <a:ln w="28575" cmpd="sng">
            <a:solidFill>
              <a:srgbClr val="FF0000"/>
            </a:solidFill>
          </a:ln>
        </p:spPr>
      </p:pic>
      <p:pic>
        <p:nvPicPr>
          <p:cNvPr id="19" name="Picture 18"/>
          <p:cNvPicPr>
            <a:picLocks noChangeAspect="1"/>
          </p:cNvPicPr>
          <p:nvPr/>
        </p:nvPicPr>
        <p:blipFill>
          <a:blip r:embed="rId8"/>
          <a:stretch>
            <a:fillRect/>
          </a:stretch>
        </p:blipFill>
        <p:spPr>
          <a:xfrm>
            <a:off x="3858007" y="2171911"/>
            <a:ext cx="2771393" cy="2131156"/>
          </a:xfrm>
          <a:prstGeom prst="rect">
            <a:avLst/>
          </a:prstGeom>
        </p:spPr>
      </p:pic>
      <p:sp>
        <p:nvSpPr>
          <p:cNvPr id="20" name="TextBox 19"/>
          <p:cNvSpPr txBox="1"/>
          <p:nvPr/>
        </p:nvSpPr>
        <p:spPr>
          <a:xfrm>
            <a:off x="3450783" y="6305764"/>
            <a:ext cx="340658" cy="276999"/>
          </a:xfrm>
          <a:prstGeom prst="rect">
            <a:avLst/>
          </a:prstGeom>
          <a:noFill/>
        </p:spPr>
        <p:txBody>
          <a:bodyPr wrap="none" rtlCol="0">
            <a:spAutoFit/>
          </a:bodyPr>
          <a:lstStyle/>
          <a:p>
            <a:r>
              <a:rPr lang="en-US" sz="1200" dirty="0"/>
              <a:t>3</a:t>
            </a:r>
            <a:r>
              <a:rPr lang="en-US" sz="1200" dirty="0" smtClean="0"/>
              <a:t>3</a:t>
            </a:r>
            <a:endParaRPr lang="en-US" sz="1200" dirty="0"/>
          </a:p>
        </p:txBody>
      </p:sp>
      <p:pic>
        <p:nvPicPr>
          <p:cNvPr id="21" name="Picture 20"/>
          <p:cNvPicPr>
            <a:picLocks noChangeAspect="1"/>
          </p:cNvPicPr>
          <p:nvPr/>
        </p:nvPicPr>
        <p:blipFill rotWithShape="1">
          <a:blip r:embed="rId7"/>
          <a:srcRect r="72590"/>
          <a:stretch/>
        </p:blipFill>
        <p:spPr>
          <a:xfrm>
            <a:off x="660400" y="5613400"/>
            <a:ext cx="1235761" cy="552229"/>
          </a:xfrm>
          <a:prstGeom prst="rect">
            <a:avLst/>
          </a:prstGeom>
          <a:ln w="28575" cmpd="sng">
            <a:noFill/>
          </a:ln>
        </p:spPr>
      </p:pic>
      <p:sp>
        <p:nvSpPr>
          <p:cNvPr id="2" name="TextBox 1"/>
          <p:cNvSpPr txBox="1"/>
          <p:nvPr/>
        </p:nvSpPr>
        <p:spPr>
          <a:xfrm>
            <a:off x="1858061" y="5626100"/>
            <a:ext cx="1177239" cy="400110"/>
          </a:xfrm>
          <a:prstGeom prst="rect">
            <a:avLst/>
          </a:prstGeom>
          <a:noFill/>
        </p:spPr>
        <p:txBody>
          <a:bodyPr wrap="square" rtlCol="0">
            <a:spAutoFit/>
          </a:bodyPr>
          <a:lstStyle/>
          <a:p>
            <a:r>
              <a:rPr lang="en-US" sz="2000" dirty="0" smtClean="0">
                <a:latin typeface="Times New Roman"/>
                <a:cs typeface="Times New Roman"/>
              </a:rPr>
              <a:t>380 keV</a:t>
            </a:r>
            <a:endParaRPr lang="en-US" sz="2000" dirty="0">
              <a:latin typeface="Times New Roman"/>
              <a:cs typeface="Times New Roman"/>
            </a:endParaRPr>
          </a:p>
        </p:txBody>
      </p:sp>
      <p:sp>
        <p:nvSpPr>
          <p:cNvPr id="22" name="Line 16"/>
          <p:cNvSpPr>
            <a:spLocks noChangeShapeType="1"/>
          </p:cNvSpPr>
          <p:nvPr/>
        </p:nvSpPr>
        <p:spPr bwMode="auto">
          <a:xfrm rot="16200000">
            <a:off x="1054111" y="367545"/>
            <a:ext cx="2" cy="355575"/>
          </a:xfrm>
          <a:prstGeom prst="line">
            <a:avLst/>
          </a:prstGeom>
          <a:noFill/>
          <a:ln w="38100">
            <a:solidFill>
              <a:srgbClr val="FF0000"/>
            </a:solidFill>
            <a:round/>
            <a:headEnd/>
            <a:tailEnd type="triangle" w="med" len="med"/>
          </a:ln>
          <a:effectLst/>
        </p:spPr>
        <p:txBody>
          <a:bodyPr/>
          <a:lstStyle/>
          <a:p>
            <a:endParaRPr lang="en-GB"/>
          </a:p>
        </p:txBody>
      </p:sp>
    </p:spTree>
    <p:extLst>
      <p:ext uri="{BB962C8B-B14F-4D97-AF65-F5344CB8AC3E}">
        <p14:creationId xmlns:p14="http://schemas.microsoft.com/office/powerpoint/2010/main" val="364689927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82302" y="4495800"/>
            <a:ext cx="4561698" cy="2270141"/>
          </a:xfrm>
          <a:prstGeom prst="rect">
            <a:avLst/>
          </a:prstGeom>
        </p:spPr>
      </p:pic>
      <p:pic>
        <p:nvPicPr>
          <p:cNvPr id="4" name="Picture 3"/>
          <p:cNvPicPr>
            <a:picLocks noChangeAspect="1"/>
          </p:cNvPicPr>
          <p:nvPr/>
        </p:nvPicPr>
        <p:blipFill>
          <a:blip r:embed="rId4"/>
          <a:stretch>
            <a:fillRect/>
          </a:stretch>
        </p:blipFill>
        <p:spPr>
          <a:xfrm>
            <a:off x="5079999" y="1001059"/>
            <a:ext cx="2930525" cy="2758141"/>
          </a:xfrm>
          <a:prstGeom prst="rect">
            <a:avLst/>
          </a:prstGeom>
        </p:spPr>
      </p:pic>
      <p:sp>
        <p:nvSpPr>
          <p:cNvPr id="6" name="Rectangle 5"/>
          <p:cNvSpPr/>
          <p:nvPr/>
        </p:nvSpPr>
        <p:spPr>
          <a:xfrm>
            <a:off x="338764" y="19252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31</a:t>
            </a:r>
            <a:r>
              <a:rPr lang="en-US" sz="2800" dirty="0" smtClean="0">
                <a:solidFill>
                  <a:schemeClr val="tx1"/>
                </a:solidFill>
              </a:rPr>
              <a:t>Cl</a:t>
            </a:r>
            <a:br>
              <a:rPr lang="en-US" sz="2800" dirty="0" smtClean="0">
                <a:solidFill>
                  <a:schemeClr val="tx1"/>
                </a:solidFill>
              </a:rPr>
            </a:br>
            <a:r>
              <a:rPr lang="en-US" sz="1400" dirty="0" smtClean="0">
                <a:solidFill>
                  <a:schemeClr val="tx1"/>
                </a:solidFill>
              </a:rPr>
              <a:t>150 </a:t>
            </a:r>
            <a:r>
              <a:rPr lang="en-US" sz="1400" dirty="0" err="1" smtClean="0">
                <a:solidFill>
                  <a:schemeClr val="tx1"/>
                </a:solidFill>
              </a:rPr>
              <a:t>ms</a:t>
            </a:r>
            <a:endParaRPr lang="en-US" sz="1400" dirty="0">
              <a:solidFill>
                <a:schemeClr val="tx1"/>
              </a:solidFill>
            </a:endParaRPr>
          </a:p>
        </p:txBody>
      </p:sp>
      <p:grpSp>
        <p:nvGrpSpPr>
          <p:cNvPr id="9" name="Group 8"/>
          <p:cNvGrpSpPr/>
          <p:nvPr/>
        </p:nvGrpSpPr>
        <p:grpSpPr>
          <a:xfrm>
            <a:off x="1320800" y="1148258"/>
            <a:ext cx="3022600" cy="2610942"/>
            <a:chOff x="254000" y="932358"/>
            <a:chExt cx="3319574" cy="2941142"/>
          </a:xfrm>
        </p:grpSpPr>
        <p:pic>
          <p:nvPicPr>
            <p:cNvPr id="3" name="Picture 2" descr="sum-01-rp.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4000" y="932358"/>
              <a:ext cx="3319574" cy="2941142"/>
            </a:xfrm>
            <a:prstGeom prst="rect">
              <a:avLst/>
            </a:prstGeom>
          </p:spPr>
        </p:pic>
        <p:pic>
          <p:nvPicPr>
            <p:cNvPr id="7" name="Picture 6" descr="x-ray.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97101" y="2514599"/>
              <a:ext cx="1346200" cy="973449"/>
            </a:xfrm>
            <a:prstGeom prst="rect">
              <a:avLst/>
            </a:prstGeom>
          </p:spPr>
        </p:pic>
      </p:grpSp>
      <p:sp>
        <p:nvSpPr>
          <p:cNvPr id="10" name="TextBox 9"/>
          <p:cNvSpPr txBox="1"/>
          <p:nvPr/>
        </p:nvSpPr>
        <p:spPr>
          <a:xfrm>
            <a:off x="41246" y="1371600"/>
            <a:ext cx="1473200" cy="369332"/>
          </a:xfrm>
          <a:prstGeom prst="rect">
            <a:avLst/>
          </a:prstGeom>
          <a:noFill/>
        </p:spPr>
        <p:txBody>
          <a:bodyPr wrap="square" rtlCol="0">
            <a:spAutoFit/>
          </a:bodyPr>
          <a:lstStyle/>
          <a:p>
            <a:pPr algn="ctr"/>
            <a:r>
              <a:rPr lang="en-US" dirty="0" smtClean="0"/>
              <a:t>650 MeV/u</a:t>
            </a:r>
            <a:endParaRPr lang="en-US" dirty="0"/>
          </a:p>
        </p:txBody>
      </p:sp>
      <p:sp>
        <p:nvSpPr>
          <p:cNvPr id="11" name="TextBox 10"/>
          <p:cNvSpPr txBox="1"/>
          <p:nvPr/>
        </p:nvSpPr>
        <p:spPr>
          <a:xfrm>
            <a:off x="92046" y="6470216"/>
            <a:ext cx="2879754" cy="307777"/>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C. Langer </a:t>
            </a:r>
            <a:r>
              <a:rPr lang="en-US" sz="1400" i="1" dirty="0" smtClean="0">
                <a:latin typeface="Times New Roman"/>
                <a:cs typeface="Times New Roman"/>
              </a:rPr>
              <a:t>et al.</a:t>
            </a:r>
            <a:r>
              <a:rPr lang="en-US" sz="1400" dirty="0" smtClean="0">
                <a:latin typeface="Times New Roman"/>
                <a:cs typeface="Times New Roman"/>
              </a:rPr>
              <a:t>, PRC </a:t>
            </a:r>
            <a:r>
              <a:rPr lang="en-US" sz="1400" b="1" dirty="0" smtClean="0">
                <a:latin typeface="Times New Roman"/>
                <a:cs typeface="Times New Roman"/>
              </a:rPr>
              <a:t>89 </a:t>
            </a:r>
            <a:r>
              <a:rPr lang="en-US" sz="1400" dirty="0" smtClean="0">
                <a:latin typeface="Times New Roman"/>
                <a:cs typeface="Times New Roman"/>
              </a:rPr>
              <a:t>(14) 035806</a:t>
            </a:r>
            <a:endParaRPr lang="en-US" sz="1400" dirty="0">
              <a:latin typeface="Times New Roman"/>
              <a:cs typeface="Times New Roman"/>
            </a:endParaRPr>
          </a:p>
        </p:txBody>
      </p:sp>
      <p:sp>
        <p:nvSpPr>
          <p:cNvPr id="12" name="TextBox 11"/>
          <p:cNvSpPr txBox="1"/>
          <p:nvPr/>
        </p:nvSpPr>
        <p:spPr>
          <a:xfrm>
            <a:off x="1765300" y="292100"/>
            <a:ext cx="4648200" cy="461665"/>
          </a:xfrm>
          <a:prstGeom prst="rect">
            <a:avLst/>
          </a:prstGeom>
          <a:noFill/>
          <a:ln w="38100" cmpd="sng">
            <a:solidFill>
              <a:srgbClr val="FF0000"/>
            </a:solidFill>
          </a:ln>
        </p:spPr>
        <p:txBody>
          <a:bodyPr wrap="square" rtlCol="0">
            <a:spAutoFit/>
          </a:bodyPr>
          <a:lstStyle/>
          <a:p>
            <a:r>
              <a:rPr lang="en-US" sz="2400" dirty="0" smtClean="0">
                <a:latin typeface="Comic Sans MS"/>
                <a:cs typeface="Comic Sans MS"/>
              </a:rPr>
              <a:t>Thermonuclear Reaction Rate</a:t>
            </a:r>
            <a:endParaRPr lang="en-US" sz="2400" dirty="0">
              <a:latin typeface="Comic Sans MS"/>
              <a:cs typeface="Comic Sans MS"/>
            </a:endParaRPr>
          </a:p>
        </p:txBody>
      </p:sp>
      <p:pic>
        <p:nvPicPr>
          <p:cNvPr id="13" name="Picture 12" descr="gsi_logo.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5300" y="167129"/>
            <a:ext cx="2197100" cy="483362"/>
          </a:xfrm>
          <a:prstGeom prst="rect">
            <a:avLst/>
          </a:prstGeom>
        </p:spPr>
      </p:pic>
      <p:sp>
        <p:nvSpPr>
          <p:cNvPr id="14" name="TextBox 13"/>
          <p:cNvSpPr txBox="1"/>
          <p:nvPr/>
        </p:nvSpPr>
        <p:spPr>
          <a:xfrm>
            <a:off x="1514446" y="1219200"/>
            <a:ext cx="1457354" cy="369332"/>
          </a:xfrm>
          <a:prstGeom prst="rect">
            <a:avLst/>
          </a:prstGeom>
          <a:noFill/>
        </p:spPr>
        <p:txBody>
          <a:bodyPr wrap="square" rtlCol="0">
            <a:spAutoFit/>
          </a:bodyPr>
          <a:lstStyle/>
          <a:p>
            <a:r>
              <a:rPr lang="en-US" dirty="0" err="1" smtClean="0">
                <a:latin typeface="Times New Roman"/>
                <a:cs typeface="Times New Roman"/>
              </a:rPr>
              <a:t>rp</a:t>
            </a:r>
            <a:r>
              <a:rPr lang="en-US" dirty="0" smtClean="0">
                <a:latin typeface="Times New Roman"/>
                <a:cs typeface="Times New Roman"/>
              </a:rPr>
              <a:t> process</a:t>
            </a:r>
            <a:endParaRPr lang="en-US" dirty="0">
              <a:latin typeface="Times New Roman"/>
              <a:cs typeface="Times New Roman"/>
            </a:endParaRPr>
          </a:p>
        </p:txBody>
      </p:sp>
      <p:pic>
        <p:nvPicPr>
          <p:cNvPr id="15" name="Picture 14"/>
          <p:cNvPicPr>
            <a:picLocks noChangeAspect="1"/>
          </p:cNvPicPr>
          <p:nvPr/>
        </p:nvPicPr>
        <p:blipFill>
          <a:blip r:embed="rId8"/>
          <a:stretch>
            <a:fillRect/>
          </a:stretch>
        </p:blipFill>
        <p:spPr>
          <a:xfrm>
            <a:off x="1003300" y="3797300"/>
            <a:ext cx="3048000" cy="2501487"/>
          </a:xfrm>
          <a:prstGeom prst="rect">
            <a:avLst/>
          </a:prstGeom>
        </p:spPr>
      </p:pic>
      <p:sp>
        <p:nvSpPr>
          <p:cNvPr id="5" name="TextBox 4"/>
          <p:cNvSpPr txBox="1"/>
          <p:nvPr/>
        </p:nvSpPr>
        <p:spPr>
          <a:xfrm>
            <a:off x="4559300" y="3814840"/>
            <a:ext cx="1612900" cy="461665"/>
          </a:xfrm>
          <a:prstGeom prst="rect">
            <a:avLst/>
          </a:prstGeom>
          <a:noFill/>
          <a:ln w="28575" cmpd="sng">
            <a:solidFill>
              <a:srgbClr val="FF0000"/>
            </a:solidFill>
          </a:ln>
        </p:spPr>
        <p:txBody>
          <a:bodyPr wrap="square" rtlCol="0">
            <a:spAutoFit/>
          </a:bodyPr>
          <a:lstStyle/>
          <a:p>
            <a:pPr algn="ctr"/>
            <a:r>
              <a:rPr lang="en-US" sz="2400" baseline="30000" dirty="0" smtClean="0">
                <a:latin typeface="Times New Roman"/>
                <a:cs typeface="Times New Roman"/>
              </a:rPr>
              <a:t>30</a:t>
            </a:r>
            <a:r>
              <a:rPr lang="en-US" sz="2400" dirty="0" smtClean="0">
                <a:latin typeface="Times New Roman"/>
                <a:cs typeface="Times New Roman"/>
              </a:rPr>
              <a:t>S(</a:t>
            </a:r>
            <a:r>
              <a:rPr lang="en-US" sz="2400" dirty="0" err="1" smtClean="0">
                <a:latin typeface="Times New Roman"/>
                <a:cs typeface="Times New Roman"/>
              </a:rPr>
              <a:t>p,</a:t>
            </a:r>
            <a:r>
              <a:rPr lang="en-US" sz="2400" dirty="0" err="1" smtClean="0">
                <a:latin typeface="Symbol" charset="2"/>
                <a:cs typeface="Symbol" charset="2"/>
              </a:rPr>
              <a:t>g</a:t>
            </a:r>
            <a:r>
              <a:rPr lang="en-US" sz="2400" dirty="0" smtClean="0">
                <a:latin typeface="Times New Roman"/>
                <a:cs typeface="Times New Roman"/>
              </a:rPr>
              <a:t>)</a:t>
            </a:r>
            <a:r>
              <a:rPr lang="en-US" sz="2400" baseline="30000" dirty="0" smtClean="0">
                <a:latin typeface="Times New Roman"/>
                <a:cs typeface="Times New Roman"/>
              </a:rPr>
              <a:t>31</a:t>
            </a:r>
            <a:r>
              <a:rPr lang="en-US" sz="2400" dirty="0" smtClean="0">
                <a:latin typeface="Times New Roman"/>
                <a:cs typeface="Times New Roman"/>
              </a:rPr>
              <a:t>Cl</a:t>
            </a:r>
          </a:p>
        </p:txBody>
      </p:sp>
      <p:sp>
        <p:nvSpPr>
          <p:cNvPr id="16" name="TextBox 15"/>
          <p:cNvSpPr txBox="1"/>
          <p:nvPr/>
        </p:nvSpPr>
        <p:spPr>
          <a:xfrm>
            <a:off x="3120583" y="6496264"/>
            <a:ext cx="340658" cy="276999"/>
          </a:xfrm>
          <a:prstGeom prst="rect">
            <a:avLst/>
          </a:prstGeom>
          <a:noFill/>
        </p:spPr>
        <p:txBody>
          <a:bodyPr wrap="none" rtlCol="0">
            <a:spAutoFit/>
          </a:bodyPr>
          <a:lstStyle/>
          <a:p>
            <a:r>
              <a:rPr lang="en-US" sz="1200" dirty="0"/>
              <a:t>4</a:t>
            </a:r>
            <a:r>
              <a:rPr lang="en-US" sz="1200" dirty="0" smtClean="0"/>
              <a:t>3</a:t>
            </a:r>
            <a:endParaRPr lang="en-US" sz="1200" dirty="0"/>
          </a:p>
        </p:txBody>
      </p:sp>
      <p:sp>
        <p:nvSpPr>
          <p:cNvPr id="17" name="TextBox 16"/>
          <p:cNvSpPr txBox="1"/>
          <p:nvPr/>
        </p:nvSpPr>
        <p:spPr>
          <a:xfrm>
            <a:off x="2339946" y="3389868"/>
            <a:ext cx="2181254" cy="369332"/>
          </a:xfrm>
          <a:prstGeom prst="rect">
            <a:avLst/>
          </a:prstGeom>
          <a:noFill/>
        </p:spPr>
        <p:txBody>
          <a:bodyPr wrap="square" rtlCol="0">
            <a:spAutoFit/>
          </a:bodyPr>
          <a:lstStyle/>
          <a:p>
            <a:pPr algn="ctr"/>
            <a:r>
              <a:rPr lang="en-US" dirty="0" smtClean="0">
                <a:latin typeface="Times New Roman"/>
                <a:cs typeface="Times New Roman"/>
              </a:rPr>
              <a:t>Type I X-ray burst</a:t>
            </a:r>
            <a:endParaRPr lang="en-US" dirty="0">
              <a:latin typeface="Times New Roman"/>
              <a:cs typeface="Times New Roman"/>
            </a:endParaRPr>
          </a:p>
        </p:txBody>
      </p:sp>
      <p:sp>
        <p:nvSpPr>
          <p:cNvPr id="8" name="TextBox 7"/>
          <p:cNvSpPr txBox="1"/>
          <p:nvPr/>
        </p:nvSpPr>
        <p:spPr>
          <a:xfrm>
            <a:off x="6540500" y="1185940"/>
            <a:ext cx="1346200" cy="338554"/>
          </a:xfrm>
          <a:prstGeom prst="rect">
            <a:avLst/>
          </a:prstGeom>
          <a:noFill/>
        </p:spPr>
        <p:txBody>
          <a:bodyPr wrap="square" rtlCol="0">
            <a:spAutoFit/>
          </a:bodyPr>
          <a:lstStyle/>
          <a:p>
            <a:pPr algn="ctr"/>
            <a:r>
              <a:rPr lang="en-US" sz="1600" dirty="0" err="1" smtClean="0">
                <a:latin typeface="Times New Roman"/>
                <a:cs typeface="Times New Roman"/>
              </a:rPr>
              <a:t>S</a:t>
            </a:r>
            <a:r>
              <a:rPr lang="en-US" sz="1600" baseline="-25000" dirty="0" err="1" smtClean="0">
                <a:latin typeface="Times New Roman"/>
                <a:cs typeface="Times New Roman"/>
              </a:rPr>
              <a:t>p</a:t>
            </a:r>
            <a:r>
              <a:rPr lang="en-US" sz="1600" dirty="0" smtClean="0">
                <a:latin typeface="Times New Roman"/>
                <a:cs typeface="Times New Roman"/>
              </a:rPr>
              <a:t>=296 keV</a:t>
            </a:r>
            <a:endParaRPr lang="en-US" sz="1600" dirty="0">
              <a:latin typeface="Times New Roman"/>
              <a:cs typeface="Times New Roman"/>
            </a:endParaRPr>
          </a:p>
        </p:txBody>
      </p:sp>
    </p:spTree>
    <p:extLst>
      <p:ext uri="{BB962C8B-B14F-4D97-AF65-F5344CB8AC3E}">
        <p14:creationId xmlns:p14="http://schemas.microsoft.com/office/powerpoint/2010/main" val="17098064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304" y="41990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29</a:t>
            </a:r>
            <a:r>
              <a:rPr lang="en-US" sz="2800" dirty="0" smtClean="0">
                <a:solidFill>
                  <a:schemeClr val="tx1"/>
                </a:solidFill>
              </a:rPr>
              <a:t>Na</a:t>
            </a:r>
            <a:br>
              <a:rPr lang="en-US" sz="2800" dirty="0" smtClean="0">
                <a:solidFill>
                  <a:schemeClr val="tx1"/>
                </a:solidFill>
              </a:rPr>
            </a:br>
            <a:r>
              <a:rPr lang="en-US" sz="1400" dirty="0" smtClean="0">
                <a:solidFill>
                  <a:schemeClr val="tx1"/>
                </a:solidFill>
              </a:rPr>
              <a:t>44.9 </a:t>
            </a:r>
            <a:r>
              <a:rPr lang="en-US" sz="1400" dirty="0" err="1" smtClean="0">
                <a:solidFill>
                  <a:schemeClr val="tx1"/>
                </a:solidFill>
              </a:rPr>
              <a:t>ms</a:t>
            </a:r>
            <a:endParaRPr lang="en-US" sz="1400" dirty="0">
              <a:solidFill>
                <a:schemeClr val="tx1"/>
              </a:solidFill>
            </a:endParaRPr>
          </a:p>
        </p:txBody>
      </p:sp>
      <p:sp>
        <p:nvSpPr>
          <p:cNvPr id="3" name="Rectangle 2"/>
          <p:cNvSpPr/>
          <p:nvPr/>
        </p:nvSpPr>
        <p:spPr>
          <a:xfrm>
            <a:off x="1265864" y="42112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30</a:t>
            </a:r>
            <a:r>
              <a:rPr lang="en-US" sz="2800" dirty="0" smtClean="0">
                <a:solidFill>
                  <a:schemeClr val="tx1"/>
                </a:solidFill>
              </a:rPr>
              <a:t>Na</a:t>
            </a:r>
            <a:br>
              <a:rPr lang="en-US" sz="2800" dirty="0" smtClean="0">
                <a:solidFill>
                  <a:schemeClr val="tx1"/>
                </a:solidFill>
              </a:rPr>
            </a:br>
            <a:r>
              <a:rPr lang="en-US" sz="1400" dirty="0" smtClean="0">
                <a:solidFill>
                  <a:schemeClr val="tx1"/>
                </a:solidFill>
              </a:rPr>
              <a:t>48.4 </a:t>
            </a:r>
            <a:r>
              <a:rPr lang="en-US" sz="1400" dirty="0" err="1" smtClean="0">
                <a:solidFill>
                  <a:schemeClr val="tx1"/>
                </a:solidFill>
              </a:rPr>
              <a:t>ms</a:t>
            </a:r>
            <a:endParaRPr lang="en-US" sz="1400" dirty="0">
              <a:solidFill>
                <a:schemeClr val="tx1"/>
              </a:solidFill>
            </a:endParaRPr>
          </a:p>
        </p:txBody>
      </p:sp>
      <p:sp>
        <p:nvSpPr>
          <p:cNvPr id="6" name="TextBox 5"/>
          <p:cNvSpPr txBox="1"/>
          <p:nvPr/>
        </p:nvSpPr>
        <p:spPr>
          <a:xfrm>
            <a:off x="117446" y="6470216"/>
            <a:ext cx="3298854" cy="307777"/>
          </a:xfrm>
          <a:prstGeom prst="rect">
            <a:avLst/>
          </a:prstGeom>
          <a:solidFill>
            <a:srgbClr val="CCFFCC"/>
          </a:solidFill>
          <a:ln>
            <a:solidFill>
              <a:srgbClr val="000000"/>
            </a:solidFill>
          </a:ln>
        </p:spPr>
        <p:txBody>
          <a:bodyPr wrap="square" rtlCol="0">
            <a:spAutoFit/>
          </a:bodyPr>
          <a:lstStyle/>
          <a:p>
            <a:pPr algn="ctr"/>
            <a:r>
              <a:rPr lang="en-US" sz="1400" dirty="0">
                <a:latin typeface="Times New Roman"/>
                <a:cs typeface="Times New Roman"/>
              </a:rPr>
              <a:t>M</a:t>
            </a:r>
            <a:r>
              <a:rPr lang="en-US" sz="1400" dirty="0" smtClean="0">
                <a:latin typeface="Times New Roman"/>
                <a:cs typeface="Times New Roman"/>
              </a:rPr>
              <a:t>. </a:t>
            </a:r>
            <a:r>
              <a:rPr lang="en-US" sz="1400" dirty="0" err="1" smtClean="0">
                <a:latin typeface="Times New Roman"/>
                <a:cs typeface="Times New Roman"/>
              </a:rPr>
              <a:t>Seidlitz</a:t>
            </a:r>
            <a:r>
              <a:rPr lang="en-US" sz="1400" dirty="0" smtClean="0">
                <a:latin typeface="Times New Roman"/>
                <a:cs typeface="Times New Roman"/>
              </a:rPr>
              <a:t> </a:t>
            </a:r>
            <a:r>
              <a:rPr lang="en-US" sz="1400" i="1" dirty="0" smtClean="0">
                <a:latin typeface="Times New Roman"/>
                <a:cs typeface="Times New Roman"/>
              </a:rPr>
              <a:t>et al.</a:t>
            </a:r>
            <a:r>
              <a:rPr lang="en-US" sz="1400" dirty="0" smtClean="0">
                <a:latin typeface="Times New Roman"/>
                <a:cs typeface="Times New Roman"/>
              </a:rPr>
              <a:t>, PRC </a:t>
            </a:r>
            <a:r>
              <a:rPr lang="en-US" sz="1400" b="1" dirty="0" smtClean="0">
                <a:latin typeface="Times New Roman"/>
                <a:cs typeface="Times New Roman"/>
              </a:rPr>
              <a:t>89 </a:t>
            </a:r>
            <a:r>
              <a:rPr lang="en-US" sz="1400" dirty="0" smtClean="0">
                <a:latin typeface="Times New Roman"/>
                <a:cs typeface="Times New Roman"/>
              </a:rPr>
              <a:t>(14) 024309</a:t>
            </a:r>
            <a:endParaRPr lang="en-US" sz="1400" dirty="0">
              <a:latin typeface="Times New Roman"/>
              <a:cs typeface="Times New Roman"/>
            </a:endParaRPr>
          </a:p>
        </p:txBody>
      </p:sp>
      <p:pic>
        <p:nvPicPr>
          <p:cNvPr id="8" name="Picture 7" descr="PhysRevC.82.05430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47034" y="101600"/>
            <a:ext cx="1587500" cy="1587500"/>
          </a:xfrm>
          <a:prstGeom prst="rect">
            <a:avLst/>
          </a:prstGeom>
        </p:spPr>
      </p:pic>
      <p:sp>
        <p:nvSpPr>
          <p:cNvPr id="4" name="TextBox 3"/>
          <p:cNvSpPr txBox="1"/>
          <p:nvPr/>
        </p:nvSpPr>
        <p:spPr>
          <a:xfrm>
            <a:off x="2765804" y="279400"/>
            <a:ext cx="3190496" cy="954107"/>
          </a:xfrm>
          <a:prstGeom prst="rect">
            <a:avLst/>
          </a:prstGeom>
          <a:noFill/>
          <a:ln w="28575" cmpd="sng">
            <a:solidFill>
              <a:srgbClr val="FF0000"/>
            </a:solidFill>
          </a:ln>
        </p:spPr>
        <p:txBody>
          <a:bodyPr wrap="square" rtlCol="0">
            <a:spAutoFit/>
          </a:bodyPr>
          <a:lstStyle/>
          <a:p>
            <a:pPr algn="ctr"/>
            <a:r>
              <a:rPr lang="en-US" sz="2800" dirty="0" smtClean="0">
                <a:latin typeface="Comic Sans MS"/>
                <a:cs typeface="Comic Sans MS"/>
              </a:rPr>
              <a:t>The Island of Inversion</a:t>
            </a:r>
            <a:endParaRPr lang="en-US" sz="2800" dirty="0">
              <a:latin typeface="Comic Sans MS"/>
              <a:cs typeface="Comic Sans MS"/>
            </a:endParaRPr>
          </a:p>
        </p:txBody>
      </p:sp>
      <p:sp>
        <p:nvSpPr>
          <p:cNvPr id="9" name="TextBox 8"/>
          <p:cNvSpPr txBox="1"/>
          <p:nvPr/>
        </p:nvSpPr>
        <p:spPr>
          <a:xfrm>
            <a:off x="818248" y="4470400"/>
            <a:ext cx="1582051" cy="369332"/>
          </a:xfrm>
          <a:prstGeom prst="rect">
            <a:avLst/>
          </a:prstGeom>
          <a:noFill/>
        </p:spPr>
        <p:txBody>
          <a:bodyPr wrap="square" rtlCol="0">
            <a:spAutoFit/>
          </a:bodyPr>
          <a:lstStyle/>
          <a:p>
            <a:r>
              <a:rPr lang="en-US" dirty="0" smtClean="0"/>
              <a:t>N = 18         19 </a:t>
            </a:r>
            <a:endParaRPr lang="en-US" dirty="0"/>
          </a:p>
        </p:txBody>
      </p:sp>
      <p:pic>
        <p:nvPicPr>
          <p:cNvPr id="31" name="Picture 30"/>
          <p:cNvPicPr>
            <a:picLocks noChangeAspect="1"/>
          </p:cNvPicPr>
          <p:nvPr/>
        </p:nvPicPr>
        <p:blipFill>
          <a:blip r:embed="rId4"/>
          <a:stretch>
            <a:fillRect/>
          </a:stretch>
        </p:blipFill>
        <p:spPr>
          <a:xfrm>
            <a:off x="228600" y="1778000"/>
            <a:ext cx="4475166" cy="2806700"/>
          </a:xfrm>
          <a:prstGeom prst="rect">
            <a:avLst/>
          </a:prstGeom>
        </p:spPr>
      </p:pic>
      <p:grpSp>
        <p:nvGrpSpPr>
          <p:cNvPr id="32" name="Group 31"/>
          <p:cNvGrpSpPr/>
          <p:nvPr/>
        </p:nvGrpSpPr>
        <p:grpSpPr>
          <a:xfrm>
            <a:off x="4737100" y="2040031"/>
            <a:ext cx="2933700" cy="2582769"/>
            <a:chOff x="0" y="1435100"/>
            <a:chExt cx="4203700" cy="3964781"/>
          </a:xfrm>
        </p:grpSpPr>
        <p:pic>
          <p:nvPicPr>
            <p:cNvPr id="33" name="Picture 32"/>
            <p:cNvPicPr>
              <a:picLocks noChangeAspect="1"/>
            </p:cNvPicPr>
            <p:nvPr/>
          </p:nvPicPr>
          <p:blipFill rotWithShape="1">
            <a:blip r:embed="rId5"/>
            <a:srcRect r="54028"/>
            <a:stretch/>
          </p:blipFill>
          <p:spPr>
            <a:xfrm>
              <a:off x="0" y="1435100"/>
              <a:ext cx="4203700" cy="3964781"/>
            </a:xfrm>
            <a:prstGeom prst="rect">
              <a:avLst/>
            </a:prstGeom>
          </p:spPr>
        </p:pic>
        <p:pic>
          <p:nvPicPr>
            <p:cNvPr id="34" name="Picture 33"/>
            <p:cNvPicPr>
              <a:picLocks noChangeAspect="1"/>
            </p:cNvPicPr>
            <p:nvPr/>
          </p:nvPicPr>
          <p:blipFill rotWithShape="1">
            <a:blip r:embed="rId5"/>
            <a:srcRect l="43889" t="92312" r="40278"/>
            <a:stretch/>
          </p:blipFill>
          <p:spPr>
            <a:xfrm>
              <a:off x="1917700" y="5080000"/>
              <a:ext cx="1447800" cy="304800"/>
            </a:xfrm>
            <a:prstGeom prst="rect">
              <a:avLst/>
            </a:prstGeom>
          </p:spPr>
        </p:pic>
        <p:cxnSp>
          <p:nvCxnSpPr>
            <p:cNvPr id="35" name="Straight Connector 34"/>
            <p:cNvCxnSpPr/>
            <p:nvPr/>
          </p:nvCxnSpPr>
          <p:spPr>
            <a:xfrm>
              <a:off x="4203700" y="1524000"/>
              <a:ext cx="0" cy="340360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6" name="Picture 35"/>
          <p:cNvPicPr>
            <a:picLocks noChangeAspect="1"/>
          </p:cNvPicPr>
          <p:nvPr/>
        </p:nvPicPr>
        <p:blipFill>
          <a:blip r:embed="rId6"/>
          <a:stretch>
            <a:fillRect/>
          </a:stretch>
        </p:blipFill>
        <p:spPr>
          <a:xfrm>
            <a:off x="4106934" y="4607244"/>
            <a:ext cx="1968500" cy="2027136"/>
          </a:xfrm>
          <a:prstGeom prst="rect">
            <a:avLst/>
          </a:prstGeom>
        </p:spPr>
      </p:pic>
      <p:sp>
        <p:nvSpPr>
          <p:cNvPr id="37" name="TextBox 36"/>
          <p:cNvSpPr txBox="1"/>
          <p:nvPr/>
        </p:nvSpPr>
        <p:spPr>
          <a:xfrm>
            <a:off x="571501" y="1409700"/>
            <a:ext cx="1429220" cy="369332"/>
          </a:xfrm>
          <a:prstGeom prst="rect">
            <a:avLst/>
          </a:prstGeom>
          <a:noFill/>
        </p:spPr>
        <p:txBody>
          <a:bodyPr wrap="square" rtlCol="0">
            <a:spAutoFit/>
          </a:bodyPr>
          <a:lstStyle/>
          <a:p>
            <a:pPr algn="ctr"/>
            <a:r>
              <a:rPr lang="en-US" dirty="0" smtClean="0"/>
              <a:t>2.85 MeV/u</a:t>
            </a:r>
            <a:endParaRPr lang="en-US" dirty="0"/>
          </a:p>
        </p:txBody>
      </p:sp>
      <p:sp>
        <p:nvSpPr>
          <p:cNvPr id="38" name="TextBox 37"/>
          <p:cNvSpPr txBox="1"/>
          <p:nvPr/>
        </p:nvSpPr>
        <p:spPr>
          <a:xfrm>
            <a:off x="88900" y="6197600"/>
            <a:ext cx="340658" cy="276999"/>
          </a:xfrm>
          <a:prstGeom prst="rect">
            <a:avLst/>
          </a:prstGeom>
          <a:noFill/>
        </p:spPr>
        <p:txBody>
          <a:bodyPr wrap="none" rtlCol="0">
            <a:spAutoFit/>
          </a:bodyPr>
          <a:lstStyle/>
          <a:p>
            <a:r>
              <a:rPr lang="en-US" sz="1200" dirty="0" smtClean="0"/>
              <a:t>39</a:t>
            </a:r>
            <a:endParaRPr lang="en-US" sz="1200" dirty="0"/>
          </a:p>
        </p:txBody>
      </p:sp>
      <p:sp>
        <p:nvSpPr>
          <p:cNvPr id="39" name="TextBox 38"/>
          <p:cNvSpPr txBox="1"/>
          <p:nvPr/>
        </p:nvSpPr>
        <p:spPr>
          <a:xfrm>
            <a:off x="5816600" y="2261632"/>
            <a:ext cx="863600" cy="461665"/>
          </a:xfrm>
          <a:prstGeom prst="rect">
            <a:avLst/>
          </a:prstGeom>
          <a:noFill/>
        </p:spPr>
        <p:txBody>
          <a:bodyPr wrap="square" rtlCol="0">
            <a:spAutoFit/>
          </a:bodyPr>
          <a:lstStyle/>
          <a:p>
            <a:pPr algn="ctr"/>
            <a:r>
              <a:rPr lang="en-US" sz="2400" baseline="30000" dirty="0" smtClean="0">
                <a:latin typeface="Times New Roman"/>
                <a:cs typeface="Times New Roman"/>
              </a:rPr>
              <a:t>30</a:t>
            </a:r>
            <a:r>
              <a:rPr lang="en-US" sz="2400" dirty="0" smtClean="0">
                <a:latin typeface="Times New Roman"/>
                <a:cs typeface="Times New Roman"/>
              </a:rPr>
              <a:t>Na</a:t>
            </a:r>
            <a:endParaRPr lang="en-US" sz="2400" dirty="0">
              <a:latin typeface="Times New Roman"/>
              <a:cs typeface="Times New Roman"/>
            </a:endParaRPr>
          </a:p>
        </p:txBody>
      </p:sp>
      <p:pic>
        <p:nvPicPr>
          <p:cNvPr id="40" name="Picture 39" descr="EBIS1_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0726" y="4945788"/>
            <a:ext cx="2273808" cy="1688592"/>
          </a:xfrm>
          <a:prstGeom prst="rect">
            <a:avLst/>
          </a:prstGeom>
        </p:spPr>
      </p:pic>
      <p:sp>
        <p:nvSpPr>
          <p:cNvPr id="5" name="TextBox 4"/>
          <p:cNvSpPr txBox="1"/>
          <p:nvPr/>
        </p:nvSpPr>
        <p:spPr>
          <a:xfrm>
            <a:off x="7277100" y="4622800"/>
            <a:ext cx="1333500" cy="369332"/>
          </a:xfrm>
          <a:prstGeom prst="rect">
            <a:avLst/>
          </a:prstGeom>
          <a:noFill/>
        </p:spPr>
        <p:txBody>
          <a:bodyPr wrap="square" rtlCol="0">
            <a:spAutoFit/>
          </a:bodyPr>
          <a:lstStyle/>
          <a:p>
            <a:pPr algn="ctr"/>
            <a:r>
              <a:rPr lang="en-US" b="1" dirty="0" smtClean="0">
                <a:solidFill>
                  <a:srgbClr val="0000FF"/>
                </a:solidFill>
                <a:latin typeface="Times New Roman"/>
                <a:cs typeface="Times New Roman"/>
              </a:rPr>
              <a:t>REXEBIS</a:t>
            </a:r>
            <a:endParaRPr lang="en-US" b="1" dirty="0">
              <a:solidFill>
                <a:srgbClr val="0000FF"/>
              </a:solidFill>
              <a:latin typeface="Times New Roman"/>
              <a:cs typeface="Times New Roman"/>
            </a:endParaRPr>
          </a:p>
        </p:txBody>
      </p:sp>
      <p:sp>
        <p:nvSpPr>
          <p:cNvPr id="10" name="TextBox 9"/>
          <p:cNvSpPr txBox="1"/>
          <p:nvPr/>
        </p:nvSpPr>
        <p:spPr>
          <a:xfrm>
            <a:off x="1806954" y="4945788"/>
            <a:ext cx="1837946" cy="1292662"/>
          </a:xfrm>
          <a:prstGeom prst="rect">
            <a:avLst/>
          </a:prstGeom>
          <a:solidFill>
            <a:srgbClr val="FAFFBB"/>
          </a:solidFill>
          <a:ln>
            <a:solidFill>
              <a:srgbClr val="0000FF"/>
            </a:solidFill>
          </a:ln>
          <a:effectLst>
            <a:outerShdw blurRad="50800" dist="38100" dir="2700000" sx="106000" sy="106000" algn="tl" rotWithShape="0">
              <a:srgbClr val="000000">
                <a:alpha val="43000"/>
              </a:srgbClr>
            </a:outerShdw>
          </a:effectLst>
        </p:spPr>
        <p:txBody>
          <a:bodyPr wrap="square" rtlCol="0">
            <a:spAutoFit/>
          </a:bodyPr>
          <a:lstStyle/>
          <a:p>
            <a:pPr algn="ctr"/>
            <a:r>
              <a:rPr lang="en-US" sz="2400" baseline="30000" dirty="0" smtClean="0">
                <a:latin typeface="Times New Roman"/>
                <a:cs typeface="Times New Roman"/>
              </a:rPr>
              <a:t>30</a:t>
            </a:r>
            <a:r>
              <a:rPr lang="en-US" sz="2400" dirty="0" smtClean="0">
                <a:latin typeface="Times New Roman"/>
                <a:cs typeface="Times New Roman"/>
              </a:rPr>
              <a:t>Na</a:t>
            </a:r>
            <a:r>
              <a:rPr lang="en-US" dirty="0" smtClean="0">
                <a:latin typeface="Times New Roman"/>
                <a:cs typeface="Times New Roman"/>
              </a:rPr>
              <a:t> </a:t>
            </a:r>
          </a:p>
          <a:p>
            <a:pPr algn="ctr"/>
            <a:r>
              <a:rPr lang="en-US" dirty="0" smtClean="0">
                <a:latin typeface="Times New Roman"/>
                <a:cs typeface="Times New Roman"/>
              </a:rPr>
              <a:t>(2p2h) deformed </a:t>
            </a:r>
          </a:p>
          <a:p>
            <a:pPr algn="ctr"/>
            <a:r>
              <a:rPr lang="en-US" dirty="0" smtClean="0">
                <a:latin typeface="Times New Roman"/>
                <a:cs typeface="Times New Roman"/>
              </a:rPr>
              <a:t>ground-state configuration</a:t>
            </a:r>
            <a:endParaRPr lang="en-US" dirty="0">
              <a:latin typeface="Times New Roman"/>
              <a:cs typeface="Times New Roman"/>
            </a:endParaRPr>
          </a:p>
        </p:txBody>
      </p:sp>
      <p:sp>
        <p:nvSpPr>
          <p:cNvPr id="11" name="Rectangle 10"/>
          <p:cNvSpPr/>
          <p:nvPr/>
        </p:nvSpPr>
        <p:spPr>
          <a:xfrm>
            <a:off x="7526370" y="1644134"/>
            <a:ext cx="1498440" cy="246221"/>
          </a:xfrm>
          <a:prstGeom prst="rect">
            <a:avLst/>
          </a:prstGeom>
        </p:spPr>
        <p:txBody>
          <a:bodyPr wrap="none">
            <a:spAutoFit/>
          </a:bodyPr>
          <a:lstStyle/>
          <a:p>
            <a:r>
              <a:rPr lang="en-US" sz="1000" dirty="0"/>
              <a:t>PhysRevC.82.054301.png</a:t>
            </a:r>
          </a:p>
        </p:txBody>
      </p:sp>
    </p:spTree>
    <p:extLst>
      <p:ext uri="{BB962C8B-B14F-4D97-AF65-F5344CB8AC3E}">
        <p14:creationId xmlns:p14="http://schemas.microsoft.com/office/powerpoint/2010/main" val="150442467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6300" y="4711701"/>
            <a:ext cx="5727700" cy="2118464"/>
          </a:xfrm>
          <a:prstGeom prst="rect">
            <a:avLst/>
          </a:prstGeom>
        </p:spPr>
      </p:pic>
      <p:pic>
        <p:nvPicPr>
          <p:cNvPr id="10" name="Picture 9"/>
          <p:cNvPicPr>
            <a:picLocks noChangeAspect="1"/>
          </p:cNvPicPr>
          <p:nvPr/>
        </p:nvPicPr>
        <p:blipFill>
          <a:blip r:embed="rId4"/>
          <a:stretch>
            <a:fillRect/>
          </a:stretch>
        </p:blipFill>
        <p:spPr>
          <a:xfrm>
            <a:off x="210020" y="3398515"/>
            <a:ext cx="2895601" cy="2945214"/>
          </a:xfrm>
          <a:prstGeom prst="rect">
            <a:avLst/>
          </a:prstGeom>
        </p:spPr>
      </p:pic>
      <p:sp>
        <p:nvSpPr>
          <p:cNvPr id="3" name="Rectangle 2"/>
          <p:cNvSpPr/>
          <p:nvPr/>
        </p:nvSpPr>
        <p:spPr>
          <a:xfrm>
            <a:off x="996204" y="229409"/>
            <a:ext cx="861857" cy="831502"/>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29</a:t>
            </a:r>
            <a:r>
              <a:rPr lang="en-US" sz="2800" dirty="0" smtClean="0">
                <a:solidFill>
                  <a:schemeClr val="tx1"/>
                </a:solidFill>
              </a:rPr>
              <a:t>Ne</a:t>
            </a:r>
            <a:br>
              <a:rPr lang="en-US" sz="2800" dirty="0" smtClean="0">
                <a:solidFill>
                  <a:schemeClr val="tx1"/>
                </a:solidFill>
              </a:rPr>
            </a:br>
            <a:r>
              <a:rPr lang="en-US" sz="1400" dirty="0" smtClean="0">
                <a:solidFill>
                  <a:schemeClr val="tx1"/>
                </a:solidFill>
              </a:rPr>
              <a:t>14.8 </a:t>
            </a:r>
            <a:r>
              <a:rPr lang="en-US" sz="1400" dirty="0" err="1" smtClean="0">
                <a:solidFill>
                  <a:schemeClr val="tx1"/>
                </a:solidFill>
              </a:rPr>
              <a:t>ms</a:t>
            </a:r>
            <a:endParaRPr lang="en-US" sz="1400" dirty="0">
              <a:solidFill>
                <a:schemeClr val="tx1"/>
              </a:solidFill>
            </a:endParaRPr>
          </a:p>
        </p:txBody>
      </p:sp>
      <p:sp>
        <p:nvSpPr>
          <p:cNvPr id="4" name="Rectangle 3"/>
          <p:cNvSpPr/>
          <p:nvPr/>
        </p:nvSpPr>
        <p:spPr>
          <a:xfrm>
            <a:off x="135564" y="23062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28</a:t>
            </a:r>
            <a:r>
              <a:rPr lang="en-US" sz="2800" dirty="0" smtClean="0">
                <a:solidFill>
                  <a:schemeClr val="tx1"/>
                </a:solidFill>
              </a:rPr>
              <a:t>Ne</a:t>
            </a:r>
            <a:br>
              <a:rPr lang="en-US" sz="2800" dirty="0" smtClean="0">
                <a:solidFill>
                  <a:schemeClr val="tx1"/>
                </a:solidFill>
              </a:rPr>
            </a:br>
            <a:r>
              <a:rPr lang="en-US" sz="1400" dirty="0" smtClean="0">
                <a:solidFill>
                  <a:schemeClr val="tx1"/>
                </a:solidFill>
              </a:rPr>
              <a:t>18.9 </a:t>
            </a:r>
            <a:r>
              <a:rPr lang="en-US" sz="1400" dirty="0" err="1" smtClean="0">
                <a:solidFill>
                  <a:schemeClr val="tx1"/>
                </a:solidFill>
              </a:rPr>
              <a:t>ms</a:t>
            </a:r>
            <a:endParaRPr lang="en-US" sz="1400" dirty="0">
              <a:solidFill>
                <a:schemeClr val="tx1"/>
              </a:solidFill>
            </a:endParaRPr>
          </a:p>
        </p:txBody>
      </p:sp>
      <p:sp>
        <p:nvSpPr>
          <p:cNvPr id="5" name="Rectangle 4"/>
          <p:cNvSpPr/>
          <p:nvPr/>
        </p:nvSpPr>
        <p:spPr>
          <a:xfrm>
            <a:off x="1862764" y="23062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30</a:t>
            </a:r>
            <a:r>
              <a:rPr lang="en-US" sz="2800" dirty="0" smtClean="0">
                <a:solidFill>
                  <a:schemeClr val="tx1"/>
                </a:solidFill>
              </a:rPr>
              <a:t>Ne</a:t>
            </a:r>
            <a:br>
              <a:rPr lang="en-US" sz="2800" dirty="0" smtClean="0">
                <a:solidFill>
                  <a:schemeClr val="tx1"/>
                </a:solidFill>
              </a:rPr>
            </a:br>
            <a:r>
              <a:rPr lang="en-US" sz="1400" dirty="0" smtClean="0">
                <a:solidFill>
                  <a:schemeClr val="tx1"/>
                </a:solidFill>
              </a:rPr>
              <a:t>7.3 </a:t>
            </a:r>
            <a:r>
              <a:rPr lang="en-US" sz="1400" dirty="0" err="1" smtClean="0">
                <a:solidFill>
                  <a:schemeClr val="tx1"/>
                </a:solidFill>
              </a:rPr>
              <a:t>ms</a:t>
            </a:r>
            <a:endParaRPr lang="en-US" sz="1400" dirty="0">
              <a:solidFill>
                <a:schemeClr val="tx1"/>
              </a:solidFill>
            </a:endParaRPr>
          </a:p>
        </p:txBody>
      </p:sp>
      <p:sp>
        <p:nvSpPr>
          <p:cNvPr id="6" name="Rectangle 5"/>
          <p:cNvSpPr/>
          <p:nvPr/>
        </p:nvSpPr>
        <p:spPr>
          <a:xfrm>
            <a:off x="996204" y="1220009"/>
            <a:ext cx="861857" cy="831502"/>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35</a:t>
            </a:r>
            <a:r>
              <a:rPr lang="en-US" sz="2400" dirty="0" smtClean="0">
                <a:solidFill>
                  <a:schemeClr val="tx1"/>
                </a:solidFill>
              </a:rPr>
              <a:t>Mg</a:t>
            </a:r>
            <a:r>
              <a:rPr lang="en-US" sz="2800" dirty="0" smtClean="0">
                <a:solidFill>
                  <a:schemeClr val="tx1"/>
                </a:solidFill>
              </a:rPr>
              <a:t/>
            </a:r>
            <a:br>
              <a:rPr lang="en-US" sz="2800" dirty="0" smtClean="0">
                <a:solidFill>
                  <a:schemeClr val="tx1"/>
                </a:solidFill>
              </a:rPr>
            </a:br>
            <a:r>
              <a:rPr lang="en-US" sz="1400" dirty="0" smtClean="0">
                <a:solidFill>
                  <a:schemeClr val="tx1"/>
                </a:solidFill>
              </a:rPr>
              <a:t>70 </a:t>
            </a:r>
            <a:r>
              <a:rPr lang="en-US" sz="1400" dirty="0" err="1" smtClean="0">
                <a:solidFill>
                  <a:schemeClr val="tx1"/>
                </a:solidFill>
              </a:rPr>
              <a:t>ms</a:t>
            </a:r>
            <a:endParaRPr lang="en-US" sz="1400" dirty="0">
              <a:solidFill>
                <a:schemeClr val="tx1"/>
              </a:solidFill>
            </a:endParaRPr>
          </a:p>
        </p:txBody>
      </p:sp>
      <p:sp>
        <p:nvSpPr>
          <p:cNvPr id="7" name="Rectangle 6"/>
          <p:cNvSpPr/>
          <p:nvPr/>
        </p:nvSpPr>
        <p:spPr>
          <a:xfrm>
            <a:off x="135564" y="122122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34</a:t>
            </a:r>
            <a:r>
              <a:rPr lang="en-US" sz="2400" dirty="0" smtClean="0">
                <a:solidFill>
                  <a:schemeClr val="tx1"/>
                </a:solidFill>
              </a:rPr>
              <a:t>Mg</a:t>
            </a:r>
            <a:br>
              <a:rPr lang="en-US" sz="2400" dirty="0" smtClean="0">
                <a:solidFill>
                  <a:schemeClr val="tx1"/>
                </a:solidFill>
              </a:rPr>
            </a:br>
            <a:r>
              <a:rPr lang="en-US" sz="1400" dirty="0" smtClean="0">
                <a:solidFill>
                  <a:schemeClr val="tx1"/>
                </a:solidFill>
              </a:rPr>
              <a:t>20 </a:t>
            </a:r>
            <a:r>
              <a:rPr lang="en-US" sz="1400" dirty="0" err="1" smtClean="0">
                <a:solidFill>
                  <a:schemeClr val="tx1"/>
                </a:solidFill>
              </a:rPr>
              <a:t>ms</a:t>
            </a:r>
            <a:endParaRPr lang="en-US" sz="1400" dirty="0">
              <a:solidFill>
                <a:schemeClr val="tx1"/>
              </a:solidFill>
            </a:endParaRPr>
          </a:p>
        </p:txBody>
      </p:sp>
      <p:sp>
        <p:nvSpPr>
          <p:cNvPr id="9" name="Rectangle 8"/>
          <p:cNvSpPr/>
          <p:nvPr/>
        </p:nvSpPr>
        <p:spPr>
          <a:xfrm>
            <a:off x="1850064" y="122122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36</a:t>
            </a:r>
            <a:r>
              <a:rPr lang="en-US" sz="2400" dirty="0" smtClean="0">
                <a:solidFill>
                  <a:schemeClr val="tx1"/>
                </a:solidFill>
              </a:rPr>
              <a:t>Mg</a:t>
            </a:r>
            <a:br>
              <a:rPr lang="en-US" sz="2400" dirty="0" smtClean="0">
                <a:solidFill>
                  <a:schemeClr val="tx1"/>
                </a:solidFill>
              </a:rPr>
            </a:br>
            <a:r>
              <a:rPr lang="en-US" sz="1400" dirty="0" smtClean="0">
                <a:solidFill>
                  <a:schemeClr val="tx1"/>
                </a:solidFill>
              </a:rPr>
              <a:t>3.9 </a:t>
            </a:r>
            <a:r>
              <a:rPr lang="en-US" sz="1400" dirty="0" err="1" smtClean="0">
                <a:solidFill>
                  <a:schemeClr val="tx1"/>
                </a:solidFill>
              </a:rPr>
              <a:t>ms</a:t>
            </a:r>
            <a:endParaRPr lang="en-US" sz="1400" dirty="0">
              <a:solidFill>
                <a:schemeClr val="tx1"/>
              </a:solidFill>
            </a:endParaRPr>
          </a:p>
        </p:txBody>
      </p:sp>
      <p:pic>
        <p:nvPicPr>
          <p:cNvPr id="11" name="Picture 10"/>
          <p:cNvPicPr>
            <a:picLocks noChangeAspect="1"/>
          </p:cNvPicPr>
          <p:nvPr/>
        </p:nvPicPr>
        <p:blipFill>
          <a:blip r:embed="rId5"/>
          <a:stretch>
            <a:fillRect/>
          </a:stretch>
        </p:blipFill>
        <p:spPr>
          <a:xfrm>
            <a:off x="3898900" y="1438269"/>
            <a:ext cx="4610100" cy="3363439"/>
          </a:xfrm>
          <a:prstGeom prst="rect">
            <a:avLst/>
          </a:prstGeom>
        </p:spPr>
      </p:pic>
      <p:sp>
        <p:nvSpPr>
          <p:cNvPr id="12" name="TextBox 11"/>
          <p:cNvSpPr txBox="1"/>
          <p:nvPr/>
        </p:nvSpPr>
        <p:spPr>
          <a:xfrm>
            <a:off x="2908300" y="114300"/>
            <a:ext cx="3746500" cy="830997"/>
          </a:xfrm>
          <a:prstGeom prst="rect">
            <a:avLst/>
          </a:prstGeom>
          <a:noFill/>
          <a:ln w="38100" cmpd="sng">
            <a:solidFill>
              <a:srgbClr val="FF0000"/>
            </a:solidFill>
          </a:ln>
        </p:spPr>
        <p:txBody>
          <a:bodyPr wrap="square" rtlCol="0">
            <a:spAutoFit/>
          </a:bodyPr>
          <a:lstStyle/>
          <a:p>
            <a:pPr algn="ctr"/>
            <a:r>
              <a:rPr lang="en-US" sz="2400" dirty="0" err="1" smtClean="0">
                <a:latin typeface="Comic Sans MS"/>
                <a:cs typeface="Comic Sans MS"/>
              </a:rPr>
              <a:t>Quadrupole</a:t>
            </a:r>
            <a:r>
              <a:rPr lang="en-US" sz="2400" dirty="0" smtClean="0">
                <a:latin typeface="Comic Sans MS"/>
                <a:cs typeface="Comic Sans MS"/>
              </a:rPr>
              <a:t> collectivity</a:t>
            </a:r>
          </a:p>
          <a:p>
            <a:pPr algn="ctr"/>
            <a:r>
              <a:rPr lang="en-US" sz="2400" dirty="0" smtClean="0">
                <a:latin typeface="Comic Sans MS"/>
                <a:cs typeface="Comic Sans MS"/>
              </a:rPr>
              <a:t>N=20</a:t>
            </a:r>
            <a:endParaRPr lang="en-US" sz="2400" dirty="0">
              <a:latin typeface="Comic Sans MS"/>
              <a:cs typeface="Comic Sans MS"/>
            </a:endParaRPr>
          </a:p>
        </p:txBody>
      </p:sp>
      <p:sp>
        <p:nvSpPr>
          <p:cNvPr id="13" name="TextBox 12"/>
          <p:cNvSpPr txBox="1"/>
          <p:nvPr/>
        </p:nvSpPr>
        <p:spPr>
          <a:xfrm>
            <a:off x="117446" y="6470216"/>
            <a:ext cx="3298854" cy="307777"/>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S. </a:t>
            </a:r>
            <a:r>
              <a:rPr lang="en-US" sz="1400" dirty="0" err="1" smtClean="0">
                <a:latin typeface="Times New Roman"/>
                <a:cs typeface="Times New Roman"/>
              </a:rPr>
              <a:t>Michimasa</a:t>
            </a:r>
            <a:r>
              <a:rPr lang="en-US" sz="1400" dirty="0" smtClean="0">
                <a:latin typeface="Times New Roman"/>
                <a:cs typeface="Times New Roman"/>
              </a:rPr>
              <a:t> </a:t>
            </a:r>
            <a:r>
              <a:rPr lang="en-US" sz="1400" i="1" dirty="0" smtClean="0">
                <a:latin typeface="Times New Roman"/>
                <a:cs typeface="Times New Roman"/>
              </a:rPr>
              <a:t>et al.</a:t>
            </a:r>
            <a:r>
              <a:rPr lang="en-US" sz="1400" dirty="0" smtClean="0">
                <a:latin typeface="Times New Roman"/>
                <a:cs typeface="Times New Roman"/>
              </a:rPr>
              <a:t>, PRC </a:t>
            </a:r>
            <a:r>
              <a:rPr lang="en-US" sz="1400" b="1" dirty="0" smtClean="0">
                <a:latin typeface="Times New Roman"/>
                <a:cs typeface="Times New Roman"/>
              </a:rPr>
              <a:t>89 </a:t>
            </a:r>
            <a:r>
              <a:rPr lang="en-US" sz="1400" dirty="0" smtClean="0">
                <a:latin typeface="Times New Roman"/>
                <a:cs typeface="Times New Roman"/>
              </a:rPr>
              <a:t>(14) 054307</a:t>
            </a:r>
            <a:endParaRPr lang="en-US" sz="1400" dirty="0">
              <a:latin typeface="Times New Roman"/>
              <a:cs typeface="Times New Roman"/>
            </a:endParaRPr>
          </a:p>
        </p:txBody>
      </p:sp>
      <p:sp>
        <p:nvSpPr>
          <p:cNvPr id="8" name="TextBox 7"/>
          <p:cNvSpPr txBox="1"/>
          <p:nvPr/>
        </p:nvSpPr>
        <p:spPr>
          <a:xfrm>
            <a:off x="381000" y="2298700"/>
            <a:ext cx="2006600" cy="381000"/>
          </a:xfrm>
          <a:prstGeom prst="rect">
            <a:avLst/>
          </a:prstGeom>
          <a:noFill/>
        </p:spPr>
        <p:txBody>
          <a:bodyPr wrap="square" rtlCol="0">
            <a:spAutoFit/>
          </a:bodyPr>
          <a:lstStyle/>
          <a:p>
            <a:r>
              <a:rPr lang="en-US" dirty="0" smtClean="0"/>
              <a:t>44.0 – 53.5 MeV/u</a:t>
            </a:r>
            <a:endParaRPr lang="en-US" dirty="0"/>
          </a:p>
        </p:txBody>
      </p:sp>
      <p:pic>
        <p:nvPicPr>
          <p:cNvPr id="15" name="Picture 14" descr="PhysRevC.82.054301.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531100" y="12700"/>
            <a:ext cx="1587500" cy="1587500"/>
          </a:xfrm>
          <a:prstGeom prst="rect">
            <a:avLst/>
          </a:prstGeom>
        </p:spPr>
      </p:pic>
      <p:sp>
        <p:nvSpPr>
          <p:cNvPr id="16" name="TextBox 15"/>
          <p:cNvSpPr txBox="1"/>
          <p:nvPr/>
        </p:nvSpPr>
        <p:spPr>
          <a:xfrm>
            <a:off x="3438083" y="6458164"/>
            <a:ext cx="340658" cy="276999"/>
          </a:xfrm>
          <a:prstGeom prst="rect">
            <a:avLst/>
          </a:prstGeom>
          <a:noFill/>
        </p:spPr>
        <p:txBody>
          <a:bodyPr wrap="none" rtlCol="0">
            <a:spAutoFit/>
          </a:bodyPr>
          <a:lstStyle/>
          <a:p>
            <a:r>
              <a:rPr lang="en-US" sz="1200" dirty="0" smtClean="0"/>
              <a:t>27</a:t>
            </a:r>
            <a:endParaRPr lang="en-US" sz="1200" dirty="0"/>
          </a:p>
        </p:txBody>
      </p:sp>
      <p:sp>
        <p:nvSpPr>
          <p:cNvPr id="17" name="Oval 16"/>
          <p:cNvSpPr/>
          <p:nvPr/>
        </p:nvSpPr>
        <p:spPr>
          <a:xfrm>
            <a:off x="7823200" y="2387600"/>
            <a:ext cx="508000" cy="4953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200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08601" y="5239211"/>
            <a:ext cx="3708400" cy="1447864"/>
          </a:xfrm>
          <a:prstGeom prst="rect">
            <a:avLst/>
          </a:prstGeom>
        </p:spPr>
      </p:pic>
      <p:pic>
        <p:nvPicPr>
          <p:cNvPr id="3" name="Picture 2"/>
          <p:cNvPicPr>
            <a:picLocks noChangeAspect="1"/>
          </p:cNvPicPr>
          <p:nvPr/>
        </p:nvPicPr>
        <p:blipFill>
          <a:blip r:embed="rId4"/>
          <a:stretch>
            <a:fillRect/>
          </a:stretch>
        </p:blipFill>
        <p:spPr>
          <a:xfrm>
            <a:off x="461061" y="1643303"/>
            <a:ext cx="3606799" cy="3906533"/>
          </a:xfrm>
          <a:prstGeom prst="rect">
            <a:avLst/>
          </a:prstGeom>
        </p:spPr>
      </p:pic>
      <p:sp>
        <p:nvSpPr>
          <p:cNvPr id="4" name="Rectangle 3"/>
          <p:cNvSpPr/>
          <p:nvPr/>
        </p:nvSpPr>
        <p:spPr>
          <a:xfrm>
            <a:off x="666004" y="33100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31</a:t>
            </a:r>
            <a:r>
              <a:rPr lang="en-US" sz="2800" dirty="0" smtClean="0">
                <a:solidFill>
                  <a:schemeClr val="tx1"/>
                </a:solidFill>
              </a:rPr>
              <a:t>Ne</a:t>
            </a:r>
            <a:br>
              <a:rPr lang="en-US" sz="2800" dirty="0" smtClean="0">
                <a:solidFill>
                  <a:schemeClr val="tx1"/>
                </a:solidFill>
              </a:rPr>
            </a:br>
            <a:r>
              <a:rPr lang="en-US" sz="1400" dirty="0" smtClean="0">
                <a:solidFill>
                  <a:schemeClr val="tx1"/>
                </a:solidFill>
              </a:rPr>
              <a:t>0.78 s</a:t>
            </a:r>
            <a:endParaRPr lang="en-US" sz="1400" dirty="0">
              <a:solidFill>
                <a:schemeClr val="tx1"/>
              </a:solidFill>
            </a:endParaRPr>
          </a:p>
        </p:txBody>
      </p:sp>
      <p:pic>
        <p:nvPicPr>
          <p:cNvPr id="6" name="Picture 5" descr="riken-log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42200" y="203200"/>
            <a:ext cx="1485900" cy="678656"/>
          </a:xfrm>
          <a:prstGeom prst="rect">
            <a:avLst/>
          </a:prstGeom>
        </p:spPr>
      </p:pic>
      <p:sp>
        <p:nvSpPr>
          <p:cNvPr id="7" name="TextBox 6"/>
          <p:cNvSpPr txBox="1"/>
          <p:nvPr/>
        </p:nvSpPr>
        <p:spPr>
          <a:xfrm>
            <a:off x="104746" y="6470216"/>
            <a:ext cx="2841654" cy="307777"/>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M. </a:t>
            </a:r>
            <a:r>
              <a:rPr lang="en-US" sz="1400" dirty="0" err="1" smtClean="0">
                <a:latin typeface="Times New Roman"/>
                <a:cs typeface="Times New Roman"/>
              </a:rPr>
              <a:t>Takechi</a:t>
            </a:r>
            <a:r>
              <a:rPr lang="en-US" sz="1400" dirty="0" smtClean="0">
                <a:latin typeface="Times New Roman"/>
                <a:cs typeface="Times New Roman"/>
              </a:rPr>
              <a:t> </a:t>
            </a:r>
            <a:r>
              <a:rPr lang="en-US" sz="1400" i="1" dirty="0" smtClean="0">
                <a:latin typeface="Times New Roman"/>
                <a:cs typeface="Times New Roman"/>
              </a:rPr>
              <a:t>et a</a:t>
            </a:r>
            <a:r>
              <a:rPr lang="en-US" sz="1400" dirty="0" smtClean="0">
                <a:latin typeface="Times New Roman"/>
                <a:cs typeface="Times New Roman"/>
              </a:rPr>
              <a:t>l., PLB </a:t>
            </a:r>
            <a:r>
              <a:rPr lang="en-US" sz="1400" b="1" dirty="0" smtClean="0">
                <a:latin typeface="Times New Roman"/>
                <a:cs typeface="Times New Roman"/>
              </a:rPr>
              <a:t>707 </a:t>
            </a:r>
            <a:r>
              <a:rPr lang="en-US" sz="1400" dirty="0" smtClean="0">
                <a:latin typeface="Times New Roman"/>
                <a:cs typeface="Times New Roman"/>
              </a:rPr>
              <a:t>(12) 357</a:t>
            </a:r>
            <a:endParaRPr lang="en-US" sz="1400" dirty="0">
              <a:latin typeface="Times New Roman"/>
              <a:cs typeface="Times New Roman"/>
            </a:endParaRPr>
          </a:p>
        </p:txBody>
      </p:sp>
      <p:sp>
        <p:nvSpPr>
          <p:cNvPr id="5" name="TextBox 4"/>
          <p:cNvSpPr txBox="1"/>
          <p:nvPr/>
        </p:nvSpPr>
        <p:spPr>
          <a:xfrm>
            <a:off x="2514600" y="203200"/>
            <a:ext cx="4305300" cy="954107"/>
          </a:xfrm>
          <a:prstGeom prst="rect">
            <a:avLst/>
          </a:prstGeom>
          <a:noFill/>
          <a:ln w="28575" cmpd="sng">
            <a:solidFill>
              <a:srgbClr val="FF0000"/>
            </a:solidFill>
          </a:ln>
        </p:spPr>
        <p:txBody>
          <a:bodyPr wrap="square" rtlCol="0">
            <a:spAutoFit/>
          </a:bodyPr>
          <a:lstStyle/>
          <a:p>
            <a:pPr algn="ctr"/>
            <a:r>
              <a:rPr lang="en-US" sz="2400" dirty="0" smtClean="0">
                <a:latin typeface="Comic Sans MS"/>
                <a:cs typeface="Comic Sans MS"/>
              </a:rPr>
              <a:t>Interaction Cross Sections, </a:t>
            </a:r>
            <a:r>
              <a:rPr lang="en-US" sz="3200" dirty="0" err="1" smtClean="0">
                <a:latin typeface="Symbol" charset="2"/>
                <a:cs typeface="Symbol" charset="2"/>
              </a:rPr>
              <a:t>s</a:t>
            </a:r>
            <a:r>
              <a:rPr lang="en-US" sz="3200" baseline="-25000" dirty="0" err="1" smtClean="0">
                <a:latin typeface="Comic Sans MS"/>
                <a:cs typeface="Comic Sans MS"/>
              </a:rPr>
              <a:t>I</a:t>
            </a:r>
            <a:endParaRPr lang="en-US" sz="3200" baseline="-25000" dirty="0">
              <a:latin typeface="Comic Sans MS"/>
              <a:cs typeface="Comic Sans MS"/>
            </a:endParaRPr>
          </a:p>
        </p:txBody>
      </p:sp>
      <p:sp>
        <p:nvSpPr>
          <p:cNvPr id="11" name="TextBox 10"/>
          <p:cNvSpPr txBox="1"/>
          <p:nvPr/>
        </p:nvSpPr>
        <p:spPr>
          <a:xfrm>
            <a:off x="475504" y="1238711"/>
            <a:ext cx="1315196" cy="369332"/>
          </a:xfrm>
          <a:prstGeom prst="rect">
            <a:avLst/>
          </a:prstGeom>
          <a:noFill/>
        </p:spPr>
        <p:txBody>
          <a:bodyPr wrap="square" rtlCol="0">
            <a:spAutoFit/>
          </a:bodyPr>
          <a:lstStyle/>
          <a:p>
            <a:r>
              <a:rPr lang="en-US" dirty="0" smtClean="0"/>
              <a:t>240 MeV/u</a:t>
            </a:r>
            <a:endParaRPr lang="en-US" dirty="0"/>
          </a:p>
        </p:txBody>
      </p:sp>
      <p:sp>
        <p:nvSpPr>
          <p:cNvPr id="12" name="TextBox 11"/>
          <p:cNvSpPr txBox="1"/>
          <p:nvPr/>
        </p:nvSpPr>
        <p:spPr>
          <a:xfrm>
            <a:off x="4638646" y="1379542"/>
            <a:ext cx="3286154" cy="307777"/>
          </a:xfrm>
          <a:prstGeom prst="rect">
            <a:avLst/>
          </a:prstGeom>
          <a:noFill/>
          <a:ln>
            <a:solidFill>
              <a:srgbClr val="000000"/>
            </a:solidFill>
          </a:ln>
        </p:spPr>
        <p:txBody>
          <a:bodyPr wrap="square" rtlCol="0">
            <a:spAutoFit/>
          </a:bodyPr>
          <a:lstStyle/>
          <a:p>
            <a:pPr algn="ctr"/>
            <a:r>
              <a:rPr lang="en-US" sz="1400" dirty="0" smtClean="0">
                <a:latin typeface="Times New Roman"/>
                <a:cs typeface="Times New Roman"/>
              </a:rPr>
              <a:t>K. Riisager, Phys. Scr. </a:t>
            </a:r>
            <a:r>
              <a:rPr lang="en-US" sz="1400" b="1" dirty="0" smtClean="0">
                <a:latin typeface="Times New Roman"/>
                <a:cs typeface="Times New Roman"/>
              </a:rPr>
              <a:t>T</a:t>
            </a:r>
            <a:r>
              <a:rPr lang="en-US" sz="1400" dirty="0" smtClean="0">
                <a:latin typeface="Times New Roman"/>
                <a:cs typeface="Times New Roman"/>
              </a:rPr>
              <a:t> </a:t>
            </a:r>
            <a:r>
              <a:rPr lang="en-US" sz="1400" b="1" dirty="0" smtClean="0">
                <a:latin typeface="Times New Roman"/>
                <a:cs typeface="Times New Roman"/>
              </a:rPr>
              <a:t>152 </a:t>
            </a:r>
            <a:r>
              <a:rPr lang="en-US" sz="1400" dirty="0" smtClean="0">
                <a:latin typeface="Times New Roman"/>
                <a:cs typeface="Times New Roman"/>
              </a:rPr>
              <a:t>(13) 014001</a:t>
            </a:r>
            <a:endParaRPr lang="en-US" sz="1400" dirty="0">
              <a:latin typeface="Times New Roman"/>
              <a:cs typeface="Times New Roman"/>
            </a:endParaRPr>
          </a:p>
        </p:txBody>
      </p:sp>
      <p:pic>
        <p:nvPicPr>
          <p:cNvPr id="13" name="Picture 12" descr="scale2bjn1.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3900" y="1752600"/>
            <a:ext cx="3314723" cy="3568700"/>
          </a:xfrm>
          <a:prstGeom prst="rect">
            <a:avLst/>
          </a:prstGeom>
        </p:spPr>
      </p:pic>
      <p:grpSp>
        <p:nvGrpSpPr>
          <p:cNvPr id="18" name="Group 17"/>
          <p:cNvGrpSpPr/>
          <p:nvPr/>
        </p:nvGrpSpPr>
        <p:grpSpPr>
          <a:xfrm>
            <a:off x="3619500" y="1379542"/>
            <a:ext cx="4679846" cy="4114800"/>
            <a:chOff x="3619500" y="1379542"/>
            <a:chExt cx="4679846" cy="4114800"/>
          </a:xfrm>
        </p:grpSpPr>
        <p:pic>
          <p:nvPicPr>
            <p:cNvPr id="15" name="Picture 14" descr="scale2bjn1.eps"/>
            <p:cNvPicPr>
              <a:picLocks noChangeAspect="1"/>
            </p:cNvPicPr>
            <p:nvPr/>
          </p:nvPicPr>
          <p:blipFill rotWithShape="1">
            <a:blip r:embed="rId7">
              <a:extLst>
                <a:ext uri="{28A0092B-C50C-407E-A947-70E740481C1C}">
                  <a14:useLocalDpi xmlns:a14="http://schemas.microsoft.com/office/drawing/2010/main" val="0"/>
                </a:ext>
              </a:extLst>
            </a:blip>
            <a:srcRect l="45258" t="41667" r="12077" b="23703"/>
            <a:stretch/>
          </p:blipFill>
          <p:spPr>
            <a:xfrm>
              <a:off x="3619500" y="1404942"/>
              <a:ext cx="4679846" cy="4089400"/>
            </a:xfrm>
            <a:prstGeom prst="rect">
              <a:avLst/>
            </a:prstGeom>
            <a:solidFill>
              <a:schemeClr val="bg1"/>
            </a:solidFill>
            <a:ln>
              <a:solidFill>
                <a:schemeClr val="tx1"/>
              </a:solidFill>
            </a:ln>
          </p:spPr>
        </p:pic>
        <p:sp>
          <p:nvSpPr>
            <p:cNvPr id="16" name="TextBox 15"/>
            <p:cNvSpPr txBox="1"/>
            <p:nvPr/>
          </p:nvSpPr>
          <p:spPr>
            <a:xfrm>
              <a:off x="3797300" y="1849442"/>
              <a:ext cx="774700" cy="523220"/>
            </a:xfrm>
            <a:prstGeom prst="rect">
              <a:avLst/>
            </a:prstGeom>
            <a:noFill/>
          </p:spPr>
          <p:txBody>
            <a:bodyPr wrap="square" rtlCol="0">
              <a:spAutoFit/>
            </a:bodyPr>
            <a:lstStyle/>
            <a:p>
              <a:pPr algn="ctr"/>
              <a:r>
                <a:rPr lang="en-US" sz="2800" i="1" dirty="0">
                  <a:latin typeface="Times New Roman"/>
                  <a:cs typeface="Times New Roman"/>
                </a:rPr>
                <a:t>l</a:t>
              </a:r>
              <a:r>
                <a:rPr lang="en-US" sz="2800" dirty="0" smtClean="0">
                  <a:latin typeface="Times New Roman"/>
                  <a:cs typeface="Times New Roman"/>
                </a:rPr>
                <a:t>=1</a:t>
              </a:r>
              <a:endParaRPr lang="en-US" sz="2800" dirty="0">
                <a:latin typeface="Times New Roman"/>
                <a:cs typeface="Times New Roman"/>
              </a:endParaRPr>
            </a:p>
          </p:txBody>
        </p:sp>
        <p:sp>
          <p:nvSpPr>
            <p:cNvPr id="17" name="TextBox 16"/>
            <p:cNvSpPr txBox="1"/>
            <p:nvPr/>
          </p:nvSpPr>
          <p:spPr>
            <a:xfrm>
              <a:off x="5181600" y="1379542"/>
              <a:ext cx="838200" cy="523220"/>
            </a:xfrm>
            <a:prstGeom prst="rect">
              <a:avLst/>
            </a:prstGeom>
            <a:noFill/>
          </p:spPr>
          <p:txBody>
            <a:bodyPr wrap="square" rtlCol="0">
              <a:spAutoFit/>
            </a:bodyPr>
            <a:lstStyle/>
            <a:p>
              <a:pPr algn="ctr"/>
              <a:r>
                <a:rPr lang="en-US" sz="2800" i="1" dirty="0">
                  <a:latin typeface="Times New Roman"/>
                  <a:cs typeface="Times New Roman"/>
                </a:rPr>
                <a:t>l</a:t>
              </a:r>
              <a:r>
                <a:rPr lang="en-US" sz="2800" dirty="0" smtClean="0">
                  <a:latin typeface="Times New Roman"/>
                  <a:cs typeface="Times New Roman"/>
                </a:rPr>
                <a:t>=0</a:t>
              </a:r>
              <a:endParaRPr lang="en-US" sz="2800" dirty="0">
                <a:latin typeface="Times New Roman"/>
                <a:cs typeface="Times New Roman"/>
              </a:endParaRPr>
            </a:p>
          </p:txBody>
        </p:sp>
      </p:grpSp>
      <p:sp>
        <p:nvSpPr>
          <p:cNvPr id="19" name="TextBox 18"/>
          <p:cNvSpPr txBox="1"/>
          <p:nvPr/>
        </p:nvSpPr>
        <p:spPr>
          <a:xfrm>
            <a:off x="88900" y="6184900"/>
            <a:ext cx="340658" cy="276999"/>
          </a:xfrm>
          <a:prstGeom prst="rect">
            <a:avLst/>
          </a:prstGeom>
          <a:noFill/>
        </p:spPr>
        <p:txBody>
          <a:bodyPr wrap="none" rtlCol="0">
            <a:spAutoFit/>
          </a:bodyPr>
          <a:lstStyle/>
          <a:p>
            <a:r>
              <a:rPr lang="en-US" sz="1200" dirty="0" smtClean="0"/>
              <a:t>53</a:t>
            </a:r>
            <a:endParaRPr lang="en-US" sz="1200" dirty="0"/>
          </a:p>
        </p:txBody>
      </p:sp>
    </p:spTree>
    <p:extLst>
      <p:ext uri="{BB962C8B-B14F-4D97-AF65-F5344CB8AC3E}">
        <p14:creationId xmlns:p14="http://schemas.microsoft.com/office/powerpoint/2010/main" val="695044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4826000" y="869950"/>
            <a:ext cx="3263526" cy="2740025"/>
          </a:xfrm>
          <a:prstGeom prst="rect">
            <a:avLst/>
          </a:prstGeom>
        </p:spPr>
      </p:pic>
      <p:sp>
        <p:nvSpPr>
          <p:cNvPr id="5" name="Rectangle 4"/>
          <p:cNvSpPr/>
          <p:nvPr/>
        </p:nvSpPr>
        <p:spPr>
          <a:xfrm>
            <a:off x="476937" y="224291"/>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31</a:t>
            </a:r>
            <a:r>
              <a:rPr lang="en-US" sz="2800" dirty="0" smtClean="0">
                <a:solidFill>
                  <a:schemeClr val="tx1"/>
                </a:solidFill>
              </a:rPr>
              <a:t>Ne</a:t>
            </a:r>
            <a:br>
              <a:rPr lang="en-US" sz="2800" dirty="0" smtClean="0">
                <a:solidFill>
                  <a:schemeClr val="tx1"/>
                </a:solidFill>
              </a:rPr>
            </a:br>
            <a:r>
              <a:rPr lang="en-US" sz="1400" dirty="0" smtClean="0">
                <a:solidFill>
                  <a:schemeClr val="tx1"/>
                </a:solidFill>
              </a:rPr>
              <a:t>0.78 s</a:t>
            </a:r>
            <a:endParaRPr lang="en-US" sz="1400" dirty="0">
              <a:solidFill>
                <a:schemeClr val="tx1"/>
              </a:solidFill>
            </a:endParaRPr>
          </a:p>
        </p:txBody>
      </p:sp>
      <p:sp>
        <p:nvSpPr>
          <p:cNvPr id="8" name="テキスト ボックス 5"/>
          <p:cNvSpPr txBox="1">
            <a:spLocks noChangeArrowheads="1"/>
          </p:cNvSpPr>
          <p:nvPr/>
        </p:nvSpPr>
        <p:spPr bwMode="auto">
          <a:xfrm>
            <a:off x="5919788" y="3902869"/>
            <a:ext cx="2551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Arial" charset="0"/>
                <a:ea typeface="ＭＳ Ｐゴシック" charset="0"/>
                <a:cs typeface="ＭＳ Ｐゴシック" charset="0"/>
              </a:defRPr>
            </a:lvl1pPr>
            <a:lvl2pPr>
              <a:defRPr kumimoji="1" sz="28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000">
                <a:solidFill>
                  <a:schemeClr val="tx1"/>
                </a:solidFill>
                <a:latin typeface="Arial" charset="0"/>
                <a:ea typeface="ＭＳ Ｐゴシック" charset="0"/>
              </a:defRPr>
            </a:lvl4pPr>
            <a:lvl5pPr>
              <a:defRPr kumimoji="1" sz="2000">
                <a:solidFill>
                  <a:schemeClr val="tx1"/>
                </a:solidFill>
                <a:latin typeface="Arial" charset="0"/>
                <a:ea typeface="ＭＳ Ｐゴシック" charset="0"/>
              </a:defRPr>
            </a:lvl5pPr>
            <a:lvl6pPr eaLnBrk="0" hangingPunct="0">
              <a:defRPr kumimoji="1" sz="2000">
                <a:solidFill>
                  <a:schemeClr val="tx1"/>
                </a:solidFill>
                <a:latin typeface="Arial" charset="0"/>
                <a:ea typeface="ＭＳ Ｐゴシック" charset="0"/>
              </a:defRPr>
            </a:lvl6pPr>
            <a:lvl7pPr eaLnBrk="0" hangingPunct="0">
              <a:defRPr kumimoji="1" sz="2000">
                <a:solidFill>
                  <a:schemeClr val="tx1"/>
                </a:solidFill>
                <a:latin typeface="Arial" charset="0"/>
                <a:ea typeface="ＭＳ Ｐゴシック" charset="0"/>
              </a:defRPr>
            </a:lvl7pPr>
            <a:lvl8pPr eaLnBrk="0" hangingPunct="0">
              <a:defRPr kumimoji="1" sz="2000">
                <a:solidFill>
                  <a:schemeClr val="tx1"/>
                </a:solidFill>
                <a:latin typeface="Arial" charset="0"/>
                <a:ea typeface="ＭＳ Ｐゴシック" charset="0"/>
              </a:defRPr>
            </a:lvl8pPr>
            <a:lvl9pPr eaLnBrk="0" hangingPunct="0">
              <a:defRPr kumimoji="1" sz="2000">
                <a:solidFill>
                  <a:schemeClr val="tx1"/>
                </a:solidFill>
                <a:latin typeface="Arial" charset="0"/>
                <a:ea typeface="ＭＳ Ｐゴシック" charset="0"/>
              </a:defRPr>
            </a:lvl9pPr>
          </a:lstStyle>
          <a:p>
            <a:r>
              <a:rPr lang="en-US" altLang="ja-JP" sz="1800"/>
              <a:t>p-wave halo (C</a:t>
            </a:r>
            <a:r>
              <a:rPr lang="en-US" altLang="ja-JP" sz="1800" baseline="30000"/>
              <a:t>2</a:t>
            </a:r>
            <a:r>
              <a:rPr lang="en-US" altLang="ja-JP" sz="1800"/>
              <a:t>S~0.3)</a:t>
            </a:r>
            <a:endParaRPr lang="ja-JP" altLang="en-US" sz="1800"/>
          </a:p>
        </p:txBody>
      </p:sp>
      <p:sp>
        <p:nvSpPr>
          <p:cNvPr id="9" name="テキスト ボックス 6"/>
          <p:cNvSpPr txBox="1">
            <a:spLocks noChangeArrowheads="1"/>
          </p:cNvSpPr>
          <p:nvPr/>
        </p:nvSpPr>
        <p:spPr bwMode="auto">
          <a:xfrm>
            <a:off x="1642826" y="3008313"/>
            <a:ext cx="2151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Arial" charset="0"/>
                <a:ea typeface="ＭＳ Ｐゴシック" charset="0"/>
                <a:cs typeface="ＭＳ Ｐゴシック" charset="0"/>
              </a:defRPr>
            </a:lvl1pPr>
            <a:lvl2pPr>
              <a:defRPr kumimoji="1" sz="28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000">
                <a:solidFill>
                  <a:schemeClr val="tx1"/>
                </a:solidFill>
                <a:latin typeface="Arial" charset="0"/>
                <a:ea typeface="ＭＳ Ｐゴシック" charset="0"/>
              </a:defRPr>
            </a:lvl4pPr>
            <a:lvl5pPr>
              <a:defRPr kumimoji="1" sz="2000">
                <a:solidFill>
                  <a:schemeClr val="tx1"/>
                </a:solidFill>
                <a:latin typeface="Arial" charset="0"/>
                <a:ea typeface="ＭＳ Ｐゴシック" charset="0"/>
              </a:defRPr>
            </a:lvl5pPr>
            <a:lvl6pPr eaLnBrk="0" hangingPunct="0">
              <a:defRPr kumimoji="1" sz="2000">
                <a:solidFill>
                  <a:schemeClr val="tx1"/>
                </a:solidFill>
                <a:latin typeface="Arial" charset="0"/>
                <a:ea typeface="ＭＳ Ｐゴシック" charset="0"/>
              </a:defRPr>
            </a:lvl6pPr>
            <a:lvl7pPr eaLnBrk="0" hangingPunct="0">
              <a:defRPr kumimoji="1" sz="2000">
                <a:solidFill>
                  <a:schemeClr val="tx1"/>
                </a:solidFill>
                <a:latin typeface="Arial" charset="0"/>
                <a:ea typeface="ＭＳ Ｐゴシック" charset="0"/>
              </a:defRPr>
            </a:lvl7pPr>
            <a:lvl8pPr eaLnBrk="0" hangingPunct="0">
              <a:defRPr kumimoji="1" sz="2000">
                <a:solidFill>
                  <a:schemeClr val="tx1"/>
                </a:solidFill>
                <a:latin typeface="Arial" charset="0"/>
                <a:ea typeface="ＭＳ Ｐゴシック" charset="0"/>
              </a:defRPr>
            </a:lvl8pPr>
            <a:lvl9pPr eaLnBrk="0" hangingPunct="0">
              <a:defRPr kumimoji="1" sz="2000">
                <a:solidFill>
                  <a:schemeClr val="tx1"/>
                </a:solidFill>
                <a:latin typeface="Arial" charset="0"/>
                <a:ea typeface="ＭＳ Ｐゴシック" charset="0"/>
              </a:defRPr>
            </a:lvl9pPr>
          </a:lstStyle>
          <a:p>
            <a:r>
              <a:rPr lang="en-US" altLang="ja-JP" sz="1800" dirty="0"/>
              <a:t>Deformation  </a:t>
            </a:r>
            <a:r>
              <a:rPr lang="en-US" altLang="ja-JP" sz="1800" dirty="0">
                <a:latin typeface="Symbol" charset="0"/>
              </a:rPr>
              <a:t>b</a:t>
            </a:r>
            <a:r>
              <a:rPr lang="en-US" altLang="ja-JP" sz="1800" dirty="0"/>
              <a:t>~0.5</a:t>
            </a:r>
          </a:p>
        </p:txBody>
      </p:sp>
      <p:sp>
        <p:nvSpPr>
          <p:cNvPr id="10" name="テキスト ボックス 8"/>
          <p:cNvSpPr txBox="1">
            <a:spLocks noChangeArrowheads="1"/>
          </p:cNvSpPr>
          <p:nvPr/>
        </p:nvSpPr>
        <p:spPr bwMode="auto">
          <a:xfrm>
            <a:off x="400050" y="1990725"/>
            <a:ext cx="41751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ＭＳ Ｐゴシック" charset="0"/>
                <a:cs typeface="ＭＳ Ｐゴシック" charset="0"/>
              </a:defRPr>
            </a:lvl1pPr>
            <a:lvl2pPr>
              <a:defRPr kumimoji="1" sz="28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000">
                <a:solidFill>
                  <a:schemeClr val="tx1"/>
                </a:solidFill>
                <a:latin typeface="Arial" charset="0"/>
                <a:ea typeface="ＭＳ Ｐゴシック" charset="0"/>
              </a:defRPr>
            </a:lvl4pPr>
            <a:lvl5pPr>
              <a:defRPr kumimoji="1" sz="2000">
                <a:solidFill>
                  <a:schemeClr val="tx1"/>
                </a:solidFill>
                <a:latin typeface="Arial" charset="0"/>
                <a:ea typeface="ＭＳ Ｐゴシック" charset="0"/>
              </a:defRPr>
            </a:lvl5pPr>
            <a:lvl6pPr eaLnBrk="0" hangingPunct="0">
              <a:defRPr kumimoji="1" sz="2000">
                <a:solidFill>
                  <a:schemeClr val="tx1"/>
                </a:solidFill>
                <a:latin typeface="Arial" charset="0"/>
                <a:ea typeface="ＭＳ Ｐゴシック" charset="0"/>
              </a:defRPr>
            </a:lvl6pPr>
            <a:lvl7pPr eaLnBrk="0" hangingPunct="0">
              <a:defRPr kumimoji="1" sz="2000">
                <a:solidFill>
                  <a:schemeClr val="tx1"/>
                </a:solidFill>
                <a:latin typeface="Arial" charset="0"/>
                <a:ea typeface="ＭＳ Ｐゴシック" charset="0"/>
              </a:defRPr>
            </a:lvl7pPr>
            <a:lvl8pPr eaLnBrk="0" hangingPunct="0">
              <a:defRPr kumimoji="1" sz="2000">
                <a:solidFill>
                  <a:schemeClr val="tx1"/>
                </a:solidFill>
                <a:latin typeface="Arial" charset="0"/>
                <a:ea typeface="ＭＳ Ｐゴシック" charset="0"/>
              </a:defRPr>
            </a:lvl8pPr>
            <a:lvl9pPr eaLnBrk="0" hangingPunct="0">
              <a:defRPr kumimoji="1" sz="2000">
                <a:solidFill>
                  <a:schemeClr val="tx1"/>
                </a:solidFill>
                <a:latin typeface="Arial" charset="0"/>
                <a:ea typeface="ＭＳ Ｐゴシック" charset="0"/>
              </a:defRPr>
            </a:lvl9pPr>
          </a:lstStyle>
          <a:p>
            <a:r>
              <a:rPr lang="en-US" altLang="ja-JP" sz="2000" dirty="0">
                <a:solidFill>
                  <a:srgbClr val="FF0000"/>
                </a:solidFill>
              </a:rPr>
              <a:t>Strongly deformed </a:t>
            </a:r>
            <a:r>
              <a:rPr lang="en-US" altLang="ja-JP" sz="2000" dirty="0"/>
              <a:t>although </a:t>
            </a:r>
            <a:r>
              <a:rPr lang="en-US" altLang="ja-JP" sz="2000" dirty="0">
                <a:solidFill>
                  <a:srgbClr val="FF0000"/>
                </a:solidFill>
              </a:rPr>
              <a:t>N=21</a:t>
            </a:r>
            <a:endParaRPr lang="ja-JP" altLang="en-US" sz="2000" dirty="0"/>
          </a:p>
        </p:txBody>
      </p:sp>
      <p:graphicFrame>
        <p:nvGraphicFramePr>
          <p:cNvPr id="11" name="オブジェクト 10"/>
          <p:cNvGraphicFramePr>
            <a:graphicFrameLocks noChangeAspect="1"/>
          </p:cNvGraphicFramePr>
          <p:nvPr>
            <p:extLst>
              <p:ext uri="{D42A27DB-BD31-4B8C-83A1-F6EECF244321}">
                <p14:modId xmlns:p14="http://schemas.microsoft.com/office/powerpoint/2010/main" val="393796045"/>
              </p:ext>
            </p:extLst>
          </p:nvPr>
        </p:nvGraphicFramePr>
        <p:xfrm>
          <a:off x="1718391" y="2411413"/>
          <a:ext cx="2255838" cy="455612"/>
        </p:xfrm>
        <a:graphic>
          <a:graphicData uri="http://schemas.openxmlformats.org/presentationml/2006/ole">
            <mc:AlternateContent xmlns:mc="http://schemas.openxmlformats.org/markup-compatibility/2006">
              <mc:Choice xmlns:v="urn:schemas-microsoft-com:vml" Requires="v">
                <p:oleObj spid="_x0000_s1285" name="数式" r:id="rId5" imgW="1193800" imgH="241300" progId="Equation.3">
                  <p:embed/>
                </p:oleObj>
              </mc:Choice>
              <mc:Fallback>
                <p:oleObj name="数式" r:id="rId5" imgW="11938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8391" y="2411413"/>
                        <a:ext cx="2255838" cy="455612"/>
                      </a:xfrm>
                      <a:prstGeom prst="rect">
                        <a:avLst/>
                      </a:prstGeom>
                      <a:noFill/>
                      <a:ln>
                        <a:noFill/>
                      </a:ln>
                    </p:spPr>
                  </p:pic>
                </p:oleObj>
              </mc:Fallback>
            </mc:AlternateContent>
          </a:graphicData>
        </a:graphic>
      </p:graphicFrame>
      <p:grpSp>
        <p:nvGrpSpPr>
          <p:cNvPr id="18" name="Group 17"/>
          <p:cNvGrpSpPr/>
          <p:nvPr/>
        </p:nvGrpSpPr>
        <p:grpSpPr>
          <a:xfrm>
            <a:off x="1873810" y="774737"/>
            <a:ext cx="2042160" cy="1097280"/>
            <a:chOff x="2086691" y="2946437"/>
            <a:chExt cx="2042160" cy="1097280"/>
          </a:xfrm>
        </p:grpSpPr>
        <p:sp>
          <p:nvSpPr>
            <p:cNvPr id="7" name="円/楕円 2"/>
            <p:cNvSpPr/>
            <p:nvPr/>
          </p:nvSpPr>
          <p:spPr>
            <a:xfrm>
              <a:off x="2086691" y="2946437"/>
              <a:ext cx="2042160" cy="1097280"/>
            </a:xfrm>
            <a:prstGeom prst="ellipse">
              <a:avLst/>
            </a:prstGeom>
            <a:gradFill flip="none" rotWithShape="1">
              <a:gsLst>
                <a:gs pos="0">
                  <a:srgbClr val="6600FF"/>
                </a:gs>
                <a:gs pos="100000">
                  <a:srgbClr val="CCECF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endParaRPr lang="ja-JP" altLang="en-US">
                <a:solidFill>
                  <a:srgbClr val="FFFFFF"/>
                </a:solidFill>
              </a:endParaRPr>
            </a:p>
          </p:txBody>
        </p:sp>
        <p:sp>
          <p:nvSpPr>
            <p:cNvPr id="12" name="Oval 5"/>
            <p:cNvSpPr>
              <a:spLocks noChangeArrowheads="1"/>
            </p:cNvSpPr>
            <p:nvPr/>
          </p:nvSpPr>
          <p:spPr bwMode="auto">
            <a:xfrm>
              <a:off x="2536825" y="3152775"/>
              <a:ext cx="1141413" cy="685800"/>
            </a:xfrm>
            <a:prstGeom prst="ellipse">
              <a:avLst/>
            </a:prstGeom>
            <a:gradFill rotWithShape="0">
              <a:gsLst>
                <a:gs pos="0">
                  <a:schemeClr val="accent2"/>
                </a:gs>
                <a:gs pos="100000">
                  <a:srgbClr val="66FFFF"/>
                </a:gs>
              </a:gsLst>
              <a:lin ang="2700000" scaled="1"/>
            </a:gradFill>
            <a:ln w="9525">
              <a:solidFill>
                <a:schemeClr val="tx1"/>
              </a:solidFill>
              <a:round/>
              <a:headEnd/>
              <a:tailEnd/>
            </a:ln>
          </p:spPr>
          <p:txBody>
            <a:bodyPr wrap="none" anchor="ctr"/>
            <a:lstStyle/>
            <a:p>
              <a:endParaRPr lang="ja-JP" altLang="en-US" sz="1600"/>
            </a:p>
          </p:txBody>
        </p:sp>
        <p:sp>
          <p:nvSpPr>
            <p:cNvPr id="13" name="Oval 6"/>
            <p:cNvSpPr>
              <a:spLocks noChangeArrowheads="1"/>
            </p:cNvSpPr>
            <p:nvPr/>
          </p:nvSpPr>
          <p:spPr bwMode="auto">
            <a:xfrm>
              <a:off x="3678238" y="3609975"/>
              <a:ext cx="152400" cy="152400"/>
            </a:xfrm>
            <a:prstGeom prst="ellipse">
              <a:avLst/>
            </a:prstGeom>
            <a:solidFill>
              <a:schemeClr val="accent2"/>
            </a:solidFill>
            <a:ln w="9525">
              <a:solidFill>
                <a:srgbClr val="CC0000"/>
              </a:solidFill>
              <a:round/>
              <a:headEnd/>
              <a:tailEnd/>
            </a:ln>
          </p:spPr>
          <p:txBody>
            <a:bodyPr wrap="none" anchor="ctr"/>
            <a:lstStyle/>
            <a:p>
              <a:endParaRPr lang="ja-JP" altLang="en-US" sz="1600"/>
            </a:p>
          </p:txBody>
        </p:sp>
        <p:sp>
          <p:nvSpPr>
            <p:cNvPr id="14" name="テキスト ボックス 21"/>
            <p:cNvSpPr txBox="1">
              <a:spLocks noChangeArrowheads="1"/>
            </p:cNvSpPr>
            <p:nvPr/>
          </p:nvSpPr>
          <p:spPr bwMode="auto">
            <a:xfrm>
              <a:off x="2590800" y="3316288"/>
              <a:ext cx="1163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Arial" charset="0"/>
                  <a:ea typeface="ＭＳ Ｐゴシック" charset="0"/>
                  <a:cs typeface="ＭＳ Ｐゴシック" charset="0"/>
                </a:defRPr>
              </a:lvl1pPr>
              <a:lvl2pPr>
                <a:defRPr kumimoji="1" sz="28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000">
                  <a:solidFill>
                    <a:schemeClr val="tx1"/>
                  </a:solidFill>
                  <a:latin typeface="Arial" charset="0"/>
                  <a:ea typeface="ＭＳ Ｐゴシック" charset="0"/>
                </a:defRPr>
              </a:lvl4pPr>
              <a:lvl5pPr>
                <a:defRPr kumimoji="1" sz="2000">
                  <a:solidFill>
                    <a:schemeClr val="tx1"/>
                  </a:solidFill>
                  <a:latin typeface="Arial" charset="0"/>
                  <a:ea typeface="ＭＳ Ｐゴシック" charset="0"/>
                </a:defRPr>
              </a:lvl5pPr>
              <a:lvl6pPr eaLnBrk="0" hangingPunct="0">
                <a:defRPr kumimoji="1" sz="2000">
                  <a:solidFill>
                    <a:schemeClr val="tx1"/>
                  </a:solidFill>
                  <a:latin typeface="Arial" charset="0"/>
                  <a:ea typeface="ＭＳ Ｐゴシック" charset="0"/>
                </a:defRPr>
              </a:lvl6pPr>
              <a:lvl7pPr eaLnBrk="0" hangingPunct="0">
                <a:defRPr kumimoji="1" sz="2000">
                  <a:solidFill>
                    <a:schemeClr val="tx1"/>
                  </a:solidFill>
                  <a:latin typeface="Arial" charset="0"/>
                  <a:ea typeface="ＭＳ Ｐゴシック" charset="0"/>
                </a:defRPr>
              </a:lvl7pPr>
              <a:lvl8pPr eaLnBrk="0" hangingPunct="0">
                <a:defRPr kumimoji="1" sz="2000">
                  <a:solidFill>
                    <a:schemeClr val="tx1"/>
                  </a:solidFill>
                  <a:latin typeface="Arial" charset="0"/>
                  <a:ea typeface="ＭＳ Ｐゴシック" charset="0"/>
                </a:defRPr>
              </a:lvl8pPr>
              <a:lvl9pPr eaLnBrk="0" hangingPunct="0">
                <a:defRPr kumimoji="1" sz="2000">
                  <a:solidFill>
                    <a:schemeClr val="tx1"/>
                  </a:solidFill>
                  <a:latin typeface="Arial" charset="0"/>
                  <a:ea typeface="ＭＳ Ｐゴシック" charset="0"/>
                </a:defRPr>
              </a:lvl9pPr>
            </a:lstStyle>
            <a:p>
              <a:r>
                <a:rPr lang="en-US" altLang="ja-JP" sz="1800" baseline="30000" dirty="0"/>
                <a:t>30</a:t>
              </a:r>
              <a:r>
                <a:rPr lang="en-US" altLang="ja-JP" sz="1800" dirty="0"/>
                <a:t>Ne core</a:t>
              </a:r>
              <a:endParaRPr lang="ja-JP" altLang="en-US" sz="1800" dirty="0"/>
            </a:p>
          </p:txBody>
        </p:sp>
      </p:grpSp>
      <p:sp>
        <p:nvSpPr>
          <p:cNvPr id="16" name="TextBox 15"/>
          <p:cNvSpPr txBox="1"/>
          <p:nvPr/>
        </p:nvSpPr>
        <p:spPr>
          <a:xfrm>
            <a:off x="257146" y="6317816"/>
            <a:ext cx="3180986" cy="307777"/>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T. Nakamura </a:t>
            </a:r>
            <a:r>
              <a:rPr lang="en-US" sz="1400" i="1" dirty="0" smtClean="0">
                <a:latin typeface="Times New Roman"/>
                <a:cs typeface="Times New Roman"/>
              </a:rPr>
              <a:t>et al</a:t>
            </a:r>
            <a:r>
              <a:rPr lang="en-US" sz="1400" dirty="0" smtClean="0">
                <a:latin typeface="Times New Roman"/>
                <a:cs typeface="Times New Roman"/>
              </a:rPr>
              <a:t>., PRL </a:t>
            </a:r>
            <a:r>
              <a:rPr lang="en-US" sz="1400" b="1" dirty="0" smtClean="0">
                <a:latin typeface="Times New Roman"/>
                <a:cs typeface="Times New Roman"/>
              </a:rPr>
              <a:t>112 </a:t>
            </a:r>
            <a:r>
              <a:rPr lang="en-US" sz="1400" dirty="0" smtClean="0">
                <a:latin typeface="Times New Roman"/>
                <a:cs typeface="Times New Roman"/>
              </a:rPr>
              <a:t>(14) 142501</a:t>
            </a:r>
            <a:endParaRPr lang="en-US" sz="1400" dirty="0">
              <a:latin typeface="Times New Roman"/>
              <a:cs typeface="Times New Roman"/>
            </a:endParaRPr>
          </a:p>
        </p:txBody>
      </p:sp>
      <p:pic>
        <p:nvPicPr>
          <p:cNvPr id="2" name="Picture 1" descr="images-1.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8300" y="99907"/>
            <a:ext cx="2311400" cy="616374"/>
          </a:xfrm>
          <a:prstGeom prst="rect">
            <a:avLst/>
          </a:prstGeom>
        </p:spPr>
      </p:pic>
      <p:sp>
        <p:nvSpPr>
          <p:cNvPr id="3" name="TextBox 2"/>
          <p:cNvSpPr txBox="1"/>
          <p:nvPr/>
        </p:nvSpPr>
        <p:spPr>
          <a:xfrm>
            <a:off x="257146" y="1244600"/>
            <a:ext cx="1441479" cy="369332"/>
          </a:xfrm>
          <a:prstGeom prst="rect">
            <a:avLst/>
          </a:prstGeom>
          <a:noFill/>
        </p:spPr>
        <p:txBody>
          <a:bodyPr wrap="square" rtlCol="0">
            <a:spAutoFit/>
          </a:bodyPr>
          <a:lstStyle/>
          <a:p>
            <a:pPr algn="ctr"/>
            <a:r>
              <a:rPr lang="en-US" dirty="0" smtClean="0"/>
              <a:t>230 MeV/u</a:t>
            </a:r>
            <a:endParaRPr lang="en-US" dirty="0"/>
          </a:p>
        </p:txBody>
      </p:sp>
      <p:pic>
        <p:nvPicPr>
          <p:cNvPr id="17" name="Picture 2" descr="bigrips-zerodeg-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5106988" y="4530641"/>
            <a:ext cx="3897312" cy="2286168"/>
          </a:xfrm>
          <a:prstGeom prst="rect">
            <a:avLst/>
          </a:prstGeom>
        </p:spPr>
      </p:pic>
      <p:pic>
        <p:nvPicPr>
          <p:cNvPr id="20" name="Picture 19"/>
          <p:cNvPicPr>
            <a:picLocks noChangeAspect="1"/>
          </p:cNvPicPr>
          <p:nvPr/>
        </p:nvPicPr>
        <p:blipFill>
          <a:blip r:embed="rId9"/>
          <a:stretch>
            <a:fillRect/>
          </a:stretch>
        </p:blipFill>
        <p:spPr>
          <a:xfrm>
            <a:off x="695325" y="2919413"/>
            <a:ext cx="3479564" cy="3208744"/>
          </a:xfrm>
          <a:prstGeom prst="rect">
            <a:avLst/>
          </a:prstGeom>
        </p:spPr>
      </p:pic>
      <p:sp>
        <p:nvSpPr>
          <p:cNvPr id="21" name="TextBox 20"/>
          <p:cNvSpPr txBox="1"/>
          <p:nvPr/>
        </p:nvSpPr>
        <p:spPr>
          <a:xfrm>
            <a:off x="4524375" y="3873500"/>
            <a:ext cx="1344613" cy="461665"/>
          </a:xfrm>
          <a:prstGeom prst="rect">
            <a:avLst/>
          </a:prstGeom>
          <a:noFill/>
        </p:spPr>
        <p:txBody>
          <a:bodyPr wrap="square" rtlCol="0">
            <a:spAutoFit/>
          </a:bodyPr>
          <a:lstStyle/>
          <a:p>
            <a:pPr algn="ctr"/>
            <a:r>
              <a:rPr lang="en-US" sz="2400" dirty="0" err="1" smtClean="0">
                <a:latin typeface="Times New Roman"/>
                <a:cs typeface="Times New Roman"/>
              </a:rPr>
              <a:t>I</a:t>
            </a:r>
            <a:r>
              <a:rPr lang="en-US" sz="2400" baseline="30000" dirty="0" err="1" smtClean="0">
                <a:latin typeface="Symbol" charset="2"/>
                <a:cs typeface="Symbol" charset="2"/>
              </a:rPr>
              <a:t>p</a:t>
            </a:r>
            <a:r>
              <a:rPr lang="en-US" sz="2400" baseline="30000" dirty="0" smtClean="0">
                <a:latin typeface="Symbol" charset="2"/>
                <a:cs typeface="Symbol" charset="2"/>
              </a:rPr>
              <a:t> </a:t>
            </a:r>
            <a:r>
              <a:rPr lang="en-US" sz="2400" dirty="0" smtClean="0">
                <a:latin typeface="Times New Roman"/>
                <a:cs typeface="Times New Roman"/>
              </a:rPr>
              <a:t>= 3/2</a:t>
            </a:r>
            <a:r>
              <a:rPr lang="en-US" sz="2400" baseline="30000" dirty="0" smtClean="0">
                <a:latin typeface="Times New Roman"/>
                <a:cs typeface="Times New Roman"/>
              </a:rPr>
              <a:t>-</a:t>
            </a:r>
            <a:endParaRPr lang="en-US" sz="2400" baseline="30000" dirty="0">
              <a:latin typeface="Times New Roman"/>
              <a:cs typeface="Times New Roman"/>
            </a:endParaRPr>
          </a:p>
        </p:txBody>
      </p:sp>
      <p:sp>
        <p:nvSpPr>
          <p:cNvPr id="22" name="TextBox 21"/>
          <p:cNvSpPr txBox="1"/>
          <p:nvPr/>
        </p:nvSpPr>
        <p:spPr>
          <a:xfrm>
            <a:off x="3183731" y="148091"/>
            <a:ext cx="2782888" cy="461665"/>
          </a:xfrm>
          <a:prstGeom prst="rect">
            <a:avLst/>
          </a:prstGeom>
          <a:noFill/>
          <a:ln w="28575" cmpd="sng">
            <a:solidFill>
              <a:srgbClr val="FF0000"/>
            </a:solidFill>
          </a:ln>
        </p:spPr>
        <p:txBody>
          <a:bodyPr wrap="square" rtlCol="0">
            <a:spAutoFit/>
          </a:bodyPr>
          <a:lstStyle/>
          <a:p>
            <a:pPr algn="ctr"/>
            <a:r>
              <a:rPr lang="en-US" sz="2400" i="1" dirty="0" smtClean="0">
                <a:latin typeface="Comic Sans MS"/>
                <a:cs typeface="Comic Sans MS"/>
              </a:rPr>
              <a:t>p </a:t>
            </a:r>
            <a:r>
              <a:rPr lang="en-US" sz="2400" dirty="0" smtClean="0">
                <a:latin typeface="Comic Sans MS"/>
                <a:cs typeface="Comic Sans MS"/>
              </a:rPr>
              <a:t>-Wave Halo</a:t>
            </a:r>
            <a:endParaRPr lang="en-US" sz="2400" dirty="0">
              <a:latin typeface="Comic Sans MS"/>
              <a:cs typeface="Comic Sans MS"/>
            </a:endParaRPr>
          </a:p>
        </p:txBody>
      </p:sp>
      <p:sp>
        <p:nvSpPr>
          <p:cNvPr id="23" name="TextBox 22"/>
          <p:cNvSpPr txBox="1"/>
          <p:nvPr/>
        </p:nvSpPr>
        <p:spPr>
          <a:xfrm>
            <a:off x="3438083" y="6293064"/>
            <a:ext cx="340658" cy="276999"/>
          </a:xfrm>
          <a:prstGeom prst="rect">
            <a:avLst/>
          </a:prstGeom>
          <a:noFill/>
        </p:spPr>
        <p:txBody>
          <a:bodyPr wrap="none" rtlCol="0">
            <a:spAutoFit/>
          </a:bodyPr>
          <a:lstStyle/>
          <a:p>
            <a:r>
              <a:rPr lang="en-US" sz="1200" dirty="0" smtClean="0"/>
              <a:t>27</a:t>
            </a:r>
            <a:endParaRPr lang="en-US" sz="1200" dirty="0"/>
          </a:p>
        </p:txBody>
      </p:sp>
      <p:sp>
        <p:nvSpPr>
          <p:cNvPr id="6" name="TextBox 5"/>
          <p:cNvSpPr txBox="1"/>
          <p:nvPr/>
        </p:nvSpPr>
        <p:spPr>
          <a:xfrm>
            <a:off x="1993744" y="3508375"/>
            <a:ext cx="698656" cy="461665"/>
          </a:xfrm>
          <a:prstGeom prst="rect">
            <a:avLst/>
          </a:prstGeom>
          <a:noFill/>
        </p:spPr>
        <p:txBody>
          <a:bodyPr wrap="square" rtlCol="0">
            <a:spAutoFit/>
          </a:bodyPr>
          <a:lstStyle/>
          <a:p>
            <a:pPr algn="ctr"/>
            <a:r>
              <a:rPr lang="en-US" sz="2400" dirty="0" smtClean="0">
                <a:latin typeface="Times New Roman"/>
                <a:cs typeface="Times New Roman"/>
              </a:rPr>
              <a:t>2</a:t>
            </a:r>
            <a:r>
              <a:rPr lang="en-US" sz="2400" baseline="30000" dirty="0" smtClean="0">
                <a:latin typeface="Times New Roman"/>
                <a:cs typeface="Times New Roman"/>
              </a:rPr>
              <a:t>+</a:t>
            </a:r>
            <a:endParaRPr lang="en-US" sz="2400" baseline="30000" dirty="0">
              <a:latin typeface="Times New Roman"/>
              <a:cs typeface="Times New Roman"/>
            </a:endParaRPr>
          </a:p>
        </p:txBody>
      </p:sp>
    </p:spTree>
    <p:extLst>
      <p:ext uri="{BB962C8B-B14F-4D97-AF65-F5344CB8AC3E}">
        <p14:creationId xmlns:p14="http://schemas.microsoft.com/office/powerpoint/2010/main" val="233848393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716584" y="1751013"/>
            <a:ext cx="720725" cy="792162"/>
          </a:xfrm>
          <a:prstGeom prst="rect">
            <a:avLst/>
          </a:prstGeom>
          <a:solidFill>
            <a:srgbClr val="99CCFF"/>
          </a:solidFill>
          <a:ln w="9525">
            <a:solidFill>
              <a:schemeClr val="tx1"/>
            </a:solidFill>
            <a:miter lim="800000"/>
            <a:headEnd/>
            <a:tailEnd/>
          </a:ln>
          <a:effectLst/>
        </p:spPr>
        <p:txBody>
          <a:bodyPr wrap="none" anchor="ctr"/>
          <a:lstStyle/>
          <a:p>
            <a:pPr algn="ctr"/>
            <a:r>
              <a:rPr lang="sv-SE" sz="2400" baseline="30000">
                <a:latin typeface="Bookman Old Style" pitchFamily="18" charset="0"/>
              </a:rPr>
              <a:t>23</a:t>
            </a:r>
            <a:r>
              <a:rPr lang="sv-SE" sz="2400">
                <a:latin typeface="Bookman Old Style" pitchFamily="18" charset="0"/>
              </a:rPr>
              <a:t>O</a:t>
            </a:r>
            <a:endParaRPr lang="sv-SE" sz="1200">
              <a:latin typeface="Bookman Old Style" pitchFamily="18" charset="0"/>
            </a:endParaRPr>
          </a:p>
          <a:p>
            <a:pPr algn="ctr"/>
            <a:r>
              <a:rPr lang="sv-SE" sz="1200">
                <a:latin typeface="Bookman Old Style" pitchFamily="18" charset="0"/>
              </a:rPr>
              <a:t>82 ms</a:t>
            </a:r>
            <a:endParaRPr lang="en-US" sz="2400">
              <a:latin typeface="Bookman Old Style" pitchFamily="18" charset="0"/>
            </a:endParaRPr>
          </a:p>
        </p:txBody>
      </p:sp>
      <p:sp>
        <p:nvSpPr>
          <p:cNvPr id="3" name="Rectangle 3"/>
          <p:cNvSpPr>
            <a:spLocks noChangeArrowheads="1"/>
          </p:cNvSpPr>
          <p:nvPr/>
        </p:nvSpPr>
        <p:spPr bwMode="auto">
          <a:xfrm>
            <a:off x="2435721" y="1751013"/>
            <a:ext cx="720725" cy="792162"/>
          </a:xfrm>
          <a:prstGeom prst="rect">
            <a:avLst/>
          </a:prstGeom>
          <a:solidFill>
            <a:srgbClr val="99CCFF"/>
          </a:solidFill>
          <a:ln w="9525">
            <a:solidFill>
              <a:schemeClr val="tx1"/>
            </a:solidFill>
            <a:miter lim="800000"/>
            <a:headEnd/>
            <a:tailEnd/>
          </a:ln>
          <a:effectLst/>
        </p:spPr>
        <p:txBody>
          <a:bodyPr wrap="none" anchor="ctr"/>
          <a:lstStyle/>
          <a:p>
            <a:pPr algn="ctr"/>
            <a:r>
              <a:rPr lang="sv-SE" sz="2400" baseline="30000">
                <a:latin typeface="Bookman Old Style" pitchFamily="18" charset="0"/>
              </a:rPr>
              <a:t>24</a:t>
            </a:r>
            <a:r>
              <a:rPr lang="sv-SE" sz="2400">
                <a:latin typeface="Bookman Old Style" pitchFamily="18" charset="0"/>
              </a:rPr>
              <a:t>O</a:t>
            </a:r>
            <a:endParaRPr lang="sv-SE" sz="1200">
              <a:latin typeface="Bookman Old Style" pitchFamily="18" charset="0"/>
            </a:endParaRPr>
          </a:p>
          <a:p>
            <a:pPr algn="ctr"/>
            <a:r>
              <a:rPr lang="sv-SE" sz="1200">
                <a:latin typeface="Bookman Old Style" pitchFamily="18" charset="0"/>
              </a:rPr>
              <a:t>61 ms</a:t>
            </a:r>
            <a:endParaRPr lang="en-US" sz="2400">
              <a:latin typeface="Bookman Old Style" pitchFamily="18" charset="0"/>
            </a:endParaRPr>
          </a:p>
        </p:txBody>
      </p:sp>
      <p:sp>
        <p:nvSpPr>
          <p:cNvPr id="4" name="Rectangle 4"/>
          <p:cNvSpPr>
            <a:spLocks noChangeArrowheads="1"/>
          </p:cNvSpPr>
          <p:nvPr/>
        </p:nvSpPr>
        <p:spPr bwMode="auto">
          <a:xfrm>
            <a:off x="3154859" y="1751013"/>
            <a:ext cx="720725" cy="792162"/>
          </a:xfrm>
          <a:prstGeom prst="rect">
            <a:avLst/>
          </a:prstGeom>
          <a:solidFill>
            <a:srgbClr val="CCFFCC"/>
          </a:solidFill>
          <a:ln w="9525">
            <a:solidFill>
              <a:schemeClr val="tx1"/>
            </a:solidFill>
            <a:miter lim="800000"/>
            <a:headEnd/>
            <a:tailEnd/>
          </a:ln>
          <a:effectLst/>
        </p:spPr>
        <p:txBody>
          <a:bodyPr wrap="none" anchor="ctr"/>
          <a:lstStyle/>
          <a:p>
            <a:pPr algn="ctr"/>
            <a:r>
              <a:rPr lang="sv-SE" sz="2400" baseline="30000" dirty="0">
                <a:latin typeface="Bookman Old Style" pitchFamily="18" charset="0"/>
              </a:rPr>
              <a:t>25</a:t>
            </a:r>
            <a:r>
              <a:rPr lang="sv-SE" sz="2400" dirty="0">
                <a:latin typeface="Bookman Old Style" pitchFamily="18" charset="0"/>
              </a:rPr>
              <a:t>O</a:t>
            </a:r>
            <a:endParaRPr lang="sv-SE" sz="1200" dirty="0">
              <a:latin typeface="Bookman Old Style" pitchFamily="18" charset="0"/>
            </a:endParaRPr>
          </a:p>
          <a:p>
            <a:pPr algn="ctr"/>
            <a:r>
              <a:rPr lang="sv-SE" sz="1100" dirty="0">
                <a:latin typeface="Bookman Old Style" pitchFamily="18" charset="0"/>
              </a:rPr>
              <a:t>unbound</a:t>
            </a:r>
            <a:endParaRPr lang="en-US" sz="1100" dirty="0">
              <a:latin typeface="Bookman Old Style" pitchFamily="18" charset="0"/>
            </a:endParaRPr>
          </a:p>
        </p:txBody>
      </p:sp>
      <p:sp>
        <p:nvSpPr>
          <p:cNvPr id="5" name="Rectangle 5"/>
          <p:cNvSpPr>
            <a:spLocks noChangeArrowheads="1"/>
          </p:cNvSpPr>
          <p:nvPr/>
        </p:nvSpPr>
        <p:spPr bwMode="auto">
          <a:xfrm>
            <a:off x="1716584" y="958850"/>
            <a:ext cx="720725" cy="792163"/>
          </a:xfrm>
          <a:prstGeom prst="rect">
            <a:avLst/>
          </a:prstGeom>
          <a:solidFill>
            <a:srgbClr val="99CCFF"/>
          </a:solidFill>
          <a:ln w="9525">
            <a:solidFill>
              <a:schemeClr val="tx1"/>
            </a:solidFill>
            <a:miter lim="800000"/>
            <a:headEnd/>
            <a:tailEnd/>
          </a:ln>
          <a:effectLst/>
        </p:spPr>
        <p:txBody>
          <a:bodyPr wrap="none" anchor="ctr"/>
          <a:lstStyle/>
          <a:p>
            <a:pPr algn="ctr"/>
            <a:r>
              <a:rPr lang="sv-SE" sz="2400" baseline="30000" dirty="0">
                <a:latin typeface="Bookman Old Style" pitchFamily="18" charset="0"/>
              </a:rPr>
              <a:t>24</a:t>
            </a:r>
            <a:r>
              <a:rPr lang="sv-SE" sz="2400" dirty="0">
                <a:latin typeface="Bookman Old Style" pitchFamily="18" charset="0"/>
              </a:rPr>
              <a:t>F</a:t>
            </a:r>
            <a:endParaRPr lang="sv-SE" sz="1200" dirty="0">
              <a:latin typeface="Bookman Old Style" pitchFamily="18" charset="0"/>
            </a:endParaRPr>
          </a:p>
          <a:p>
            <a:pPr algn="ctr"/>
            <a:r>
              <a:rPr lang="sv-SE" sz="1200" dirty="0">
                <a:latin typeface="Bookman Old Style" pitchFamily="18" charset="0"/>
              </a:rPr>
              <a:t>0.34 s</a:t>
            </a:r>
            <a:endParaRPr lang="en-US" sz="2400" dirty="0">
              <a:latin typeface="Bookman Old Style" pitchFamily="18" charset="0"/>
            </a:endParaRPr>
          </a:p>
        </p:txBody>
      </p:sp>
      <p:sp>
        <p:nvSpPr>
          <p:cNvPr id="6" name="Rectangle 6"/>
          <p:cNvSpPr>
            <a:spLocks noChangeArrowheads="1"/>
          </p:cNvSpPr>
          <p:nvPr/>
        </p:nvSpPr>
        <p:spPr bwMode="auto">
          <a:xfrm>
            <a:off x="2435721" y="958850"/>
            <a:ext cx="720725" cy="792163"/>
          </a:xfrm>
          <a:prstGeom prst="rect">
            <a:avLst/>
          </a:prstGeom>
          <a:solidFill>
            <a:srgbClr val="99CCFF"/>
          </a:solidFill>
          <a:ln w="9525">
            <a:solidFill>
              <a:schemeClr val="tx1"/>
            </a:solidFill>
            <a:miter lim="800000"/>
            <a:headEnd/>
            <a:tailEnd/>
          </a:ln>
          <a:effectLst/>
        </p:spPr>
        <p:txBody>
          <a:bodyPr wrap="none" anchor="ctr"/>
          <a:lstStyle/>
          <a:p>
            <a:pPr algn="ctr"/>
            <a:r>
              <a:rPr lang="sv-SE" sz="2400" baseline="30000">
                <a:latin typeface="Bookman Old Style" pitchFamily="18" charset="0"/>
              </a:rPr>
              <a:t>25</a:t>
            </a:r>
            <a:r>
              <a:rPr lang="sv-SE" sz="2400">
                <a:latin typeface="Bookman Old Style" pitchFamily="18" charset="0"/>
              </a:rPr>
              <a:t>F</a:t>
            </a:r>
            <a:endParaRPr lang="sv-SE" sz="1200">
              <a:latin typeface="Bookman Old Style" pitchFamily="18" charset="0"/>
            </a:endParaRPr>
          </a:p>
          <a:p>
            <a:pPr algn="ctr"/>
            <a:r>
              <a:rPr lang="sv-SE" sz="1200">
                <a:latin typeface="Bookman Old Style" pitchFamily="18" charset="0"/>
              </a:rPr>
              <a:t>50 ms</a:t>
            </a:r>
            <a:endParaRPr lang="en-US" sz="2400">
              <a:latin typeface="Bookman Old Style" pitchFamily="18" charset="0"/>
            </a:endParaRPr>
          </a:p>
        </p:txBody>
      </p:sp>
      <p:sp>
        <p:nvSpPr>
          <p:cNvPr id="7" name="Rectangle 7"/>
          <p:cNvSpPr>
            <a:spLocks noChangeArrowheads="1"/>
          </p:cNvSpPr>
          <p:nvPr/>
        </p:nvSpPr>
        <p:spPr bwMode="auto">
          <a:xfrm>
            <a:off x="3154859" y="958850"/>
            <a:ext cx="720725" cy="792163"/>
          </a:xfrm>
          <a:prstGeom prst="rect">
            <a:avLst/>
          </a:prstGeom>
          <a:solidFill>
            <a:srgbClr val="FFFF00"/>
          </a:solidFill>
          <a:ln w="9525">
            <a:solidFill>
              <a:schemeClr val="tx1"/>
            </a:solidFill>
            <a:miter lim="800000"/>
            <a:headEnd/>
            <a:tailEnd/>
          </a:ln>
          <a:effectLst/>
        </p:spPr>
        <p:txBody>
          <a:bodyPr wrap="none" anchor="ctr"/>
          <a:lstStyle/>
          <a:p>
            <a:pPr algn="ctr"/>
            <a:r>
              <a:rPr lang="sv-SE" sz="2400" baseline="30000">
                <a:latin typeface="Bookman Old Style" pitchFamily="18" charset="0"/>
              </a:rPr>
              <a:t>26</a:t>
            </a:r>
            <a:r>
              <a:rPr lang="sv-SE" sz="2400">
                <a:latin typeface="Bookman Old Style" pitchFamily="18" charset="0"/>
              </a:rPr>
              <a:t>F</a:t>
            </a:r>
            <a:endParaRPr lang="sv-SE" sz="1200">
              <a:latin typeface="Bookman Old Style" pitchFamily="18" charset="0"/>
            </a:endParaRPr>
          </a:p>
          <a:p>
            <a:pPr algn="ctr"/>
            <a:r>
              <a:rPr lang="sv-SE" sz="1200">
                <a:latin typeface="Bookman Old Style" pitchFamily="18" charset="0"/>
              </a:rPr>
              <a:t>10.2 ms</a:t>
            </a:r>
            <a:endParaRPr lang="en-US" sz="2400">
              <a:latin typeface="Bookman Old Style" pitchFamily="18" charset="0"/>
            </a:endParaRPr>
          </a:p>
        </p:txBody>
      </p:sp>
      <p:sp>
        <p:nvSpPr>
          <p:cNvPr id="8" name="Rectangle 8"/>
          <p:cNvSpPr>
            <a:spLocks noChangeArrowheads="1"/>
          </p:cNvSpPr>
          <p:nvPr/>
        </p:nvSpPr>
        <p:spPr bwMode="auto">
          <a:xfrm>
            <a:off x="3873996" y="958850"/>
            <a:ext cx="720725" cy="792163"/>
          </a:xfrm>
          <a:prstGeom prst="rect">
            <a:avLst/>
          </a:prstGeom>
          <a:solidFill>
            <a:srgbClr val="FFFF00"/>
          </a:solidFill>
          <a:ln w="9525">
            <a:solidFill>
              <a:schemeClr val="tx1"/>
            </a:solidFill>
            <a:miter lim="800000"/>
            <a:headEnd/>
            <a:tailEnd/>
          </a:ln>
          <a:effectLst/>
        </p:spPr>
        <p:txBody>
          <a:bodyPr wrap="none" anchor="ctr"/>
          <a:lstStyle/>
          <a:p>
            <a:pPr algn="ctr"/>
            <a:r>
              <a:rPr lang="sv-SE" sz="2400" baseline="30000">
                <a:latin typeface="Bookman Old Style" pitchFamily="18" charset="0"/>
              </a:rPr>
              <a:t>27</a:t>
            </a:r>
            <a:r>
              <a:rPr lang="sv-SE" sz="2400">
                <a:latin typeface="Bookman Old Style" pitchFamily="18" charset="0"/>
              </a:rPr>
              <a:t>F</a:t>
            </a:r>
            <a:endParaRPr lang="sv-SE" sz="1200">
              <a:latin typeface="Bookman Old Style" pitchFamily="18" charset="0"/>
            </a:endParaRPr>
          </a:p>
          <a:p>
            <a:pPr algn="ctr"/>
            <a:r>
              <a:rPr lang="sv-SE" sz="1200">
                <a:latin typeface="Bookman Old Style" pitchFamily="18" charset="0"/>
              </a:rPr>
              <a:t>4.9 ms</a:t>
            </a:r>
            <a:endParaRPr lang="en-US" sz="2400">
              <a:latin typeface="Bookman Old Style" pitchFamily="18" charset="0"/>
            </a:endParaRPr>
          </a:p>
        </p:txBody>
      </p:sp>
      <p:sp>
        <p:nvSpPr>
          <p:cNvPr id="9" name="Rectangle 9"/>
          <p:cNvSpPr>
            <a:spLocks noChangeArrowheads="1"/>
          </p:cNvSpPr>
          <p:nvPr/>
        </p:nvSpPr>
        <p:spPr bwMode="auto">
          <a:xfrm>
            <a:off x="4593134" y="958850"/>
            <a:ext cx="720725" cy="792163"/>
          </a:xfrm>
          <a:prstGeom prst="rect">
            <a:avLst/>
          </a:prstGeom>
          <a:noFill/>
          <a:ln w="9525">
            <a:solidFill>
              <a:schemeClr val="tx1"/>
            </a:solidFill>
            <a:miter lim="800000"/>
            <a:headEnd/>
            <a:tailEnd/>
          </a:ln>
          <a:effectLst/>
        </p:spPr>
        <p:txBody>
          <a:bodyPr wrap="none" anchor="ctr"/>
          <a:lstStyle/>
          <a:p>
            <a:pPr algn="ctr"/>
            <a:r>
              <a:rPr lang="sv-SE" sz="2400" baseline="30000" dirty="0">
                <a:latin typeface="Bookman Old Style" pitchFamily="18" charset="0"/>
              </a:rPr>
              <a:t>28</a:t>
            </a:r>
            <a:r>
              <a:rPr lang="sv-SE" sz="2400" dirty="0">
                <a:latin typeface="Bookman Old Style" pitchFamily="18" charset="0"/>
              </a:rPr>
              <a:t>F</a:t>
            </a:r>
            <a:endParaRPr lang="sv-SE" sz="1200" dirty="0">
              <a:latin typeface="Bookman Old Style" pitchFamily="18" charset="0"/>
            </a:endParaRPr>
          </a:p>
          <a:p>
            <a:pPr algn="ctr"/>
            <a:r>
              <a:rPr lang="sv-SE" sz="1100" dirty="0">
                <a:latin typeface="Bookman Old Style" pitchFamily="18" charset="0"/>
              </a:rPr>
              <a:t>unbound</a:t>
            </a:r>
            <a:endParaRPr lang="en-US" sz="1100" dirty="0">
              <a:latin typeface="Bookman Old Style" pitchFamily="18" charset="0"/>
            </a:endParaRPr>
          </a:p>
        </p:txBody>
      </p:sp>
      <p:sp>
        <p:nvSpPr>
          <p:cNvPr id="10" name="Rectangle 10"/>
          <p:cNvSpPr>
            <a:spLocks noChangeArrowheads="1"/>
          </p:cNvSpPr>
          <p:nvPr/>
        </p:nvSpPr>
        <p:spPr bwMode="auto">
          <a:xfrm>
            <a:off x="5312271" y="958850"/>
            <a:ext cx="720725" cy="792163"/>
          </a:xfrm>
          <a:prstGeom prst="rect">
            <a:avLst/>
          </a:prstGeom>
          <a:solidFill>
            <a:srgbClr val="99CCFF"/>
          </a:solidFill>
          <a:ln w="9525">
            <a:solidFill>
              <a:schemeClr val="tx1"/>
            </a:solidFill>
            <a:miter lim="800000"/>
            <a:headEnd/>
            <a:tailEnd/>
          </a:ln>
          <a:effectLst/>
        </p:spPr>
        <p:txBody>
          <a:bodyPr wrap="none" anchor="ctr"/>
          <a:lstStyle/>
          <a:p>
            <a:pPr algn="ctr"/>
            <a:r>
              <a:rPr lang="sv-SE" sz="2400" baseline="30000">
                <a:latin typeface="Bookman Old Style" pitchFamily="18" charset="0"/>
              </a:rPr>
              <a:t>29</a:t>
            </a:r>
            <a:r>
              <a:rPr lang="sv-SE" sz="2400">
                <a:latin typeface="Bookman Old Style" pitchFamily="18" charset="0"/>
              </a:rPr>
              <a:t>F</a:t>
            </a:r>
            <a:endParaRPr lang="sv-SE" sz="1200">
              <a:latin typeface="Bookman Old Style" pitchFamily="18" charset="0"/>
            </a:endParaRPr>
          </a:p>
          <a:p>
            <a:pPr algn="ctr"/>
            <a:r>
              <a:rPr lang="sv-SE" sz="1200">
                <a:latin typeface="Bookman Old Style" pitchFamily="18" charset="0"/>
              </a:rPr>
              <a:t>2.6 ms</a:t>
            </a:r>
            <a:endParaRPr lang="en-US" sz="1200">
              <a:latin typeface="Bookman Old Style" pitchFamily="18" charset="0"/>
            </a:endParaRPr>
          </a:p>
        </p:txBody>
      </p:sp>
      <p:sp>
        <p:nvSpPr>
          <p:cNvPr id="11" name="Line 11"/>
          <p:cNvSpPr>
            <a:spLocks noChangeShapeType="1"/>
          </p:cNvSpPr>
          <p:nvPr/>
        </p:nvSpPr>
        <p:spPr bwMode="auto">
          <a:xfrm>
            <a:off x="3516809" y="1679575"/>
            <a:ext cx="0" cy="144463"/>
          </a:xfrm>
          <a:prstGeom prst="line">
            <a:avLst/>
          </a:prstGeom>
          <a:noFill/>
          <a:ln w="38100">
            <a:solidFill>
              <a:srgbClr val="FF0000"/>
            </a:solidFill>
            <a:round/>
            <a:headEnd/>
            <a:tailEnd type="triangle" w="med" len="med"/>
          </a:ln>
          <a:effectLst/>
        </p:spPr>
        <p:txBody>
          <a:bodyPr/>
          <a:lstStyle/>
          <a:p>
            <a:endParaRPr lang="en-GB"/>
          </a:p>
        </p:txBody>
      </p:sp>
      <p:sp>
        <p:nvSpPr>
          <p:cNvPr id="12" name="Rectangle 15"/>
          <p:cNvSpPr>
            <a:spLocks noChangeArrowheads="1"/>
          </p:cNvSpPr>
          <p:nvPr/>
        </p:nvSpPr>
        <p:spPr bwMode="auto">
          <a:xfrm>
            <a:off x="3872111" y="1751013"/>
            <a:ext cx="720725" cy="792162"/>
          </a:xfrm>
          <a:prstGeom prst="rect">
            <a:avLst/>
          </a:prstGeom>
          <a:solidFill>
            <a:srgbClr val="CCFFCC"/>
          </a:solidFill>
          <a:ln w="9525">
            <a:solidFill>
              <a:schemeClr val="tx1"/>
            </a:solidFill>
            <a:miter lim="800000"/>
            <a:headEnd/>
            <a:tailEnd/>
          </a:ln>
          <a:effectLst/>
        </p:spPr>
        <p:txBody>
          <a:bodyPr wrap="none" anchor="ctr"/>
          <a:lstStyle/>
          <a:p>
            <a:pPr algn="ctr"/>
            <a:r>
              <a:rPr lang="sv-SE" sz="2400" baseline="30000" dirty="0">
                <a:latin typeface="Bookman Old Style" pitchFamily="18" charset="0"/>
              </a:rPr>
              <a:t>26</a:t>
            </a:r>
            <a:r>
              <a:rPr lang="sv-SE" sz="2400" dirty="0">
                <a:latin typeface="Bookman Old Style" pitchFamily="18" charset="0"/>
              </a:rPr>
              <a:t>O</a:t>
            </a:r>
            <a:endParaRPr lang="sv-SE" sz="1200" dirty="0">
              <a:latin typeface="Bookman Old Style" pitchFamily="18" charset="0"/>
            </a:endParaRPr>
          </a:p>
          <a:p>
            <a:pPr algn="ctr"/>
            <a:r>
              <a:rPr lang="sv-SE" sz="1100" dirty="0">
                <a:latin typeface="Bookman Old Style" pitchFamily="18" charset="0"/>
              </a:rPr>
              <a:t>unbound</a:t>
            </a:r>
            <a:endParaRPr lang="en-US" sz="1100" dirty="0">
              <a:latin typeface="Bookman Old Style" pitchFamily="18" charset="0"/>
            </a:endParaRPr>
          </a:p>
        </p:txBody>
      </p:sp>
      <p:sp>
        <p:nvSpPr>
          <p:cNvPr id="13" name="Line 16"/>
          <p:cNvSpPr>
            <a:spLocks noChangeShapeType="1"/>
          </p:cNvSpPr>
          <p:nvPr/>
        </p:nvSpPr>
        <p:spPr bwMode="auto">
          <a:xfrm>
            <a:off x="4164509" y="1679575"/>
            <a:ext cx="0" cy="144463"/>
          </a:xfrm>
          <a:prstGeom prst="line">
            <a:avLst/>
          </a:prstGeom>
          <a:noFill/>
          <a:ln w="38100">
            <a:solidFill>
              <a:srgbClr val="FF0000"/>
            </a:solidFill>
            <a:round/>
            <a:headEnd/>
            <a:tailEnd type="triangle" w="med" len="med"/>
          </a:ln>
          <a:effectLst/>
        </p:spPr>
        <p:txBody>
          <a:bodyPr/>
          <a:lstStyle/>
          <a:p>
            <a:endParaRPr lang="en-GB"/>
          </a:p>
        </p:txBody>
      </p:sp>
      <p:sp>
        <p:nvSpPr>
          <p:cNvPr id="14" name="Rectangle 9"/>
          <p:cNvSpPr>
            <a:spLocks noChangeArrowheads="1"/>
          </p:cNvSpPr>
          <p:nvPr/>
        </p:nvSpPr>
        <p:spPr bwMode="auto">
          <a:xfrm>
            <a:off x="6032351" y="959520"/>
            <a:ext cx="720725" cy="792163"/>
          </a:xfrm>
          <a:prstGeom prst="rect">
            <a:avLst/>
          </a:prstGeom>
          <a:noFill/>
          <a:ln w="9525">
            <a:solidFill>
              <a:schemeClr val="tx1"/>
            </a:solidFill>
            <a:miter lim="800000"/>
            <a:headEnd/>
            <a:tailEnd/>
          </a:ln>
          <a:effectLst/>
        </p:spPr>
        <p:txBody>
          <a:bodyPr wrap="none" anchor="ctr"/>
          <a:lstStyle/>
          <a:p>
            <a:pPr algn="ctr"/>
            <a:r>
              <a:rPr lang="sv-SE" sz="2400" baseline="30000" dirty="0" smtClean="0">
                <a:latin typeface="Bookman Old Style" pitchFamily="18" charset="0"/>
              </a:rPr>
              <a:t>30</a:t>
            </a:r>
            <a:r>
              <a:rPr lang="sv-SE" sz="2400" dirty="0" smtClean="0">
                <a:latin typeface="Bookman Old Style" pitchFamily="18" charset="0"/>
              </a:rPr>
              <a:t>F</a:t>
            </a:r>
            <a:endParaRPr lang="sv-SE" sz="1200" dirty="0">
              <a:latin typeface="Bookman Old Style" pitchFamily="18" charset="0"/>
            </a:endParaRPr>
          </a:p>
          <a:p>
            <a:pPr algn="ctr"/>
            <a:r>
              <a:rPr lang="sv-SE" sz="1100" dirty="0">
                <a:latin typeface="Bookman Old Style" pitchFamily="18" charset="0"/>
              </a:rPr>
              <a:t>unbound</a:t>
            </a:r>
            <a:endParaRPr lang="en-US" sz="1100" dirty="0">
              <a:latin typeface="Bookman Old Style" pitchFamily="18" charset="0"/>
            </a:endParaRPr>
          </a:p>
        </p:txBody>
      </p:sp>
      <p:sp>
        <p:nvSpPr>
          <p:cNvPr id="15" name="Rectangle 9"/>
          <p:cNvSpPr>
            <a:spLocks noChangeArrowheads="1"/>
          </p:cNvSpPr>
          <p:nvPr/>
        </p:nvSpPr>
        <p:spPr bwMode="auto">
          <a:xfrm>
            <a:off x="6753076" y="960190"/>
            <a:ext cx="720725" cy="792163"/>
          </a:xfrm>
          <a:prstGeom prst="rect">
            <a:avLst/>
          </a:prstGeom>
          <a:solidFill>
            <a:srgbClr val="99CCFF"/>
          </a:solidFill>
          <a:ln w="9525">
            <a:solidFill>
              <a:schemeClr val="tx1"/>
            </a:solidFill>
            <a:miter lim="800000"/>
            <a:headEnd/>
            <a:tailEnd/>
          </a:ln>
          <a:effectLst/>
        </p:spPr>
        <p:txBody>
          <a:bodyPr wrap="none" anchor="ctr"/>
          <a:lstStyle/>
          <a:p>
            <a:pPr algn="ctr"/>
            <a:r>
              <a:rPr lang="sv-SE" sz="2400" baseline="30000" dirty="0" smtClean="0">
                <a:latin typeface="Bookman Old Style" pitchFamily="18" charset="0"/>
              </a:rPr>
              <a:t>31</a:t>
            </a:r>
            <a:r>
              <a:rPr lang="sv-SE" sz="2400" dirty="0" smtClean="0">
                <a:latin typeface="Bookman Old Style" pitchFamily="18" charset="0"/>
              </a:rPr>
              <a:t>F</a:t>
            </a:r>
            <a:endParaRPr lang="sv-SE" sz="1200" dirty="0">
              <a:latin typeface="Bookman Old Style" pitchFamily="18" charset="0"/>
            </a:endParaRPr>
          </a:p>
          <a:p>
            <a:pPr algn="ctr"/>
            <a:r>
              <a:rPr lang="sv-SE" sz="1200" dirty="0" smtClean="0">
                <a:latin typeface="Bookman Old Style" pitchFamily="18" charset="0"/>
              </a:rPr>
              <a:t>&gt;260 ns</a:t>
            </a:r>
            <a:endParaRPr lang="en-US" sz="2400" dirty="0">
              <a:latin typeface="Bookman Old Style" pitchFamily="18" charset="0"/>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409" y="3136900"/>
            <a:ext cx="3926530" cy="2222499"/>
          </a:xfrm>
          <a:prstGeom prst="rect">
            <a:avLst/>
          </a:prstGeom>
        </p:spPr>
      </p:pic>
      <p:pic>
        <p:nvPicPr>
          <p:cNvPr id="22" name="Picture 21"/>
          <p:cNvPicPr>
            <a:picLocks noChangeAspect="1"/>
          </p:cNvPicPr>
          <p:nvPr/>
        </p:nvPicPr>
        <p:blipFill>
          <a:blip r:embed="rId5"/>
          <a:stretch>
            <a:fillRect/>
          </a:stretch>
        </p:blipFill>
        <p:spPr>
          <a:xfrm>
            <a:off x="4013201" y="2971801"/>
            <a:ext cx="3543300" cy="2485598"/>
          </a:xfrm>
          <a:prstGeom prst="rect">
            <a:avLst/>
          </a:prstGeom>
        </p:spPr>
      </p:pic>
      <p:sp>
        <p:nvSpPr>
          <p:cNvPr id="20" name="TextBox 19"/>
          <p:cNvSpPr txBox="1"/>
          <p:nvPr/>
        </p:nvSpPr>
        <p:spPr>
          <a:xfrm>
            <a:off x="186598" y="6381315"/>
            <a:ext cx="3180986" cy="307777"/>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C. Caesar </a:t>
            </a:r>
            <a:r>
              <a:rPr lang="en-US" sz="1400" i="1" dirty="0" smtClean="0">
                <a:latin typeface="Times New Roman"/>
                <a:cs typeface="Times New Roman"/>
              </a:rPr>
              <a:t>et al</a:t>
            </a:r>
            <a:r>
              <a:rPr lang="en-US" sz="1400" dirty="0" smtClean="0">
                <a:latin typeface="Times New Roman"/>
                <a:cs typeface="Times New Roman"/>
              </a:rPr>
              <a:t>., PRC </a:t>
            </a:r>
            <a:r>
              <a:rPr lang="en-US" sz="1400" b="1" dirty="0" smtClean="0">
                <a:latin typeface="Times New Roman"/>
                <a:cs typeface="Times New Roman"/>
              </a:rPr>
              <a:t>88 </a:t>
            </a:r>
            <a:r>
              <a:rPr lang="en-US" sz="1400" dirty="0" smtClean="0">
                <a:latin typeface="Times New Roman"/>
                <a:cs typeface="Times New Roman"/>
              </a:rPr>
              <a:t>(13) 034313</a:t>
            </a:r>
            <a:endParaRPr lang="en-US" sz="1400" dirty="0">
              <a:latin typeface="Times New Roman"/>
              <a:cs typeface="Times New Roman"/>
            </a:endParaRPr>
          </a:p>
        </p:txBody>
      </p:sp>
      <p:sp>
        <p:nvSpPr>
          <p:cNvPr id="23" name="TextBox 22"/>
          <p:cNvSpPr txBox="1"/>
          <p:nvPr/>
        </p:nvSpPr>
        <p:spPr>
          <a:xfrm>
            <a:off x="5277214" y="6359099"/>
            <a:ext cx="3320685" cy="307777"/>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E. </a:t>
            </a:r>
            <a:r>
              <a:rPr lang="en-US" sz="1400" dirty="0" err="1" smtClean="0">
                <a:latin typeface="Times New Roman"/>
                <a:cs typeface="Times New Roman"/>
              </a:rPr>
              <a:t>Lunderberg</a:t>
            </a:r>
            <a:r>
              <a:rPr lang="en-US" sz="1400" dirty="0" smtClean="0">
                <a:latin typeface="Times New Roman"/>
                <a:cs typeface="Times New Roman"/>
              </a:rPr>
              <a:t> </a:t>
            </a:r>
            <a:r>
              <a:rPr lang="en-US" sz="1400" i="1" dirty="0" smtClean="0">
                <a:latin typeface="Times New Roman"/>
                <a:cs typeface="Times New Roman"/>
              </a:rPr>
              <a:t>et al</a:t>
            </a:r>
            <a:r>
              <a:rPr lang="en-US" sz="1400" dirty="0" smtClean="0">
                <a:latin typeface="Times New Roman"/>
                <a:cs typeface="Times New Roman"/>
              </a:rPr>
              <a:t>., PRL </a:t>
            </a:r>
            <a:r>
              <a:rPr lang="en-US" sz="1400" b="1" dirty="0" smtClean="0">
                <a:latin typeface="Times New Roman"/>
                <a:cs typeface="Times New Roman"/>
              </a:rPr>
              <a:t>108 </a:t>
            </a:r>
            <a:r>
              <a:rPr lang="en-US" sz="1400" dirty="0" smtClean="0">
                <a:latin typeface="Times New Roman"/>
                <a:cs typeface="Times New Roman"/>
              </a:rPr>
              <a:t>(12) 142503</a:t>
            </a:r>
            <a:endParaRPr lang="en-US" sz="1400" dirty="0">
              <a:latin typeface="Times New Roman"/>
              <a:cs typeface="Times New Roman"/>
            </a:endParaRPr>
          </a:p>
        </p:txBody>
      </p:sp>
      <p:pic>
        <p:nvPicPr>
          <p:cNvPr id="19" name="Picture 18" descr="1ed7c4c1a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6599" y="231221"/>
            <a:ext cx="557709" cy="416537"/>
          </a:xfrm>
          <a:prstGeom prst="rect">
            <a:avLst/>
          </a:prstGeom>
        </p:spPr>
      </p:pic>
      <p:pic>
        <p:nvPicPr>
          <p:cNvPr id="24" name="Picture 23" descr="Unknown.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56599" y="765199"/>
            <a:ext cx="630548" cy="787401"/>
          </a:xfrm>
          <a:prstGeom prst="rect">
            <a:avLst/>
          </a:prstGeom>
        </p:spPr>
      </p:pic>
      <p:sp>
        <p:nvSpPr>
          <p:cNvPr id="25" name="TextBox 24"/>
          <p:cNvSpPr txBox="1"/>
          <p:nvPr/>
        </p:nvSpPr>
        <p:spPr>
          <a:xfrm>
            <a:off x="1511300" y="2730500"/>
            <a:ext cx="1308100" cy="369332"/>
          </a:xfrm>
          <a:prstGeom prst="rect">
            <a:avLst/>
          </a:prstGeom>
          <a:noFill/>
        </p:spPr>
        <p:txBody>
          <a:bodyPr wrap="square" rtlCol="0">
            <a:spAutoFit/>
          </a:bodyPr>
          <a:lstStyle/>
          <a:p>
            <a:pPr algn="ctr"/>
            <a:r>
              <a:rPr lang="en-US" dirty="0" smtClean="0"/>
              <a:t>442 MeV/u</a:t>
            </a:r>
            <a:endParaRPr lang="en-US" dirty="0"/>
          </a:p>
        </p:txBody>
      </p:sp>
      <p:sp>
        <p:nvSpPr>
          <p:cNvPr id="26" name="TextBox 25"/>
          <p:cNvSpPr txBox="1"/>
          <p:nvPr/>
        </p:nvSpPr>
        <p:spPr>
          <a:xfrm>
            <a:off x="952500" y="5829302"/>
            <a:ext cx="2135684" cy="461665"/>
          </a:xfrm>
          <a:prstGeom prst="rect">
            <a:avLst/>
          </a:prstGeom>
          <a:noFill/>
        </p:spPr>
        <p:txBody>
          <a:bodyPr wrap="square" rtlCol="0">
            <a:spAutoFit/>
          </a:bodyPr>
          <a:lstStyle/>
          <a:p>
            <a:pPr algn="ctr"/>
            <a:r>
              <a:rPr lang="en-US" sz="2400" dirty="0" smtClean="0">
                <a:latin typeface="Times New Roman"/>
                <a:cs typeface="Times New Roman"/>
              </a:rPr>
              <a:t> 0d</a:t>
            </a:r>
            <a:r>
              <a:rPr lang="en-US" sz="2400" baseline="-25000" dirty="0">
                <a:latin typeface="Times New Roman"/>
                <a:cs typeface="Times New Roman"/>
              </a:rPr>
              <a:t>3</a:t>
            </a:r>
            <a:r>
              <a:rPr lang="en-US" sz="2400" baseline="-25000" dirty="0" smtClean="0">
                <a:latin typeface="Times New Roman"/>
                <a:cs typeface="Times New Roman"/>
              </a:rPr>
              <a:t>/2 </a:t>
            </a:r>
            <a:r>
              <a:rPr lang="en-US" sz="2400" dirty="0" smtClean="0">
                <a:latin typeface="Times New Roman"/>
                <a:cs typeface="Times New Roman"/>
              </a:rPr>
              <a:t>neutron</a:t>
            </a:r>
            <a:endParaRPr lang="en-US" sz="2400" dirty="0">
              <a:latin typeface="Times New Roman"/>
              <a:cs typeface="Times New Roman"/>
            </a:endParaRPr>
          </a:p>
        </p:txBody>
      </p:sp>
      <p:sp>
        <p:nvSpPr>
          <p:cNvPr id="33" name="TextBox 32"/>
          <p:cNvSpPr txBox="1"/>
          <p:nvPr/>
        </p:nvSpPr>
        <p:spPr>
          <a:xfrm>
            <a:off x="5511800" y="2654300"/>
            <a:ext cx="1308100" cy="369332"/>
          </a:xfrm>
          <a:prstGeom prst="rect">
            <a:avLst/>
          </a:prstGeom>
          <a:noFill/>
        </p:spPr>
        <p:txBody>
          <a:bodyPr wrap="square" rtlCol="0">
            <a:spAutoFit/>
          </a:bodyPr>
          <a:lstStyle/>
          <a:p>
            <a:pPr algn="ctr"/>
            <a:r>
              <a:rPr lang="en-US" dirty="0" smtClean="0"/>
              <a:t>82 MeV/u</a:t>
            </a:r>
            <a:endParaRPr lang="en-US" dirty="0"/>
          </a:p>
        </p:txBody>
      </p:sp>
      <p:sp>
        <p:nvSpPr>
          <p:cNvPr id="34" name="TextBox 33"/>
          <p:cNvSpPr txBox="1"/>
          <p:nvPr/>
        </p:nvSpPr>
        <p:spPr>
          <a:xfrm>
            <a:off x="850900" y="5346701"/>
            <a:ext cx="2249984" cy="461665"/>
          </a:xfrm>
          <a:prstGeom prst="rect">
            <a:avLst/>
          </a:prstGeom>
          <a:noFill/>
        </p:spPr>
        <p:txBody>
          <a:bodyPr wrap="square" rtlCol="0">
            <a:spAutoFit/>
          </a:bodyPr>
          <a:lstStyle/>
          <a:p>
            <a:pPr algn="ctr"/>
            <a:r>
              <a:rPr lang="en-US" sz="2400" dirty="0" smtClean="0">
                <a:latin typeface="Times New Roman"/>
                <a:cs typeface="Times New Roman"/>
              </a:rPr>
              <a:t>  </a:t>
            </a:r>
            <a:r>
              <a:rPr lang="en-US" sz="2400" dirty="0" err="1" smtClean="0">
                <a:latin typeface="Times New Roman"/>
                <a:cs typeface="Times New Roman"/>
              </a:rPr>
              <a:t>E</a:t>
            </a:r>
            <a:r>
              <a:rPr lang="en-US" sz="2400" baseline="-25000" dirty="0" err="1" smtClean="0">
                <a:latin typeface="Times New Roman"/>
                <a:cs typeface="Times New Roman"/>
              </a:rPr>
              <a:t>r</a:t>
            </a:r>
            <a:r>
              <a:rPr lang="en-US" sz="2400" baseline="-25000" dirty="0" smtClean="0">
                <a:latin typeface="Times New Roman"/>
                <a:cs typeface="Times New Roman"/>
              </a:rPr>
              <a:t> </a:t>
            </a:r>
            <a:r>
              <a:rPr lang="en-US" sz="2400" dirty="0" smtClean="0">
                <a:latin typeface="Times New Roman"/>
                <a:cs typeface="Times New Roman"/>
              </a:rPr>
              <a:t>= 768 </a:t>
            </a:r>
            <a:r>
              <a:rPr lang="en-US" sz="2400" dirty="0" err="1" smtClean="0">
                <a:latin typeface="Times New Roman"/>
                <a:cs typeface="Times New Roman"/>
              </a:rPr>
              <a:t>keV</a:t>
            </a:r>
            <a:endParaRPr lang="en-US" sz="2400" dirty="0">
              <a:latin typeface="Times New Roman"/>
              <a:cs typeface="Times New Roman"/>
            </a:endParaRPr>
          </a:p>
        </p:txBody>
      </p:sp>
      <p:sp>
        <p:nvSpPr>
          <p:cNvPr id="35" name="TextBox 34"/>
          <p:cNvSpPr txBox="1"/>
          <p:nvPr/>
        </p:nvSpPr>
        <p:spPr>
          <a:xfrm>
            <a:off x="5461000" y="5776268"/>
            <a:ext cx="2249984" cy="461665"/>
          </a:xfrm>
          <a:prstGeom prst="rect">
            <a:avLst/>
          </a:prstGeom>
          <a:noFill/>
        </p:spPr>
        <p:txBody>
          <a:bodyPr wrap="square" rtlCol="0">
            <a:spAutoFit/>
          </a:bodyPr>
          <a:lstStyle/>
          <a:p>
            <a:pPr algn="ctr"/>
            <a:r>
              <a:rPr lang="en-US" sz="2400" dirty="0" smtClean="0">
                <a:latin typeface="Times New Roman"/>
                <a:cs typeface="Times New Roman"/>
              </a:rPr>
              <a:t>  </a:t>
            </a:r>
            <a:r>
              <a:rPr lang="en-US" sz="2400" dirty="0" err="1" smtClean="0">
                <a:latin typeface="Times New Roman"/>
                <a:cs typeface="Times New Roman"/>
              </a:rPr>
              <a:t>E</a:t>
            </a:r>
            <a:r>
              <a:rPr lang="en-US" sz="2400" baseline="-25000" dirty="0" err="1" smtClean="0">
                <a:latin typeface="Times New Roman"/>
                <a:cs typeface="Times New Roman"/>
              </a:rPr>
              <a:t>r</a:t>
            </a:r>
            <a:r>
              <a:rPr lang="en-US" sz="2400" baseline="-25000" dirty="0" smtClean="0">
                <a:latin typeface="Times New Roman"/>
                <a:cs typeface="Times New Roman"/>
              </a:rPr>
              <a:t> </a:t>
            </a:r>
            <a:r>
              <a:rPr lang="en-US" sz="2400" dirty="0" smtClean="0">
                <a:latin typeface="Times New Roman"/>
                <a:cs typeface="Times New Roman"/>
              </a:rPr>
              <a:t>≈ 150 </a:t>
            </a:r>
            <a:r>
              <a:rPr lang="en-US" sz="2400" dirty="0" err="1" smtClean="0">
                <a:latin typeface="Times New Roman"/>
                <a:cs typeface="Times New Roman"/>
              </a:rPr>
              <a:t>keV</a:t>
            </a:r>
            <a:endParaRPr lang="en-US" sz="2400" dirty="0">
              <a:latin typeface="Times New Roman"/>
              <a:cs typeface="Times New Roman"/>
            </a:endParaRPr>
          </a:p>
        </p:txBody>
      </p:sp>
      <p:cxnSp>
        <p:nvCxnSpPr>
          <p:cNvPr id="37" name="Straight Arrow Connector 36"/>
          <p:cNvCxnSpPr>
            <a:stCxn id="4" idx="2"/>
          </p:cNvCxnSpPr>
          <p:nvPr/>
        </p:nvCxnSpPr>
        <p:spPr>
          <a:xfrm flipH="1">
            <a:off x="2819400" y="2543175"/>
            <a:ext cx="695822" cy="708025"/>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4592836" y="2543175"/>
            <a:ext cx="1045964" cy="556657"/>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3187700" y="127000"/>
            <a:ext cx="2457814" cy="461665"/>
          </a:xfrm>
          <a:prstGeom prst="rect">
            <a:avLst/>
          </a:prstGeom>
          <a:noFill/>
          <a:ln w="28575" cmpd="sng">
            <a:solidFill>
              <a:srgbClr val="FF0000"/>
            </a:solidFill>
          </a:ln>
        </p:spPr>
        <p:txBody>
          <a:bodyPr wrap="square" rtlCol="0">
            <a:spAutoFit/>
          </a:bodyPr>
          <a:lstStyle/>
          <a:p>
            <a:pPr algn="ctr"/>
            <a:r>
              <a:rPr lang="en-US" sz="2400" dirty="0" smtClean="0">
                <a:latin typeface="Comic Sans MS"/>
                <a:cs typeface="Comic Sans MS"/>
              </a:rPr>
              <a:t>Unbound Nuclei</a:t>
            </a:r>
            <a:endParaRPr lang="en-US" sz="2400" dirty="0">
              <a:latin typeface="Comic Sans MS"/>
              <a:cs typeface="Comic Sans MS"/>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2758184319"/>
              </p:ext>
            </p:extLst>
          </p:nvPr>
        </p:nvGraphicFramePr>
        <p:xfrm>
          <a:off x="1365250" y="4114800"/>
          <a:ext cx="539750" cy="302260"/>
        </p:xfrm>
        <a:graphic>
          <a:graphicData uri="http://schemas.openxmlformats.org/presentationml/2006/ole">
            <mc:AlternateContent xmlns:mc="http://schemas.openxmlformats.org/markup-compatibility/2006">
              <mc:Choice xmlns:v="urn:schemas-microsoft-com:vml" Requires="v">
                <p:oleObj spid="_x0000_s4211" name="Equation" r:id="rId8" imgW="317500" imgH="177800" progId="Equation.3">
                  <p:embed/>
                </p:oleObj>
              </mc:Choice>
              <mc:Fallback>
                <p:oleObj name="Equation" r:id="rId8" imgW="317500" imgH="177800" progId="Equation.3">
                  <p:embed/>
                  <p:pic>
                    <p:nvPicPr>
                      <p:cNvPr id="0" name=""/>
                      <p:cNvPicPr/>
                      <p:nvPr/>
                    </p:nvPicPr>
                    <p:blipFill>
                      <a:blip r:embed="rId9"/>
                      <a:stretch>
                        <a:fillRect/>
                      </a:stretch>
                    </p:blipFill>
                    <p:spPr>
                      <a:xfrm>
                        <a:off x="1365250" y="4114800"/>
                        <a:ext cx="539750" cy="302260"/>
                      </a:xfrm>
                      <a:prstGeom prst="rect">
                        <a:avLst/>
                      </a:prstGeom>
                    </p:spPr>
                  </p:pic>
                </p:oleObj>
              </mc:Fallback>
            </mc:AlternateContent>
          </a:graphicData>
        </a:graphic>
      </p:graphicFrame>
      <p:pic>
        <p:nvPicPr>
          <p:cNvPr id="31" name="Picture 1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688485" y="1988293"/>
            <a:ext cx="2326639" cy="215190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01600" y="6096000"/>
            <a:ext cx="418654" cy="276999"/>
          </a:xfrm>
          <a:prstGeom prst="rect">
            <a:avLst/>
          </a:prstGeom>
          <a:noFill/>
        </p:spPr>
        <p:txBody>
          <a:bodyPr wrap="none" rtlCol="0">
            <a:spAutoFit/>
          </a:bodyPr>
          <a:lstStyle/>
          <a:p>
            <a:r>
              <a:rPr lang="en-US" sz="1200" dirty="0" smtClean="0"/>
              <a:t>123</a:t>
            </a:r>
            <a:endParaRPr lang="en-US" sz="1200" dirty="0"/>
          </a:p>
        </p:txBody>
      </p:sp>
      <p:sp>
        <p:nvSpPr>
          <p:cNvPr id="36" name="TextBox 35"/>
          <p:cNvSpPr txBox="1"/>
          <p:nvPr/>
        </p:nvSpPr>
        <p:spPr>
          <a:xfrm>
            <a:off x="5270500" y="6083300"/>
            <a:ext cx="340658" cy="276999"/>
          </a:xfrm>
          <a:prstGeom prst="rect">
            <a:avLst/>
          </a:prstGeom>
          <a:noFill/>
        </p:spPr>
        <p:txBody>
          <a:bodyPr wrap="none" rtlCol="0">
            <a:spAutoFit/>
          </a:bodyPr>
          <a:lstStyle/>
          <a:p>
            <a:r>
              <a:rPr lang="en-US" sz="1200" dirty="0" smtClean="0"/>
              <a:t>21</a:t>
            </a:r>
            <a:endParaRPr lang="en-US" sz="1200" dirty="0"/>
          </a:p>
        </p:txBody>
      </p:sp>
    </p:spTree>
    <p:extLst>
      <p:ext uri="{BB962C8B-B14F-4D97-AF65-F5344CB8AC3E}">
        <p14:creationId xmlns:p14="http://schemas.microsoft.com/office/powerpoint/2010/main" val="6345695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8066" y="2738885"/>
            <a:ext cx="7575269" cy="830997"/>
          </a:xfrm>
          <a:prstGeom prst="rect">
            <a:avLst/>
          </a:prstGeom>
          <a:noFill/>
        </p:spPr>
        <p:txBody>
          <a:bodyPr wrap="square" rtlCol="0">
            <a:spAutoFit/>
          </a:bodyPr>
          <a:lstStyle/>
          <a:p>
            <a:pPr algn="ctr"/>
            <a:r>
              <a:rPr lang="en-US" sz="2400" dirty="0" smtClean="0"/>
              <a:t>Your </a:t>
            </a:r>
            <a:r>
              <a:rPr lang="en-US" sz="2400" b="1" dirty="0"/>
              <a:t>Keynote Speaker</a:t>
            </a:r>
            <a:r>
              <a:rPr lang="en-US" sz="2400" dirty="0"/>
              <a:t> may use humor, audience participation, show funny clips, or even sing.</a:t>
            </a:r>
          </a:p>
        </p:txBody>
      </p:sp>
      <p:sp>
        <p:nvSpPr>
          <p:cNvPr id="3" name="TextBox 2"/>
          <p:cNvSpPr txBox="1"/>
          <p:nvPr/>
        </p:nvSpPr>
        <p:spPr>
          <a:xfrm>
            <a:off x="1142480" y="517428"/>
            <a:ext cx="7545029" cy="1938992"/>
          </a:xfrm>
          <a:prstGeom prst="rect">
            <a:avLst/>
          </a:prstGeom>
          <a:noFill/>
        </p:spPr>
        <p:txBody>
          <a:bodyPr wrap="square" rtlCol="0">
            <a:spAutoFit/>
          </a:bodyPr>
          <a:lstStyle/>
          <a:p>
            <a:r>
              <a:rPr lang="en-US" sz="2400" dirty="0"/>
              <a:t>The name </a:t>
            </a:r>
            <a:r>
              <a:rPr lang="en-US" sz="2400" b="1" dirty="0">
                <a:solidFill>
                  <a:srgbClr val="FF0000"/>
                </a:solidFill>
              </a:rPr>
              <a:t>K</a:t>
            </a:r>
            <a:r>
              <a:rPr lang="en-US" sz="2400" b="1" dirty="0" smtClean="0">
                <a:solidFill>
                  <a:srgbClr val="FF0000"/>
                </a:solidFill>
              </a:rPr>
              <a:t>eynote </a:t>
            </a:r>
            <a:r>
              <a:rPr lang="en-US" sz="2400" b="1" dirty="0">
                <a:solidFill>
                  <a:srgbClr val="FF0000"/>
                </a:solidFill>
              </a:rPr>
              <a:t>S</a:t>
            </a:r>
            <a:r>
              <a:rPr lang="en-US" sz="2400" b="1" dirty="0" smtClean="0">
                <a:solidFill>
                  <a:srgbClr val="FF0000"/>
                </a:solidFill>
              </a:rPr>
              <a:t>peaker</a:t>
            </a:r>
            <a:r>
              <a:rPr lang="en-US" sz="2400" dirty="0" smtClean="0"/>
              <a:t> </a:t>
            </a:r>
            <a:r>
              <a:rPr lang="en-US" sz="2400" dirty="0"/>
              <a:t>comes from the idea of a </a:t>
            </a:r>
            <a:r>
              <a:rPr lang="en-US" sz="2400" b="1" dirty="0">
                <a:solidFill>
                  <a:srgbClr val="FF0000"/>
                </a:solidFill>
              </a:rPr>
              <a:t>key note in music</a:t>
            </a:r>
            <a:r>
              <a:rPr lang="en-US" sz="2400" dirty="0"/>
              <a:t>, which sets the tone for an a </a:t>
            </a:r>
            <a:r>
              <a:rPr lang="en-US" sz="2400" dirty="0" err="1"/>
              <a:t>capella</a:t>
            </a:r>
            <a:r>
              <a:rPr lang="en-US" sz="2400" dirty="0"/>
              <a:t> song. In much the same way, a keynote speaker can set either a positive tone for your event, if the speaker is a good one, or a negative tone, if the speaker does not quite work out.</a:t>
            </a:r>
          </a:p>
        </p:txBody>
      </p:sp>
      <p:pic>
        <p:nvPicPr>
          <p:cNvPr id="5" name="Picture 4" descr="colophon.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05200" y="3638702"/>
            <a:ext cx="2095500" cy="1362075"/>
          </a:xfrm>
          <a:prstGeom prst="rect">
            <a:avLst/>
          </a:prstGeom>
        </p:spPr>
      </p:pic>
      <p:pic>
        <p:nvPicPr>
          <p:cNvPr id="6" name="Picture 12" descr="ARSignbmp"/>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08587" y="5346700"/>
            <a:ext cx="2736031"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3082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uide-michelin-header_2012.jpg"/>
          <p:cNvPicPr>
            <a:picLocks noChangeAspect="1"/>
          </p:cNvPicPr>
          <p:nvPr/>
        </p:nvPicPr>
        <p:blipFill rotWithShape="1">
          <a:blip r:embed="rId2">
            <a:extLst>
              <a:ext uri="{28A0092B-C50C-407E-A947-70E740481C1C}">
                <a14:useLocalDpi xmlns:a14="http://schemas.microsoft.com/office/drawing/2010/main"/>
              </a:ext>
            </a:extLst>
          </a:blip>
          <a:srcRect l="40000" r="30492" b="63889"/>
          <a:stretch/>
        </p:blipFill>
        <p:spPr>
          <a:xfrm>
            <a:off x="3302000" y="4762500"/>
            <a:ext cx="2286000" cy="825500"/>
          </a:xfrm>
          <a:prstGeom prst="rect">
            <a:avLst/>
          </a:prstGeom>
        </p:spPr>
      </p:pic>
      <p:sp>
        <p:nvSpPr>
          <p:cNvPr id="2" name="Rectangle 1"/>
          <p:cNvSpPr/>
          <p:nvPr/>
        </p:nvSpPr>
        <p:spPr>
          <a:xfrm>
            <a:off x="2756981" y="5544234"/>
            <a:ext cx="3566676" cy="646331"/>
          </a:xfrm>
          <a:prstGeom prst="rect">
            <a:avLst/>
          </a:prstGeom>
        </p:spPr>
        <p:txBody>
          <a:bodyPr wrap="none">
            <a:spAutoFit/>
          </a:bodyPr>
          <a:lstStyle/>
          <a:p>
            <a:r>
              <a:rPr lang="en-US" sz="3600" dirty="0"/>
              <a:t>« </a:t>
            </a:r>
            <a:r>
              <a:rPr lang="en-US" sz="3600" dirty="0" err="1"/>
              <a:t>vaut</a:t>
            </a:r>
            <a:r>
              <a:rPr lang="en-US" sz="3600" dirty="0"/>
              <a:t> le voyage » </a:t>
            </a:r>
          </a:p>
        </p:txBody>
      </p:sp>
      <p:pic>
        <p:nvPicPr>
          <p:cNvPr id="3" name="Picture 2" descr="images.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54400" y="1569134"/>
            <a:ext cx="2425700" cy="3352800"/>
          </a:xfrm>
          <a:prstGeom prst="rect">
            <a:avLst/>
          </a:prstGeom>
        </p:spPr>
      </p:pic>
      <p:pic>
        <p:nvPicPr>
          <p:cNvPr id="4" name="Picture 3" descr="images-1.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7000" y="4762500"/>
            <a:ext cx="2565400" cy="2019300"/>
          </a:xfrm>
          <a:prstGeom prst="rect">
            <a:avLst/>
          </a:prstGeom>
        </p:spPr>
      </p:pic>
      <p:grpSp>
        <p:nvGrpSpPr>
          <p:cNvPr id="7" name="Group 6"/>
          <p:cNvGrpSpPr/>
          <p:nvPr/>
        </p:nvGrpSpPr>
        <p:grpSpPr>
          <a:xfrm>
            <a:off x="6438900" y="2882900"/>
            <a:ext cx="2556262" cy="3816350"/>
            <a:chOff x="6438900" y="2882900"/>
            <a:chExt cx="2556262" cy="3816350"/>
          </a:xfrm>
        </p:grpSpPr>
        <p:pic>
          <p:nvPicPr>
            <p:cNvPr id="5" name="Picture 4" descr="Mona_Lisa_headcrop.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38900" y="3511550"/>
              <a:ext cx="2556262" cy="3187700"/>
            </a:xfrm>
            <a:prstGeom prst="rect">
              <a:avLst/>
            </a:prstGeom>
          </p:spPr>
        </p:pic>
        <p:sp>
          <p:nvSpPr>
            <p:cNvPr id="6" name="TextBox 5"/>
            <p:cNvSpPr txBox="1"/>
            <p:nvPr/>
          </p:nvSpPr>
          <p:spPr>
            <a:xfrm>
              <a:off x="6718300" y="2882900"/>
              <a:ext cx="2057400" cy="369332"/>
            </a:xfrm>
            <a:prstGeom prst="rect">
              <a:avLst/>
            </a:prstGeom>
            <a:noFill/>
          </p:spPr>
          <p:txBody>
            <a:bodyPr wrap="square" rtlCol="0">
              <a:spAutoFit/>
            </a:bodyPr>
            <a:lstStyle/>
            <a:p>
              <a:pPr algn="ctr"/>
              <a:r>
                <a:rPr lang="en-US" dirty="0" smtClean="0"/>
                <a:t>…hint….</a:t>
              </a:r>
              <a:endParaRPr lang="en-US" dirty="0"/>
            </a:p>
          </p:txBody>
        </p:sp>
      </p:grpSp>
      <p:pic>
        <p:nvPicPr>
          <p:cNvPr id="9" name="Picture 8" descr="Unknown-1.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4400" y="266700"/>
            <a:ext cx="2692400" cy="1139392"/>
          </a:xfrm>
          <a:prstGeom prst="rect">
            <a:avLst/>
          </a:prstGeom>
        </p:spPr>
      </p:pic>
    </p:spTree>
    <p:extLst>
      <p:ext uri="{BB962C8B-B14F-4D97-AF65-F5344CB8AC3E}">
        <p14:creationId xmlns:p14="http://schemas.microsoft.com/office/powerpoint/2010/main" val="31296084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356096" y="260350"/>
            <a:ext cx="720725" cy="792163"/>
          </a:xfrm>
          <a:prstGeom prst="rect">
            <a:avLst/>
          </a:prstGeom>
          <a:solidFill>
            <a:srgbClr val="FFFF00"/>
          </a:solidFill>
          <a:ln w="9525">
            <a:solidFill>
              <a:schemeClr val="tx1"/>
            </a:solidFill>
            <a:miter lim="800000"/>
            <a:headEnd/>
            <a:tailEnd/>
          </a:ln>
          <a:effectLst/>
        </p:spPr>
        <p:txBody>
          <a:bodyPr wrap="none" anchor="ctr"/>
          <a:lstStyle/>
          <a:p>
            <a:pPr algn="ctr"/>
            <a:r>
              <a:rPr lang="sv-SE" sz="2400" baseline="30000">
                <a:latin typeface="Bookman Old Style" pitchFamily="18" charset="0"/>
              </a:rPr>
              <a:t>27</a:t>
            </a:r>
            <a:r>
              <a:rPr lang="sv-SE" sz="2400">
                <a:latin typeface="Bookman Old Style" pitchFamily="18" charset="0"/>
              </a:rPr>
              <a:t>F</a:t>
            </a:r>
            <a:endParaRPr lang="sv-SE" sz="1200">
              <a:latin typeface="Bookman Old Style" pitchFamily="18" charset="0"/>
            </a:endParaRPr>
          </a:p>
          <a:p>
            <a:pPr algn="ctr"/>
            <a:r>
              <a:rPr lang="sv-SE" sz="1200">
                <a:latin typeface="Bookman Old Style" pitchFamily="18" charset="0"/>
              </a:rPr>
              <a:t>4.9 ms</a:t>
            </a:r>
            <a:endParaRPr lang="en-US" sz="2400">
              <a:latin typeface="Bookman Old Style" pitchFamily="18" charset="0"/>
            </a:endParaRPr>
          </a:p>
        </p:txBody>
      </p:sp>
      <p:sp>
        <p:nvSpPr>
          <p:cNvPr id="12" name="Rectangle 15"/>
          <p:cNvSpPr>
            <a:spLocks noChangeArrowheads="1"/>
          </p:cNvSpPr>
          <p:nvPr/>
        </p:nvSpPr>
        <p:spPr bwMode="auto">
          <a:xfrm>
            <a:off x="354211" y="1052513"/>
            <a:ext cx="720725" cy="792162"/>
          </a:xfrm>
          <a:prstGeom prst="rect">
            <a:avLst/>
          </a:prstGeom>
          <a:solidFill>
            <a:srgbClr val="CCFFCC"/>
          </a:solidFill>
          <a:ln w="9525">
            <a:solidFill>
              <a:schemeClr val="tx1"/>
            </a:solidFill>
            <a:miter lim="800000"/>
            <a:headEnd/>
            <a:tailEnd/>
          </a:ln>
          <a:effectLst/>
        </p:spPr>
        <p:txBody>
          <a:bodyPr wrap="none" anchor="ctr"/>
          <a:lstStyle/>
          <a:p>
            <a:pPr algn="ctr"/>
            <a:r>
              <a:rPr lang="sv-SE" sz="2400" baseline="30000" dirty="0">
                <a:latin typeface="Bookman Old Style" pitchFamily="18" charset="0"/>
              </a:rPr>
              <a:t>26</a:t>
            </a:r>
            <a:r>
              <a:rPr lang="sv-SE" sz="2400" dirty="0">
                <a:latin typeface="Bookman Old Style" pitchFamily="18" charset="0"/>
              </a:rPr>
              <a:t>O</a:t>
            </a:r>
            <a:endParaRPr lang="sv-SE" sz="1200" dirty="0">
              <a:latin typeface="Bookman Old Style" pitchFamily="18" charset="0"/>
            </a:endParaRPr>
          </a:p>
          <a:p>
            <a:pPr algn="ctr"/>
            <a:r>
              <a:rPr lang="sv-SE" sz="1100" dirty="0">
                <a:latin typeface="Bookman Old Style" pitchFamily="18" charset="0"/>
              </a:rPr>
              <a:t>unbound</a:t>
            </a:r>
            <a:endParaRPr lang="en-US" sz="1100" dirty="0">
              <a:latin typeface="Bookman Old Style" pitchFamily="18" charset="0"/>
            </a:endParaRPr>
          </a:p>
        </p:txBody>
      </p:sp>
      <p:sp>
        <p:nvSpPr>
          <p:cNvPr id="13" name="Line 16"/>
          <p:cNvSpPr>
            <a:spLocks noChangeShapeType="1"/>
          </p:cNvSpPr>
          <p:nvPr/>
        </p:nvSpPr>
        <p:spPr bwMode="auto">
          <a:xfrm>
            <a:off x="646609" y="981075"/>
            <a:ext cx="0" cy="144463"/>
          </a:xfrm>
          <a:prstGeom prst="line">
            <a:avLst/>
          </a:prstGeom>
          <a:noFill/>
          <a:ln w="38100">
            <a:solidFill>
              <a:srgbClr val="FF0000"/>
            </a:solidFill>
            <a:round/>
            <a:headEnd/>
            <a:tailEnd type="triangle" w="med" len="med"/>
          </a:ln>
          <a:effectLst/>
        </p:spPr>
        <p:txBody>
          <a:bodyPr/>
          <a:lstStyle/>
          <a:p>
            <a:endParaRPr lang="en-GB"/>
          </a:p>
        </p:txBody>
      </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8236" y="2023070"/>
            <a:ext cx="3880346" cy="2439884"/>
          </a:xfrm>
          <a:prstGeom prst="rect">
            <a:avLst/>
          </a:prstGeom>
        </p:spPr>
      </p:pic>
      <p:pic>
        <p:nvPicPr>
          <p:cNvPr id="20" name="Picture 19"/>
          <p:cNvPicPr>
            <a:picLocks noChangeAspect="1"/>
          </p:cNvPicPr>
          <p:nvPr/>
        </p:nvPicPr>
        <p:blipFill>
          <a:blip r:embed="rId4"/>
          <a:stretch>
            <a:fillRect/>
          </a:stretch>
        </p:blipFill>
        <p:spPr>
          <a:xfrm>
            <a:off x="3022575" y="4347896"/>
            <a:ext cx="2532013" cy="2459303"/>
          </a:xfrm>
          <a:prstGeom prst="rect">
            <a:avLst/>
          </a:prstGeom>
        </p:spPr>
      </p:pic>
      <p:pic>
        <p:nvPicPr>
          <p:cNvPr id="21" name="Picture 20"/>
          <p:cNvPicPr>
            <a:picLocks noChangeAspect="1"/>
          </p:cNvPicPr>
          <p:nvPr/>
        </p:nvPicPr>
        <p:blipFill>
          <a:blip r:embed="rId5"/>
          <a:stretch>
            <a:fillRect/>
          </a:stretch>
        </p:blipFill>
        <p:spPr>
          <a:xfrm>
            <a:off x="4139109" y="981075"/>
            <a:ext cx="3242848" cy="2927797"/>
          </a:xfrm>
          <a:prstGeom prst="rect">
            <a:avLst/>
          </a:prstGeom>
        </p:spPr>
      </p:pic>
      <p:pic>
        <p:nvPicPr>
          <p:cNvPr id="22" name="Picture 21"/>
          <p:cNvPicPr>
            <a:picLocks noChangeAspect="1"/>
          </p:cNvPicPr>
          <p:nvPr/>
        </p:nvPicPr>
        <p:blipFill>
          <a:blip r:embed="rId6"/>
          <a:stretch>
            <a:fillRect/>
          </a:stretch>
        </p:blipFill>
        <p:spPr>
          <a:xfrm>
            <a:off x="4556993" y="3872594"/>
            <a:ext cx="2962424" cy="402116"/>
          </a:xfrm>
          <a:prstGeom prst="rect">
            <a:avLst/>
          </a:prstGeom>
        </p:spPr>
      </p:pic>
      <p:sp>
        <p:nvSpPr>
          <p:cNvPr id="23" name="TextBox 22"/>
          <p:cNvSpPr txBox="1"/>
          <p:nvPr/>
        </p:nvSpPr>
        <p:spPr>
          <a:xfrm>
            <a:off x="2448954" y="260350"/>
            <a:ext cx="4933003" cy="523220"/>
          </a:xfrm>
          <a:prstGeom prst="rect">
            <a:avLst/>
          </a:prstGeom>
          <a:noFill/>
          <a:ln w="28575" cmpd="sng">
            <a:solidFill>
              <a:srgbClr val="FF0000"/>
            </a:solidFill>
          </a:ln>
        </p:spPr>
        <p:txBody>
          <a:bodyPr wrap="square" rtlCol="0">
            <a:spAutoFit/>
          </a:bodyPr>
          <a:lstStyle/>
          <a:p>
            <a:pPr algn="ctr"/>
            <a:r>
              <a:rPr lang="en-US" sz="2800" dirty="0" smtClean="0">
                <a:latin typeface="Comic Sans MS"/>
                <a:cs typeface="Comic Sans MS"/>
              </a:rPr>
              <a:t>Two-neutron radioactivity ?</a:t>
            </a:r>
            <a:endParaRPr lang="en-US" sz="2800" dirty="0">
              <a:latin typeface="Comic Sans MS"/>
              <a:cs typeface="Comic Sans MS"/>
            </a:endParaRPr>
          </a:p>
        </p:txBody>
      </p:sp>
      <p:pic>
        <p:nvPicPr>
          <p:cNvPr id="4" name="Picture 3" descr="mona-compl_300.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654799" y="4405882"/>
            <a:ext cx="2401317" cy="2401317"/>
          </a:xfrm>
          <a:prstGeom prst="rect">
            <a:avLst/>
          </a:prstGeom>
        </p:spPr>
      </p:pic>
      <p:pic>
        <p:nvPicPr>
          <p:cNvPr id="7" name="Picture 6" descr="Unknown.jpe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876307" y="0"/>
            <a:ext cx="1267693" cy="1583040"/>
          </a:xfrm>
          <a:prstGeom prst="rect">
            <a:avLst/>
          </a:prstGeom>
        </p:spPr>
      </p:pic>
      <p:sp>
        <p:nvSpPr>
          <p:cNvPr id="24" name="TextBox 23"/>
          <p:cNvSpPr txBox="1"/>
          <p:nvPr/>
        </p:nvSpPr>
        <p:spPr>
          <a:xfrm>
            <a:off x="59598" y="6495615"/>
            <a:ext cx="2899502" cy="307777"/>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Z. </a:t>
            </a:r>
            <a:r>
              <a:rPr lang="en-US" sz="1400" dirty="0" err="1" smtClean="0">
                <a:latin typeface="Times New Roman"/>
                <a:cs typeface="Times New Roman"/>
              </a:rPr>
              <a:t>Kohley</a:t>
            </a:r>
            <a:r>
              <a:rPr lang="en-US" sz="1400" dirty="0" smtClean="0">
                <a:latin typeface="Times New Roman"/>
                <a:cs typeface="Times New Roman"/>
              </a:rPr>
              <a:t> </a:t>
            </a:r>
            <a:r>
              <a:rPr lang="en-US" sz="1400" i="1" dirty="0" smtClean="0">
                <a:latin typeface="Times New Roman"/>
                <a:cs typeface="Times New Roman"/>
              </a:rPr>
              <a:t>et al</a:t>
            </a:r>
            <a:r>
              <a:rPr lang="en-US" sz="1400" dirty="0" smtClean="0">
                <a:latin typeface="Times New Roman"/>
                <a:cs typeface="Times New Roman"/>
              </a:rPr>
              <a:t>., PRC </a:t>
            </a:r>
            <a:r>
              <a:rPr lang="en-US" sz="1400" b="1" dirty="0" smtClean="0">
                <a:latin typeface="Times New Roman"/>
                <a:cs typeface="Times New Roman"/>
              </a:rPr>
              <a:t>88 </a:t>
            </a:r>
            <a:r>
              <a:rPr lang="en-US" sz="1400" dirty="0" smtClean="0">
                <a:latin typeface="Times New Roman"/>
                <a:cs typeface="Times New Roman"/>
              </a:rPr>
              <a:t>(13) 034313</a:t>
            </a:r>
            <a:endParaRPr lang="en-US" sz="1400" dirty="0">
              <a:latin typeface="Times New Roman"/>
              <a:cs typeface="Times New Roman"/>
            </a:endParaRPr>
          </a:p>
        </p:txBody>
      </p:sp>
      <p:sp>
        <p:nvSpPr>
          <p:cNvPr id="25" name="TextBox 24"/>
          <p:cNvSpPr txBox="1"/>
          <p:nvPr/>
        </p:nvSpPr>
        <p:spPr>
          <a:xfrm>
            <a:off x="158519" y="4684811"/>
            <a:ext cx="1996537" cy="523220"/>
          </a:xfrm>
          <a:prstGeom prst="rect">
            <a:avLst/>
          </a:prstGeom>
          <a:noFill/>
          <a:ln>
            <a:solidFill>
              <a:srgbClr val="000000"/>
            </a:solidFill>
          </a:ln>
        </p:spPr>
        <p:txBody>
          <a:bodyPr wrap="square" rtlCol="0">
            <a:spAutoFit/>
          </a:bodyPr>
          <a:lstStyle/>
          <a:p>
            <a:pPr algn="ctr"/>
            <a:r>
              <a:rPr lang="en-US" sz="1400" dirty="0" smtClean="0">
                <a:latin typeface="Times New Roman"/>
                <a:cs typeface="Times New Roman"/>
              </a:rPr>
              <a:t>L.V. </a:t>
            </a:r>
            <a:r>
              <a:rPr lang="en-US" sz="1400" dirty="0">
                <a:latin typeface="Times New Roman"/>
                <a:cs typeface="Times New Roman"/>
              </a:rPr>
              <a:t>G</a:t>
            </a:r>
            <a:r>
              <a:rPr lang="en-US" sz="1400" dirty="0" smtClean="0">
                <a:latin typeface="Times New Roman"/>
                <a:cs typeface="Times New Roman"/>
              </a:rPr>
              <a:t>rigorenko </a:t>
            </a:r>
            <a:r>
              <a:rPr lang="en-US" sz="1400" i="1" dirty="0" smtClean="0">
                <a:latin typeface="Times New Roman"/>
                <a:cs typeface="Times New Roman"/>
              </a:rPr>
              <a:t>et al</a:t>
            </a:r>
            <a:r>
              <a:rPr lang="en-US" sz="1400" dirty="0" smtClean="0">
                <a:latin typeface="Times New Roman"/>
                <a:cs typeface="Times New Roman"/>
              </a:rPr>
              <a:t>., </a:t>
            </a:r>
            <a:br>
              <a:rPr lang="en-US" sz="1400" dirty="0" smtClean="0">
                <a:latin typeface="Times New Roman"/>
                <a:cs typeface="Times New Roman"/>
              </a:rPr>
            </a:br>
            <a:r>
              <a:rPr lang="en-US" sz="1400" dirty="0" smtClean="0">
                <a:latin typeface="Times New Roman"/>
                <a:cs typeface="Times New Roman"/>
              </a:rPr>
              <a:t>PRL </a:t>
            </a:r>
            <a:r>
              <a:rPr lang="en-US" sz="1400" b="1" dirty="0" smtClean="0">
                <a:latin typeface="Times New Roman"/>
                <a:cs typeface="Times New Roman"/>
              </a:rPr>
              <a:t>111 </a:t>
            </a:r>
            <a:r>
              <a:rPr lang="en-US" sz="1400" dirty="0" smtClean="0">
                <a:latin typeface="Times New Roman"/>
                <a:cs typeface="Times New Roman"/>
              </a:rPr>
              <a:t>(13) 042501</a:t>
            </a:r>
            <a:endParaRPr lang="en-US" sz="1400" dirty="0">
              <a:latin typeface="Times New Roman"/>
              <a:cs typeface="Times New Roman"/>
            </a:endParaRPr>
          </a:p>
        </p:txBody>
      </p:sp>
      <p:pic>
        <p:nvPicPr>
          <p:cNvPr id="2" name="Picture 1"/>
          <p:cNvPicPr>
            <a:picLocks noChangeAspect="1"/>
          </p:cNvPicPr>
          <p:nvPr/>
        </p:nvPicPr>
        <p:blipFill>
          <a:blip r:embed="rId9"/>
          <a:stretch>
            <a:fillRect/>
          </a:stretch>
        </p:blipFill>
        <p:spPr>
          <a:xfrm>
            <a:off x="1439292" y="5956358"/>
            <a:ext cx="1621383" cy="304917"/>
          </a:xfrm>
          <a:prstGeom prst="rect">
            <a:avLst/>
          </a:prstGeom>
        </p:spPr>
      </p:pic>
      <p:sp>
        <p:nvSpPr>
          <p:cNvPr id="3" name="TextBox 2"/>
          <p:cNvSpPr txBox="1"/>
          <p:nvPr/>
        </p:nvSpPr>
        <p:spPr>
          <a:xfrm>
            <a:off x="100211" y="5372100"/>
            <a:ext cx="2094743" cy="369332"/>
          </a:xfrm>
          <a:prstGeom prst="rect">
            <a:avLst/>
          </a:prstGeom>
          <a:noFill/>
        </p:spPr>
        <p:txBody>
          <a:bodyPr wrap="square" rtlCol="0">
            <a:spAutoFit/>
          </a:bodyPr>
          <a:lstStyle/>
          <a:p>
            <a:r>
              <a:rPr lang="en-US" dirty="0" smtClean="0"/>
              <a:t>Decay energy 1 </a:t>
            </a:r>
            <a:r>
              <a:rPr lang="en-US" dirty="0" err="1" smtClean="0"/>
              <a:t>keV</a:t>
            </a:r>
            <a:r>
              <a:rPr lang="en-US" dirty="0" smtClean="0"/>
              <a:t> </a:t>
            </a:r>
            <a:endParaRPr lang="en-US" dirty="0"/>
          </a:p>
        </p:txBody>
      </p:sp>
      <p:sp>
        <p:nvSpPr>
          <p:cNvPr id="16" name="TextBox 15"/>
          <p:cNvSpPr txBox="1"/>
          <p:nvPr/>
        </p:nvSpPr>
        <p:spPr>
          <a:xfrm>
            <a:off x="88900" y="6197600"/>
            <a:ext cx="340658" cy="276999"/>
          </a:xfrm>
          <a:prstGeom prst="rect">
            <a:avLst/>
          </a:prstGeom>
          <a:noFill/>
        </p:spPr>
        <p:txBody>
          <a:bodyPr wrap="none" rtlCol="0">
            <a:spAutoFit/>
          </a:bodyPr>
          <a:lstStyle/>
          <a:p>
            <a:r>
              <a:rPr lang="en-US" sz="1200" dirty="0" smtClean="0"/>
              <a:t>16</a:t>
            </a:r>
            <a:endParaRPr lang="en-US" sz="1200" dirty="0"/>
          </a:p>
        </p:txBody>
      </p:sp>
    </p:spTree>
    <p:extLst>
      <p:ext uri="{BB962C8B-B14F-4D97-AF65-F5344CB8AC3E}">
        <p14:creationId xmlns:p14="http://schemas.microsoft.com/office/powerpoint/2010/main" val="428799065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673100" y="5785535"/>
            <a:ext cx="3022600" cy="461665"/>
          </a:xfrm>
          <a:prstGeom prst="rect">
            <a:avLst/>
          </a:prstGeom>
          <a:solidFill>
            <a:srgbClr val="FFFFFF"/>
          </a:solidFill>
          <a:effectLst>
            <a:outerShdw blurRad="63500" dir="13500000" kx="2700000"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t="2971"/>
          <a:stretch>
            <a:fillRect/>
          </a:stretch>
        </p:blipFill>
        <p:spPr bwMode="auto">
          <a:xfrm>
            <a:off x="4865092" y="4064000"/>
            <a:ext cx="3546128" cy="266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446584" y="1230313"/>
            <a:ext cx="720725" cy="792162"/>
          </a:xfrm>
          <a:prstGeom prst="rect">
            <a:avLst/>
          </a:prstGeom>
          <a:solidFill>
            <a:srgbClr val="99CCFF"/>
          </a:solidFill>
          <a:ln w="9525">
            <a:solidFill>
              <a:schemeClr val="tx1"/>
            </a:solidFill>
            <a:miter lim="800000"/>
            <a:headEnd/>
            <a:tailEnd/>
          </a:ln>
          <a:effectLst/>
        </p:spPr>
        <p:txBody>
          <a:bodyPr wrap="none" anchor="ctr"/>
          <a:lstStyle/>
          <a:p>
            <a:pPr algn="ctr"/>
            <a:r>
              <a:rPr lang="sv-SE" sz="2400" baseline="30000">
                <a:latin typeface="Bookman Old Style" pitchFamily="18" charset="0"/>
              </a:rPr>
              <a:t>23</a:t>
            </a:r>
            <a:r>
              <a:rPr lang="sv-SE" sz="2400">
                <a:latin typeface="Bookman Old Style" pitchFamily="18" charset="0"/>
              </a:rPr>
              <a:t>O</a:t>
            </a:r>
            <a:endParaRPr lang="sv-SE" sz="1200">
              <a:latin typeface="Bookman Old Style" pitchFamily="18" charset="0"/>
            </a:endParaRPr>
          </a:p>
          <a:p>
            <a:pPr algn="ctr"/>
            <a:r>
              <a:rPr lang="sv-SE" sz="1200">
                <a:latin typeface="Bookman Old Style" pitchFamily="18" charset="0"/>
              </a:rPr>
              <a:t>82 ms</a:t>
            </a:r>
            <a:endParaRPr lang="en-US" sz="2400">
              <a:latin typeface="Bookman Old Style" pitchFamily="18" charset="0"/>
            </a:endParaRPr>
          </a:p>
        </p:txBody>
      </p:sp>
      <p:sp>
        <p:nvSpPr>
          <p:cNvPr id="3" name="Rectangle 3"/>
          <p:cNvSpPr>
            <a:spLocks noChangeArrowheads="1"/>
          </p:cNvSpPr>
          <p:nvPr/>
        </p:nvSpPr>
        <p:spPr bwMode="auto">
          <a:xfrm>
            <a:off x="1165721" y="1230313"/>
            <a:ext cx="720725" cy="792162"/>
          </a:xfrm>
          <a:prstGeom prst="rect">
            <a:avLst/>
          </a:prstGeom>
          <a:solidFill>
            <a:srgbClr val="99CCFF"/>
          </a:solidFill>
          <a:ln w="9525">
            <a:solidFill>
              <a:schemeClr val="tx1"/>
            </a:solidFill>
            <a:miter lim="800000"/>
            <a:headEnd/>
            <a:tailEnd/>
          </a:ln>
          <a:effectLst/>
        </p:spPr>
        <p:txBody>
          <a:bodyPr wrap="none" anchor="ctr"/>
          <a:lstStyle/>
          <a:p>
            <a:pPr algn="ctr"/>
            <a:r>
              <a:rPr lang="sv-SE" sz="2400" baseline="30000">
                <a:latin typeface="Bookman Old Style" pitchFamily="18" charset="0"/>
              </a:rPr>
              <a:t>24</a:t>
            </a:r>
            <a:r>
              <a:rPr lang="sv-SE" sz="2400">
                <a:latin typeface="Bookman Old Style" pitchFamily="18" charset="0"/>
              </a:rPr>
              <a:t>O</a:t>
            </a:r>
            <a:endParaRPr lang="sv-SE" sz="1200">
              <a:latin typeface="Bookman Old Style" pitchFamily="18" charset="0"/>
            </a:endParaRPr>
          </a:p>
          <a:p>
            <a:pPr algn="ctr"/>
            <a:r>
              <a:rPr lang="sv-SE" sz="1200">
                <a:latin typeface="Bookman Old Style" pitchFamily="18" charset="0"/>
              </a:rPr>
              <a:t>61 ms</a:t>
            </a:r>
            <a:endParaRPr lang="en-US" sz="2400">
              <a:latin typeface="Bookman Old Style" pitchFamily="18" charset="0"/>
            </a:endParaRPr>
          </a:p>
        </p:txBody>
      </p:sp>
      <p:sp>
        <p:nvSpPr>
          <p:cNvPr id="4" name="Rectangle 5"/>
          <p:cNvSpPr>
            <a:spLocks noChangeArrowheads="1"/>
          </p:cNvSpPr>
          <p:nvPr/>
        </p:nvSpPr>
        <p:spPr bwMode="auto">
          <a:xfrm>
            <a:off x="446584" y="438150"/>
            <a:ext cx="720725" cy="792163"/>
          </a:xfrm>
          <a:prstGeom prst="rect">
            <a:avLst/>
          </a:prstGeom>
          <a:solidFill>
            <a:srgbClr val="99CCFF"/>
          </a:solidFill>
          <a:ln w="9525">
            <a:solidFill>
              <a:schemeClr val="tx1"/>
            </a:solidFill>
            <a:miter lim="800000"/>
            <a:headEnd/>
            <a:tailEnd/>
          </a:ln>
          <a:effectLst/>
        </p:spPr>
        <p:txBody>
          <a:bodyPr wrap="none" anchor="ctr"/>
          <a:lstStyle/>
          <a:p>
            <a:pPr algn="ctr"/>
            <a:r>
              <a:rPr lang="sv-SE" sz="2400" baseline="30000" dirty="0">
                <a:latin typeface="Bookman Old Style" pitchFamily="18" charset="0"/>
              </a:rPr>
              <a:t>24</a:t>
            </a:r>
            <a:r>
              <a:rPr lang="sv-SE" sz="2400" dirty="0">
                <a:latin typeface="Bookman Old Style" pitchFamily="18" charset="0"/>
              </a:rPr>
              <a:t>F</a:t>
            </a:r>
            <a:endParaRPr lang="sv-SE" sz="1200" dirty="0">
              <a:latin typeface="Bookman Old Style" pitchFamily="18" charset="0"/>
            </a:endParaRPr>
          </a:p>
          <a:p>
            <a:pPr algn="ctr"/>
            <a:r>
              <a:rPr lang="sv-SE" sz="1200" dirty="0">
                <a:latin typeface="Bookman Old Style" pitchFamily="18" charset="0"/>
              </a:rPr>
              <a:t>0.34 s</a:t>
            </a:r>
            <a:endParaRPr lang="en-US" sz="2400" dirty="0">
              <a:latin typeface="Bookman Old Style" pitchFamily="18" charset="0"/>
            </a:endParaRPr>
          </a:p>
        </p:txBody>
      </p:sp>
      <p:sp>
        <p:nvSpPr>
          <p:cNvPr id="5" name="Rectangle 6"/>
          <p:cNvSpPr>
            <a:spLocks noChangeArrowheads="1"/>
          </p:cNvSpPr>
          <p:nvPr/>
        </p:nvSpPr>
        <p:spPr bwMode="auto">
          <a:xfrm>
            <a:off x="1165721" y="438150"/>
            <a:ext cx="720725" cy="792163"/>
          </a:xfrm>
          <a:prstGeom prst="rect">
            <a:avLst/>
          </a:prstGeom>
          <a:solidFill>
            <a:srgbClr val="99CCFF"/>
          </a:solidFill>
          <a:ln w="9525">
            <a:solidFill>
              <a:schemeClr val="tx1"/>
            </a:solidFill>
            <a:miter lim="800000"/>
            <a:headEnd/>
            <a:tailEnd/>
          </a:ln>
          <a:effectLst/>
        </p:spPr>
        <p:txBody>
          <a:bodyPr wrap="none" anchor="ctr"/>
          <a:lstStyle/>
          <a:p>
            <a:pPr algn="ctr"/>
            <a:r>
              <a:rPr lang="sv-SE" sz="2400" baseline="30000">
                <a:latin typeface="Bookman Old Style" pitchFamily="18" charset="0"/>
              </a:rPr>
              <a:t>25</a:t>
            </a:r>
            <a:r>
              <a:rPr lang="sv-SE" sz="2400">
                <a:latin typeface="Bookman Old Style" pitchFamily="18" charset="0"/>
              </a:rPr>
              <a:t>F</a:t>
            </a:r>
            <a:endParaRPr lang="sv-SE" sz="1200">
              <a:latin typeface="Bookman Old Style" pitchFamily="18" charset="0"/>
            </a:endParaRPr>
          </a:p>
          <a:p>
            <a:pPr algn="ctr"/>
            <a:r>
              <a:rPr lang="sv-SE" sz="1200">
                <a:latin typeface="Bookman Old Style" pitchFamily="18" charset="0"/>
              </a:rPr>
              <a:t>50 ms</a:t>
            </a:r>
            <a:endParaRPr lang="en-US" sz="2400">
              <a:latin typeface="Bookman Old Style" pitchFamily="18" charset="0"/>
            </a:endParaRPr>
          </a:p>
        </p:txBody>
      </p:sp>
      <p:sp>
        <p:nvSpPr>
          <p:cNvPr id="7" name="Rectangle 9"/>
          <p:cNvSpPr>
            <a:spLocks noChangeArrowheads="1"/>
          </p:cNvSpPr>
          <p:nvPr/>
        </p:nvSpPr>
        <p:spPr bwMode="auto">
          <a:xfrm>
            <a:off x="3323134" y="438150"/>
            <a:ext cx="720725" cy="792163"/>
          </a:xfrm>
          <a:prstGeom prst="rect">
            <a:avLst/>
          </a:prstGeom>
          <a:noFill/>
          <a:ln w="9525">
            <a:solidFill>
              <a:schemeClr val="tx1"/>
            </a:solidFill>
            <a:miter lim="800000"/>
            <a:headEnd/>
            <a:tailEnd/>
          </a:ln>
          <a:effectLst/>
        </p:spPr>
        <p:txBody>
          <a:bodyPr wrap="none" anchor="ctr"/>
          <a:lstStyle/>
          <a:p>
            <a:pPr algn="ctr"/>
            <a:r>
              <a:rPr lang="sv-SE" sz="2400" baseline="30000" dirty="0">
                <a:latin typeface="Bookman Old Style" pitchFamily="18" charset="0"/>
              </a:rPr>
              <a:t>28</a:t>
            </a:r>
            <a:r>
              <a:rPr lang="sv-SE" sz="2400" dirty="0">
                <a:latin typeface="Bookman Old Style" pitchFamily="18" charset="0"/>
              </a:rPr>
              <a:t>F</a:t>
            </a:r>
            <a:endParaRPr lang="sv-SE" sz="1200" dirty="0">
              <a:latin typeface="Bookman Old Style" pitchFamily="18" charset="0"/>
            </a:endParaRPr>
          </a:p>
          <a:p>
            <a:pPr algn="ctr"/>
            <a:r>
              <a:rPr lang="sv-SE" sz="1100" dirty="0">
                <a:latin typeface="Bookman Old Style" pitchFamily="18" charset="0"/>
              </a:rPr>
              <a:t>unbound</a:t>
            </a:r>
            <a:endParaRPr lang="en-US" sz="1100" dirty="0">
              <a:latin typeface="Bookman Old Style" pitchFamily="18" charset="0"/>
            </a:endParaRPr>
          </a:p>
        </p:txBody>
      </p:sp>
      <p:sp>
        <p:nvSpPr>
          <p:cNvPr id="8" name="Rectangle 10"/>
          <p:cNvSpPr>
            <a:spLocks noChangeArrowheads="1"/>
          </p:cNvSpPr>
          <p:nvPr/>
        </p:nvSpPr>
        <p:spPr bwMode="auto">
          <a:xfrm>
            <a:off x="4042271" y="438150"/>
            <a:ext cx="720725" cy="792163"/>
          </a:xfrm>
          <a:prstGeom prst="rect">
            <a:avLst/>
          </a:prstGeom>
          <a:solidFill>
            <a:srgbClr val="FAFFBB"/>
          </a:solidFill>
          <a:ln w="9525">
            <a:solidFill>
              <a:schemeClr val="tx1"/>
            </a:solidFill>
            <a:miter lim="800000"/>
            <a:headEnd/>
            <a:tailEnd/>
          </a:ln>
          <a:effectLst/>
        </p:spPr>
        <p:txBody>
          <a:bodyPr wrap="none" anchor="ctr"/>
          <a:lstStyle/>
          <a:p>
            <a:pPr algn="ctr"/>
            <a:r>
              <a:rPr lang="sv-SE" sz="2400" baseline="30000">
                <a:latin typeface="Bookman Old Style" pitchFamily="18" charset="0"/>
              </a:rPr>
              <a:t>29</a:t>
            </a:r>
            <a:r>
              <a:rPr lang="sv-SE" sz="2400">
                <a:latin typeface="Bookman Old Style" pitchFamily="18" charset="0"/>
              </a:rPr>
              <a:t>F</a:t>
            </a:r>
            <a:endParaRPr lang="sv-SE" sz="1200">
              <a:latin typeface="Bookman Old Style" pitchFamily="18" charset="0"/>
            </a:endParaRPr>
          </a:p>
          <a:p>
            <a:pPr algn="ctr"/>
            <a:r>
              <a:rPr lang="sv-SE" sz="1200">
                <a:latin typeface="Bookman Old Style" pitchFamily="18" charset="0"/>
              </a:rPr>
              <a:t>2.6 ms</a:t>
            </a:r>
            <a:endParaRPr lang="en-US" sz="1200">
              <a:latin typeface="Bookman Old Style" pitchFamily="18" charset="0"/>
            </a:endParaRPr>
          </a:p>
        </p:txBody>
      </p:sp>
      <p:sp>
        <p:nvSpPr>
          <p:cNvPr id="9" name="Rectangle 15"/>
          <p:cNvSpPr>
            <a:spLocks noChangeArrowheads="1"/>
          </p:cNvSpPr>
          <p:nvPr/>
        </p:nvSpPr>
        <p:spPr bwMode="auto">
          <a:xfrm>
            <a:off x="2602111" y="1230313"/>
            <a:ext cx="720725" cy="792162"/>
          </a:xfrm>
          <a:prstGeom prst="rect">
            <a:avLst/>
          </a:prstGeom>
          <a:noFill/>
          <a:ln w="9525">
            <a:solidFill>
              <a:schemeClr val="tx1"/>
            </a:solidFill>
            <a:miter lim="800000"/>
            <a:headEnd/>
            <a:tailEnd/>
          </a:ln>
          <a:effectLst/>
        </p:spPr>
        <p:txBody>
          <a:bodyPr wrap="none" anchor="ctr"/>
          <a:lstStyle/>
          <a:p>
            <a:pPr algn="ctr"/>
            <a:r>
              <a:rPr lang="sv-SE" sz="2400" baseline="30000" dirty="0">
                <a:latin typeface="Bookman Old Style" pitchFamily="18" charset="0"/>
              </a:rPr>
              <a:t>26</a:t>
            </a:r>
            <a:r>
              <a:rPr lang="sv-SE" sz="2400" dirty="0">
                <a:latin typeface="Bookman Old Style" pitchFamily="18" charset="0"/>
              </a:rPr>
              <a:t>O</a:t>
            </a:r>
            <a:endParaRPr lang="sv-SE" sz="1200" dirty="0">
              <a:latin typeface="Bookman Old Style" pitchFamily="18" charset="0"/>
            </a:endParaRPr>
          </a:p>
          <a:p>
            <a:pPr algn="ctr"/>
            <a:r>
              <a:rPr lang="sv-SE" sz="1100" dirty="0">
                <a:latin typeface="Bookman Old Style" pitchFamily="18" charset="0"/>
              </a:rPr>
              <a:t>unbound</a:t>
            </a:r>
            <a:endParaRPr lang="en-US" sz="1100" dirty="0">
              <a:latin typeface="Bookman Old Style" pitchFamily="18" charset="0"/>
            </a:endParaRPr>
          </a:p>
        </p:txBody>
      </p:sp>
      <p:sp>
        <p:nvSpPr>
          <p:cNvPr id="10" name="Rectangle 9"/>
          <p:cNvSpPr>
            <a:spLocks noChangeArrowheads="1"/>
          </p:cNvSpPr>
          <p:nvPr/>
        </p:nvSpPr>
        <p:spPr bwMode="auto">
          <a:xfrm>
            <a:off x="4762351" y="438820"/>
            <a:ext cx="720725" cy="792163"/>
          </a:xfrm>
          <a:prstGeom prst="rect">
            <a:avLst/>
          </a:prstGeom>
          <a:noFill/>
          <a:ln w="9525">
            <a:solidFill>
              <a:schemeClr val="tx1"/>
            </a:solidFill>
            <a:miter lim="800000"/>
            <a:headEnd/>
            <a:tailEnd/>
          </a:ln>
          <a:effectLst/>
        </p:spPr>
        <p:txBody>
          <a:bodyPr wrap="none" anchor="ctr"/>
          <a:lstStyle/>
          <a:p>
            <a:pPr algn="ctr"/>
            <a:r>
              <a:rPr lang="sv-SE" sz="2400" baseline="30000" dirty="0" smtClean="0">
                <a:latin typeface="Bookman Old Style" pitchFamily="18" charset="0"/>
              </a:rPr>
              <a:t>30</a:t>
            </a:r>
            <a:r>
              <a:rPr lang="sv-SE" sz="2400" dirty="0" smtClean="0">
                <a:latin typeface="Bookman Old Style" pitchFamily="18" charset="0"/>
              </a:rPr>
              <a:t>F</a:t>
            </a:r>
            <a:endParaRPr lang="sv-SE" sz="1200" dirty="0">
              <a:latin typeface="Bookman Old Style" pitchFamily="18" charset="0"/>
            </a:endParaRPr>
          </a:p>
          <a:p>
            <a:pPr algn="ctr"/>
            <a:r>
              <a:rPr lang="sv-SE" sz="1100" dirty="0">
                <a:latin typeface="Bookman Old Style" pitchFamily="18" charset="0"/>
              </a:rPr>
              <a:t>unbound</a:t>
            </a:r>
            <a:endParaRPr lang="en-US" sz="1100" dirty="0">
              <a:latin typeface="Bookman Old Style" pitchFamily="18" charset="0"/>
            </a:endParaRPr>
          </a:p>
        </p:txBody>
      </p:sp>
      <p:sp>
        <p:nvSpPr>
          <p:cNvPr id="11" name="Rectangle 9"/>
          <p:cNvSpPr>
            <a:spLocks noChangeArrowheads="1"/>
          </p:cNvSpPr>
          <p:nvPr/>
        </p:nvSpPr>
        <p:spPr bwMode="auto">
          <a:xfrm>
            <a:off x="5483076" y="439490"/>
            <a:ext cx="720725" cy="792163"/>
          </a:xfrm>
          <a:prstGeom prst="rect">
            <a:avLst/>
          </a:prstGeom>
          <a:solidFill>
            <a:srgbClr val="99CCFF"/>
          </a:solidFill>
          <a:ln w="9525">
            <a:solidFill>
              <a:schemeClr val="tx1"/>
            </a:solidFill>
            <a:miter lim="800000"/>
            <a:headEnd/>
            <a:tailEnd/>
          </a:ln>
          <a:effectLst/>
        </p:spPr>
        <p:txBody>
          <a:bodyPr wrap="none" anchor="ctr"/>
          <a:lstStyle/>
          <a:p>
            <a:pPr algn="ctr"/>
            <a:r>
              <a:rPr lang="sv-SE" sz="2400" baseline="30000" dirty="0" smtClean="0">
                <a:latin typeface="Bookman Old Style" pitchFamily="18" charset="0"/>
              </a:rPr>
              <a:t>31</a:t>
            </a:r>
            <a:r>
              <a:rPr lang="sv-SE" sz="2400" dirty="0" smtClean="0">
                <a:latin typeface="Bookman Old Style" pitchFamily="18" charset="0"/>
              </a:rPr>
              <a:t>F</a:t>
            </a:r>
            <a:endParaRPr lang="sv-SE" sz="1200" dirty="0">
              <a:latin typeface="Bookman Old Style" pitchFamily="18" charset="0"/>
            </a:endParaRPr>
          </a:p>
          <a:p>
            <a:pPr algn="ctr"/>
            <a:r>
              <a:rPr lang="sv-SE" sz="1200" dirty="0" smtClean="0">
                <a:latin typeface="Bookman Old Style" pitchFamily="18" charset="0"/>
              </a:rPr>
              <a:t>&gt;260 ns</a:t>
            </a:r>
            <a:endParaRPr lang="en-US" sz="2400" dirty="0">
              <a:latin typeface="Bookman Old Style" pitchFamily="18" charset="0"/>
            </a:endParaRPr>
          </a:p>
        </p:txBody>
      </p:sp>
      <p:sp>
        <p:nvSpPr>
          <p:cNvPr id="12" name="Rectangle 11"/>
          <p:cNvSpPr>
            <a:spLocks noChangeArrowheads="1"/>
          </p:cNvSpPr>
          <p:nvPr/>
        </p:nvSpPr>
        <p:spPr bwMode="auto">
          <a:xfrm>
            <a:off x="4042916" y="1230908"/>
            <a:ext cx="720725" cy="792162"/>
          </a:xfrm>
          <a:prstGeom prst="rect">
            <a:avLst/>
          </a:prstGeom>
          <a:solidFill>
            <a:schemeClr val="accent3">
              <a:lumMod val="40000"/>
              <a:lumOff val="60000"/>
            </a:schemeClr>
          </a:solidFill>
          <a:ln w="19050" cmpd="sng">
            <a:solidFill>
              <a:schemeClr val="tx1"/>
            </a:solidFill>
            <a:prstDash val="dot"/>
            <a:miter lim="800000"/>
            <a:headEnd/>
            <a:tailEnd/>
          </a:ln>
          <a:effectLst/>
        </p:spPr>
        <p:txBody>
          <a:bodyPr wrap="none" anchor="ctr"/>
          <a:lstStyle/>
          <a:p>
            <a:pPr algn="ctr"/>
            <a:r>
              <a:rPr lang="sv-SE" sz="2400" baseline="30000" dirty="0" smtClean="0">
                <a:latin typeface="Bookman Old Style" pitchFamily="18" charset="0"/>
              </a:rPr>
              <a:t>28</a:t>
            </a:r>
            <a:r>
              <a:rPr lang="sv-SE" sz="2400" dirty="0" smtClean="0">
                <a:latin typeface="Bookman Old Style" pitchFamily="18" charset="0"/>
              </a:rPr>
              <a:t>O</a:t>
            </a:r>
            <a:endParaRPr lang="sv-SE" sz="1200" dirty="0">
              <a:latin typeface="Bookman Old Style" pitchFamily="18" charset="0"/>
            </a:endParaRPr>
          </a:p>
          <a:p>
            <a:pPr algn="ctr"/>
            <a:r>
              <a:rPr lang="sv-SE" sz="1100" dirty="0">
                <a:latin typeface="Bookman Old Style" pitchFamily="18" charset="0"/>
              </a:rPr>
              <a:t>unbound</a:t>
            </a:r>
            <a:endParaRPr lang="en-US" sz="1100" dirty="0">
              <a:latin typeface="Bookman Old Style" pitchFamily="18" charset="0"/>
            </a:endParaRPr>
          </a:p>
        </p:txBody>
      </p:sp>
      <p:sp>
        <p:nvSpPr>
          <p:cNvPr id="13" name="Rectangle 6"/>
          <p:cNvSpPr>
            <a:spLocks noChangeArrowheads="1"/>
          </p:cNvSpPr>
          <p:nvPr/>
        </p:nvSpPr>
        <p:spPr bwMode="auto">
          <a:xfrm>
            <a:off x="1889621" y="438150"/>
            <a:ext cx="720725" cy="792163"/>
          </a:xfrm>
          <a:prstGeom prst="rect">
            <a:avLst/>
          </a:prstGeom>
          <a:solidFill>
            <a:srgbClr val="99CCFF"/>
          </a:solidFill>
          <a:ln w="9525">
            <a:solidFill>
              <a:schemeClr val="tx1"/>
            </a:solidFill>
            <a:miter lim="800000"/>
            <a:headEnd/>
            <a:tailEnd/>
          </a:ln>
          <a:effectLst/>
        </p:spPr>
        <p:txBody>
          <a:bodyPr wrap="none" anchor="ctr"/>
          <a:lstStyle/>
          <a:p>
            <a:pPr algn="ctr"/>
            <a:r>
              <a:rPr lang="sv-SE" sz="2400" baseline="30000" dirty="0" smtClean="0">
                <a:latin typeface="Bookman Old Style" pitchFamily="18" charset="0"/>
              </a:rPr>
              <a:t>26</a:t>
            </a:r>
            <a:r>
              <a:rPr lang="sv-SE" sz="2400" dirty="0" smtClean="0">
                <a:latin typeface="Bookman Old Style" pitchFamily="18" charset="0"/>
              </a:rPr>
              <a:t>F</a:t>
            </a:r>
            <a:endParaRPr lang="sv-SE" sz="1200" dirty="0">
              <a:latin typeface="Bookman Old Style" pitchFamily="18" charset="0"/>
            </a:endParaRPr>
          </a:p>
          <a:p>
            <a:pPr algn="ctr"/>
            <a:r>
              <a:rPr lang="sv-SE" sz="1200" dirty="0" smtClean="0">
                <a:latin typeface="Bookman Old Style" pitchFamily="18" charset="0"/>
              </a:rPr>
              <a:t>10.2 </a:t>
            </a:r>
            <a:r>
              <a:rPr lang="sv-SE" sz="1200" dirty="0" err="1">
                <a:latin typeface="Bookman Old Style" pitchFamily="18" charset="0"/>
              </a:rPr>
              <a:t>ms</a:t>
            </a:r>
            <a:endParaRPr lang="en-US" sz="2400" dirty="0">
              <a:latin typeface="Bookman Old Style" pitchFamily="18" charset="0"/>
            </a:endParaRPr>
          </a:p>
        </p:txBody>
      </p:sp>
      <p:sp>
        <p:nvSpPr>
          <p:cNvPr id="15" name="Rectangle 6"/>
          <p:cNvSpPr>
            <a:spLocks noChangeArrowheads="1"/>
          </p:cNvSpPr>
          <p:nvPr/>
        </p:nvSpPr>
        <p:spPr bwMode="auto">
          <a:xfrm>
            <a:off x="2600821" y="438150"/>
            <a:ext cx="720725" cy="792163"/>
          </a:xfrm>
          <a:prstGeom prst="rect">
            <a:avLst/>
          </a:prstGeom>
          <a:solidFill>
            <a:srgbClr val="99CCFF"/>
          </a:solidFill>
          <a:ln w="9525">
            <a:solidFill>
              <a:schemeClr val="tx1"/>
            </a:solidFill>
            <a:miter lim="800000"/>
            <a:headEnd/>
            <a:tailEnd/>
          </a:ln>
          <a:effectLst/>
        </p:spPr>
        <p:txBody>
          <a:bodyPr wrap="none" anchor="ctr"/>
          <a:lstStyle/>
          <a:p>
            <a:pPr algn="ctr"/>
            <a:r>
              <a:rPr lang="sv-SE" sz="2400" baseline="30000" dirty="0" smtClean="0">
                <a:latin typeface="Bookman Old Style" pitchFamily="18" charset="0"/>
              </a:rPr>
              <a:t>27</a:t>
            </a:r>
            <a:r>
              <a:rPr lang="sv-SE" sz="2400" dirty="0" smtClean="0">
                <a:latin typeface="Bookman Old Style" pitchFamily="18" charset="0"/>
              </a:rPr>
              <a:t>F</a:t>
            </a:r>
            <a:endParaRPr lang="sv-SE" sz="1200" dirty="0">
              <a:latin typeface="Bookman Old Style" pitchFamily="18" charset="0"/>
            </a:endParaRPr>
          </a:p>
          <a:p>
            <a:pPr algn="ctr"/>
            <a:r>
              <a:rPr lang="sv-SE" sz="1200" dirty="0" smtClean="0">
                <a:latin typeface="Bookman Old Style" pitchFamily="18" charset="0"/>
              </a:rPr>
              <a:t>4.9 </a:t>
            </a:r>
            <a:r>
              <a:rPr lang="sv-SE" sz="1200" dirty="0" err="1">
                <a:latin typeface="Bookman Old Style" pitchFamily="18" charset="0"/>
              </a:rPr>
              <a:t>ms</a:t>
            </a:r>
            <a:endParaRPr lang="en-US" sz="2400" dirty="0">
              <a:latin typeface="Bookman Old Style" pitchFamily="18" charset="0"/>
            </a:endParaRPr>
          </a:p>
        </p:txBody>
      </p:sp>
      <p:sp>
        <p:nvSpPr>
          <p:cNvPr id="16" name="Line 16"/>
          <p:cNvSpPr>
            <a:spLocks noChangeShapeType="1"/>
          </p:cNvSpPr>
          <p:nvPr/>
        </p:nvSpPr>
        <p:spPr bwMode="auto">
          <a:xfrm>
            <a:off x="4402956" y="1197000"/>
            <a:ext cx="0" cy="144463"/>
          </a:xfrm>
          <a:prstGeom prst="line">
            <a:avLst/>
          </a:prstGeom>
          <a:noFill/>
          <a:ln w="38100">
            <a:solidFill>
              <a:srgbClr val="FF0000"/>
            </a:solidFill>
            <a:round/>
            <a:headEnd/>
            <a:tailEnd type="triangle" w="med" len="med"/>
          </a:ln>
          <a:effectLst/>
        </p:spPr>
        <p:txBody>
          <a:bodyPr/>
          <a:lstStyle/>
          <a:p>
            <a:endParaRPr lang="en-GB"/>
          </a:p>
        </p:txBody>
      </p:sp>
      <p:pic>
        <p:nvPicPr>
          <p:cNvPr id="17" name="Picture 16" descr="3c875b8e6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23101" y="1666875"/>
            <a:ext cx="1981200" cy="2641600"/>
          </a:xfrm>
          <a:prstGeom prst="rect">
            <a:avLst/>
          </a:prstGeom>
        </p:spPr>
      </p:pic>
      <p:pic>
        <p:nvPicPr>
          <p:cNvPr id="6" name="Picture 5" descr="Unknown-4.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3300" y="273050"/>
            <a:ext cx="1421876" cy="1149350"/>
          </a:xfrm>
          <a:prstGeom prst="rect">
            <a:avLst/>
          </a:prstGeom>
        </p:spPr>
      </p:pic>
      <p:pic>
        <p:nvPicPr>
          <p:cNvPr id="1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784" y="2384425"/>
            <a:ext cx="3401516" cy="275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p:cNvSpPr/>
          <p:nvPr/>
        </p:nvSpPr>
        <p:spPr>
          <a:xfrm>
            <a:off x="2819400" y="4076700"/>
            <a:ext cx="495300" cy="444500"/>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15"/>
          <p:cNvSpPr>
            <a:spLocks noChangeArrowheads="1"/>
          </p:cNvSpPr>
          <p:nvPr/>
        </p:nvSpPr>
        <p:spPr bwMode="auto">
          <a:xfrm>
            <a:off x="1878211" y="1230313"/>
            <a:ext cx="720725" cy="792162"/>
          </a:xfrm>
          <a:prstGeom prst="rect">
            <a:avLst/>
          </a:prstGeom>
          <a:noFill/>
          <a:ln w="9525">
            <a:solidFill>
              <a:schemeClr val="tx1"/>
            </a:solidFill>
            <a:miter lim="800000"/>
            <a:headEnd/>
            <a:tailEnd/>
          </a:ln>
          <a:effectLst/>
        </p:spPr>
        <p:txBody>
          <a:bodyPr wrap="none" anchor="ctr"/>
          <a:lstStyle/>
          <a:p>
            <a:pPr algn="ctr"/>
            <a:r>
              <a:rPr lang="sv-SE" sz="2400" baseline="30000" dirty="0" smtClean="0">
                <a:latin typeface="Bookman Old Style" pitchFamily="18" charset="0"/>
              </a:rPr>
              <a:t>25</a:t>
            </a:r>
            <a:r>
              <a:rPr lang="sv-SE" sz="2400" dirty="0" smtClean="0">
                <a:latin typeface="Bookman Old Style" pitchFamily="18" charset="0"/>
              </a:rPr>
              <a:t>O</a:t>
            </a:r>
            <a:endParaRPr lang="sv-SE" sz="1200" dirty="0">
              <a:latin typeface="Bookman Old Style" pitchFamily="18" charset="0"/>
            </a:endParaRPr>
          </a:p>
          <a:p>
            <a:pPr algn="ctr"/>
            <a:r>
              <a:rPr lang="sv-SE" sz="1100" dirty="0">
                <a:latin typeface="Bookman Old Style" pitchFamily="18" charset="0"/>
              </a:rPr>
              <a:t>unbound</a:t>
            </a:r>
            <a:endParaRPr lang="en-US" sz="1100" dirty="0">
              <a:latin typeface="Bookman Old Style" pitchFamily="18" charset="0"/>
            </a:endParaRPr>
          </a:p>
        </p:txBody>
      </p:sp>
      <p:sp>
        <p:nvSpPr>
          <p:cNvPr id="22" name="TextBox 21"/>
          <p:cNvSpPr txBox="1"/>
          <p:nvPr/>
        </p:nvSpPr>
        <p:spPr>
          <a:xfrm>
            <a:off x="4209628" y="2483604"/>
            <a:ext cx="1619672" cy="461665"/>
          </a:xfrm>
          <a:prstGeom prst="rect">
            <a:avLst/>
          </a:prstGeom>
          <a:noFill/>
          <a:ln w="28575" cmpd="sng">
            <a:solidFill>
              <a:srgbClr val="FF0000"/>
            </a:solidFill>
          </a:ln>
        </p:spPr>
        <p:txBody>
          <a:bodyPr wrap="square" rtlCol="0">
            <a:spAutoFit/>
          </a:bodyPr>
          <a:lstStyle/>
          <a:p>
            <a:pPr algn="ctr"/>
            <a:r>
              <a:rPr lang="en-GB" sz="2400" baseline="30000" dirty="0" smtClean="0">
                <a:solidFill>
                  <a:srgbClr val="663366"/>
                </a:solidFill>
              </a:rPr>
              <a:t>29</a:t>
            </a:r>
            <a:r>
              <a:rPr lang="en-GB" sz="2400" dirty="0" smtClean="0">
                <a:solidFill>
                  <a:srgbClr val="663366"/>
                </a:solidFill>
              </a:rPr>
              <a:t>F: 13 </a:t>
            </a:r>
            <a:r>
              <a:rPr lang="en-GB" sz="2400" dirty="0" err="1" smtClean="0">
                <a:solidFill>
                  <a:srgbClr val="663366"/>
                </a:solidFill>
              </a:rPr>
              <a:t>pps</a:t>
            </a:r>
            <a:endParaRPr lang="en-GB" sz="2400" dirty="0">
              <a:solidFill>
                <a:srgbClr val="663366"/>
              </a:solidFill>
            </a:endParaRPr>
          </a:p>
        </p:txBody>
      </p:sp>
      <p:sp>
        <p:nvSpPr>
          <p:cNvPr id="18" name="Rectangle 17"/>
          <p:cNvSpPr/>
          <p:nvPr/>
        </p:nvSpPr>
        <p:spPr>
          <a:xfrm>
            <a:off x="673100" y="5785535"/>
            <a:ext cx="3149600" cy="461665"/>
          </a:xfrm>
          <a:prstGeom prst="rect">
            <a:avLst/>
          </a:prstGeom>
          <a:solidFill>
            <a:srgbClr val="FFFFFF"/>
          </a:solidFill>
          <a:ln>
            <a:solidFill>
              <a:srgbClr val="FF0000"/>
            </a:solidFill>
          </a:ln>
          <a:effectLst>
            <a:softEdge rad="1270000"/>
          </a:effectLst>
        </p:spPr>
        <p:txBody>
          <a:bodyPr wrap="square">
            <a:spAutoFit/>
          </a:bodyPr>
          <a:lstStyle/>
          <a:p>
            <a:r>
              <a:rPr lang="en-GB" sz="2400" b="1" dirty="0" err="1">
                <a:solidFill>
                  <a:srgbClr val="008000"/>
                </a:solidFill>
                <a:latin typeface="Bookman Old Style"/>
                <a:cs typeface="Bookman Old Style"/>
              </a:rPr>
              <a:t>NeuLAND@RIKEN</a:t>
            </a:r>
            <a:r>
              <a:rPr lang="en-GB" sz="2400" b="1" dirty="0" smtClean="0">
                <a:solidFill>
                  <a:srgbClr val="008000"/>
                </a:solidFill>
                <a:latin typeface="Bookman Old Style"/>
                <a:cs typeface="Bookman Old Style"/>
              </a:rPr>
              <a:t>.</a:t>
            </a:r>
            <a:endParaRPr lang="en-US" sz="2400" b="1" dirty="0">
              <a:solidFill>
                <a:srgbClr val="008000"/>
              </a:solidFill>
              <a:latin typeface="Bookman Old Style"/>
              <a:cs typeface="Bookman Old Style"/>
            </a:endParaRPr>
          </a:p>
        </p:txBody>
      </p:sp>
    </p:spTree>
    <p:extLst>
      <p:ext uri="{BB962C8B-B14F-4D97-AF65-F5344CB8AC3E}">
        <p14:creationId xmlns:p14="http://schemas.microsoft.com/office/powerpoint/2010/main" val="4226807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0655" y="2463800"/>
            <a:ext cx="3261855" cy="2584318"/>
          </a:xfrm>
          <a:prstGeom prst="rect">
            <a:avLst/>
          </a:prstGeom>
        </p:spPr>
      </p:pic>
      <p:pic>
        <p:nvPicPr>
          <p:cNvPr id="6" name="Picture 5"/>
          <p:cNvPicPr>
            <a:picLocks noChangeAspect="1"/>
          </p:cNvPicPr>
          <p:nvPr/>
        </p:nvPicPr>
        <p:blipFill>
          <a:blip r:embed="rId4"/>
          <a:stretch>
            <a:fillRect/>
          </a:stretch>
        </p:blipFill>
        <p:spPr>
          <a:xfrm>
            <a:off x="3213100" y="393700"/>
            <a:ext cx="4445000" cy="3645442"/>
          </a:xfrm>
          <a:prstGeom prst="rect">
            <a:avLst/>
          </a:prstGeom>
        </p:spPr>
      </p:pic>
      <p:pic>
        <p:nvPicPr>
          <p:cNvPr id="2" name="Picture 1"/>
          <p:cNvPicPr>
            <a:picLocks noChangeAspect="1"/>
          </p:cNvPicPr>
          <p:nvPr/>
        </p:nvPicPr>
        <p:blipFill>
          <a:blip r:embed="rId5" cstate="print">
            <a:lum/>
            <a:alphaModFix/>
            <a:extLst>
              <a:ext uri="{28A0092B-C50C-407E-A947-70E740481C1C}">
                <a14:useLocalDpi xmlns:a14="http://schemas.microsoft.com/office/drawing/2010/main"/>
              </a:ext>
            </a:extLst>
          </a:blip>
          <a:stretch>
            <a:fillRect/>
          </a:stretch>
        </p:blipFill>
        <p:spPr>
          <a:xfrm>
            <a:off x="5300133" y="3886200"/>
            <a:ext cx="3843867" cy="2882900"/>
          </a:xfrm>
          <a:prstGeom prst="rect">
            <a:avLst/>
          </a:prstGeom>
          <a:noFill/>
          <a:ln>
            <a:noFill/>
          </a:ln>
        </p:spPr>
      </p:pic>
      <p:sp>
        <p:nvSpPr>
          <p:cNvPr id="5" name="Rectangle 4"/>
          <p:cNvSpPr/>
          <p:nvPr/>
        </p:nvSpPr>
        <p:spPr bwMode="auto">
          <a:xfrm>
            <a:off x="3784600" y="4001042"/>
            <a:ext cx="1981200" cy="381000"/>
          </a:xfrm>
          <a:prstGeom prst="rect">
            <a:avLst/>
          </a:prstGeom>
          <a:solidFill>
            <a:schemeClr val="tx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2">
                    <a:lumMod val="10000"/>
                  </a:schemeClr>
                </a:solidFill>
                <a:effectLst/>
                <a:latin typeface="Times New Roman" pitchFamily="18" charset="0"/>
                <a:cs typeface="Times New Roman" pitchFamily="18" charset="0"/>
              </a:rPr>
              <a:t>FWHM ~ 175 </a:t>
            </a:r>
            <a:r>
              <a:rPr kumimoji="0" lang="en-US" sz="1800" b="0" i="0" u="none" strike="noStrike" cap="none" normalizeH="0" baseline="0" dirty="0" err="1" smtClean="0">
                <a:ln>
                  <a:noFill/>
                </a:ln>
                <a:solidFill>
                  <a:schemeClr val="bg2">
                    <a:lumMod val="10000"/>
                  </a:schemeClr>
                </a:solidFill>
                <a:effectLst/>
                <a:latin typeface="Times New Roman" pitchFamily="18" charset="0"/>
                <a:cs typeface="Times New Roman" pitchFamily="18" charset="0"/>
              </a:rPr>
              <a:t>keV</a:t>
            </a:r>
            <a:endParaRPr kumimoji="0" lang="en-US" sz="1800" b="0" i="0" u="none" strike="noStrike" cap="none" normalizeH="0" baseline="0" dirty="0" smtClean="0">
              <a:ln>
                <a:noFill/>
              </a:ln>
              <a:solidFill>
                <a:schemeClr val="bg2">
                  <a:lumMod val="10000"/>
                </a:schemeClr>
              </a:solidFill>
              <a:effectLst/>
              <a:latin typeface="Times New Roman" pitchFamily="18" charset="0"/>
              <a:cs typeface="Times New Roman" pitchFamily="18" charset="0"/>
            </a:endParaRPr>
          </a:p>
        </p:txBody>
      </p:sp>
      <p:sp>
        <p:nvSpPr>
          <p:cNvPr id="4" name="Rectangle 3"/>
          <p:cNvSpPr/>
          <p:nvPr/>
        </p:nvSpPr>
        <p:spPr bwMode="auto">
          <a:xfrm>
            <a:off x="3733800" y="584200"/>
            <a:ext cx="1371600" cy="381000"/>
          </a:xfrm>
          <a:prstGeom prst="rect">
            <a:avLst/>
          </a:prstGeom>
          <a:solidFill>
            <a:schemeClr val="tx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30000" dirty="0" smtClean="0">
                <a:ln>
                  <a:noFill/>
                </a:ln>
                <a:solidFill>
                  <a:schemeClr val="bg2">
                    <a:lumMod val="10000"/>
                  </a:schemeClr>
                </a:solidFill>
                <a:effectLst/>
                <a:latin typeface="Times New Roman" pitchFamily="18" charset="0"/>
                <a:cs typeface="Times New Roman" pitchFamily="18" charset="0"/>
              </a:rPr>
              <a:t>19</a:t>
            </a:r>
            <a:r>
              <a:rPr kumimoji="0" lang="en-US" sz="1800" b="0" i="0" u="none" strike="noStrike" cap="none" normalizeH="0" baseline="0" dirty="0" smtClean="0">
                <a:ln>
                  <a:noFill/>
                </a:ln>
                <a:solidFill>
                  <a:schemeClr val="bg2">
                    <a:lumMod val="10000"/>
                  </a:schemeClr>
                </a:solidFill>
                <a:effectLst/>
                <a:latin typeface="Times New Roman" pitchFamily="18" charset="0"/>
                <a:cs typeface="Times New Roman" pitchFamily="18" charset="0"/>
              </a:rPr>
              <a:t>O(</a:t>
            </a:r>
            <a:r>
              <a:rPr kumimoji="0" lang="en-US" sz="1800" b="0" i="1" u="none" strike="noStrike" cap="none" normalizeH="0" baseline="0" dirty="0" smtClean="0">
                <a:ln>
                  <a:noFill/>
                </a:ln>
                <a:solidFill>
                  <a:schemeClr val="bg2">
                    <a:lumMod val="10000"/>
                  </a:schemeClr>
                </a:solidFill>
                <a:effectLst/>
                <a:latin typeface="Times New Roman" pitchFamily="18" charset="0"/>
                <a:cs typeface="Times New Roman" pitchFamily="18" charset="0"/>
              </a:rPr>
              <a:t>d,p</a:t>
            </a:r>
            <a:r>
              <a:rPr kumimoji="0" lang="en-US" sz="1800" b="0" i="0" u="none" strike="noStrike" cap="none" normalizeH="0" baseline="0" dirty="0" smtClean="0">
                <a:ln>
                  <a:noFill/>
                </a:ln>
                <a:solidFill>
                  <a:schemeClr val="bg2">
                    <a:lumMod val="10000"/>
                  </a:schemeClr>
                </a:solidFill>
                <a:effectLst/>
                <a:latin typeface="Times New Roman" pitchFamily="18" charset="0"/>
                <a:cs typeface="Times New Roman" pitchFamily="18" charset="0"/>
              </a:rPr>
              <a:t>)</a:t>
            </a:r>
            <a:r>
              <a:rPr kumimoji="0" lang="en-US" sz="1800" b="0" i="0" u="none" strike="noStrike" cap="none" normalizeH="0" baseline="30000" dirty="0" smtClean="0">
                <a:ln>
                  <a:noFill/>
                </a:ln>
                <a:solidFill>
                  <a:schemeClr val="bg2">
                    <a:lumMod val="10000"/>
                  </a:schemeClr>
                </a:solidFill>
                <a:effectLst/>
                <a:latin typeface="Times New Roman" pitchFamily="18" charset="0"/>
                <a:cs typeface="Times New Roman" pitchFamily="18" charset="0"/>
              </a:rPr>
              <a:t>20</a:t>
            </a:r>
            <a:r>
              <a:rPr kumimoji="0" lang="en-US" sz="1800" b="0" i="0" u="none" strike="noStrike" cap="none" normalizeH="0" baseline="0" dirty="0" smtClean="0">
                <a:ln>
                  <a:noFill/>
                </a:ln>
                <a:solidFill>
                  <a:schemeClr val="bg2">
                    <a:lumMod val="10000"/>
                  </a:schemeClr>
                </a:solidFill>
                <a:effectLst/>
                <a:latin typeface="Times New Roman" pitchFamily="18" charset="0"/>
                <a:cs typeface="Times New Roman" pitchFamily="18" charset="0"/>
              </a:rPr>
              <a:t>O</a:t>
            </a:r>
          </a:p>
        </p:txBody>
      </p:sp>
      <p:pic>
        <p:nvPicPr>
          <p:cNvPr id="7" name="Picture 4"/>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8204200" y="5605462"/>
            <a:ext cx="92392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49732" y="56214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19</a:t>
            </a:r>
            <a:r>
              <a:rPr lang="en-US" sz="2800" dirty="0">
                <a:solidFill>
                  <a:schemeClr val="tx1"/>
                </a:solidFill>
              </a:rPr>
              <a:t>O</a:t>
            </a:r>
            <a:r>
              <a:rPr lang="en-US" sz="2800" dirty="0" smtClean="0">
                <a:solidFill>
                  <a:schemeClr val="tx1"/>
                </a:solidFill>
              </a:rPr>
              <a:t/>
            </a:r>
            <a:br>
              <a:rPr lang="en-US" sz="2800" dirty="0" smtClean="0">
                <a:solidFill>
                  <a:schemeClr val="tx1"/>
                </a:solidFill>
              </a:rPr>
            </a:br>
            <a:r>
              <a:rPr lang="en-US" sz="1400" dirty="0" smtClean="0">
                <a:solidFill>
                  <a:schemeClr val="tx1"/>
                </a:solidFill>
              </a:rPr>
              <a:t>26.9 s</a:t>
            </a:r>
            <a:endParaRPr lang="en-US" sz="1400" dirty="0">
              <a:solidFill>
                <a:schemeClr val="tx1"/>
              </a:solidFill>
            </a:endParaRPr>
          </a:p>
        </p:txBody>
      </p:sp>
      <p:sp>
        <p:nvSpPr>
          <p:cNvPr id="10" name="TextBox 9"/>
          <p:cNvSpPr txBox="1"/>
          <p:nvPr/>
        </p:nvSpPr>
        <p:spPr>
          <a:xfrm>
            <a:off x="190500" y="1651000"/>
            <a:ext cx="1308100" cy="369332"/>
          </a:xfrm>
          <a:prstGeom prst="rect">
            <a:avLst/>
          </a:prstGeom>
          <a:noFill/>
        </p:spPr>
        <p:txBody>
          <a:bodyPr wrap="square" rtlCol="0">
            <a:spAutoFit/>
          </a:bodyPr>
          <a:lstStyle/>
          <a:p>
            <a:pPr algn="ctr"/>
            <a:r>
              <a:rPr lang="en-US" dirty="0" smtClean="0"/>
              <a:t>6.61 MeV/u</a:t>
            </a:r>
            <a:endParaRPr lang="en-US" dirty="0"/>
          </a:p>
        </p:txBody>
      </p:sp>
      <p:sp>
        <p:nvSpPr>
          <p:cNvPr id="12" name="TextBox 11"/>
          <p:cNvSpPr txBox="1"/>
          <p:nvPr/>
        </p:nvSpPr>
        <p:spPr>
          <a:xfrm>
            <a:off x="199298" y="6406715"/>
            <a:ext cx="3280502" cy="307777"/>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C.R. Hoffman </a:t>
            </a:r>
            <a:r>
              <a:rPr lang="en-US" sz="1400" i="1" dirty="0" smtClean="0">
                <a:latin typeface="Times New Roman"/>
                <a:cs typeface="Times New Roman"/>
              </a:rPr>
              <a:t>et al</a:t>
            </a:r>
            <a:r>
              <a:rPr lang="en-US" sz="1400" dirty="0" smtClean="0">
                <a:latin typeface="Times New Roman"/>
                <a:cs typeface="Times New Roman"/>
              </a:rPr>
              <a:t>., PRC </a:t>
            </a:r>
            <a:r>
              <a:rPr lang="en-US" sz="1400" b="1" dirty="0" smtClean="0">
                <a:latin typeface="Times New Roman"/>
                <a:cs typeface="Times New Roman"/>
              </a:rPr>
              <a:t>88 </a:t>
            </a:r>
            <a:r>
              <a:rPr lang="en-US" sz="1400" dirty="0" smtClean="0">
                <a:latin typeface="Times New Roman"/>
                <a:cs typeface="Times New Roman"/>
              </a:rPr>
              <a:t>(13) 034313</a:t>
            </a:r>
            <a:endParaRPr lang="en-US" sz="1400" dirty="0">
              <a:latin typeface="Times New Roman"/>
              <a:cs typeface="Times New Roman"/>
            </a:endParaRPr>
          </a:p>
        </p:txBody>
      </p:sp>
      <p:pic>
        <p:nvPicPr>
          <p:cNvPr id="3" name="Picture 2" descr="Unknown.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7188" y="0"/>
            <a:ext cx="1516811" cy="1393651"/>
          </a:xfrm>
          <a:prstGeom prst="rect">
            <a:avLst/>
          </a:prstGeom>
        </p:spPr>
      </p:pic>
      <p:pic>
        <p:nvPicPr>
          <p:cNvPr id="8" name="Picture 7"/>
          <p:cNvPicPr>
            <a:picLocks noChangeAspect="1"/>
          </p:cNvPicPr>
          <p:nvPr/>
        </p:nvPicPr>
        <p:blipFill>
          <a:blip r:embed="rId8"/>
          <a:stretch>
            <a:fillRect/>
          </a:stretch>
        </p:blipFill>
        <p:spPr>
          <a:xfrm>
            <a:off x="355600" y="5118100"/>
            <a:ext cx="3971116" cy="952499"/>
          </a:xfrm>
          <a:prstGeom prst="rect">
            <a:avLst/>
          </a:prstGeom>
          <a:ln w="28575" cmpd="sng">
            <a:solidFill>
              <a:srgbClr val="FF0000"/>
            </a:solidFill>
          </a:ln>
        </p:spPr>
      </p:pic>
      <p:sp>
        <p:nvSpPr>
          <p:cNvPr id="14" name="TextBox 13"/>
          <p:cNvSpPr txBox="1"/>
          <p:nvPr/>
        </p:nvSpPr>
        <p:spPr>
          <a:xfrm>
            <a:off x="88900" y="6108700"/>
            <a:ext cx="340658" cy="276999"/>
          </a:xfrm>
          <a:prstGeom prst="rect">
            <a:avLst/>
          </a:prstGeom>
          <a:noFill/>
        </p:spPr>
        <p:txBody>
          <a:bodyPr wrap="none" rtlCol="0">
            <a:spAutoFit/>
          </a:bodyPr>
          <a:lstStyle/>
          <a:p>
            <a:r>
              <a:rPr lang="en-US" sz="1200" dirty="0" smtClean="0"/>
              <a:t>24</a:t>
            </a:r>
            <a:endParaRPr lang="en-US" sz="1200" dirty="0"/>
          </a:p>
        </p:txBody>
      </p:sp>
    </p:spTree>
    <p:extLst>
      <p:ext uri="{BB962C8B-B14F-4D97-AF65-F5344CB8AC3E}">
        <p14:creationId xmlns:p14="http://schemas.microsoft.com/office/powerpoint/2010/main" val="106255989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864232047_4f2197a18a_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44266" y="5283200"/>
            <a:ext cx="2099733" cy="1574800"/>
          </a:xfrm>
          <a:prstGeom prst="rect">
            <a:avLst/>
          </a:prstGeom>
        </p:spPr>
      </p:pic>
      <p:sp>
        <p:nvSpPr>
          <p:cNvPr id="3" name="Rectangle 2"/>
          <p:cNvSpPr/>
          <p:nvPr/>
        </p:nvSpPr>
        <p:spPr>
          <a:xfrm>
            <a:off x="527532" y="57620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14</a:t>
            </a:r>
            <a:r>
              <a:rPr lang="en-US" sz="2800" dirty="0" smtClean="0">
                <a:solidFill>
                  <a:schemeClr val="tx1"/>
                </a:solidFill>
              </a:rPr>
              <a:t>Be</a:t>
            </a:r>
            <a:br>
              <a:rPr lang="en-US" sz="2800" dirty="0" smtClean="0">
                <a:solidFill>
                  <a:schemeClr val="tx1"/>
                </a:solidFill>
              </a:rPr>
            </a:br>
            <a:r>
              <a:rPr lang="en-US" sz="1400" dirty="0" smtClean="0">
                <a:solidFill>
                  <a:schemeClr val="tx1"/>
                </a:solidFill>
              </a:rPr>
              <a:t>4.84 </a:t>
            </a:r>
            <a:r>
              <a:rPr lang="en-US" sz="1400" dirty="0" err="1" smtClean="0">
                <a:solidFill>
                  <a:schemeClr val="tx1"/>
                </a:solidFill>
              </a:rPr>
              <a:t>ms</a:t>
            </a:r>
            <a:endParaRPr lang="en-US" sz="1400" dirty="0">
              <a:solidFill>
                <a:schemeClr val="tx1"/>
              </a:solidFill>
            </a:endParaRPr>
          </a:p>
        </p:txBody>
      </p:sp>
      <p:sp>
        <p:nvSpPr>
          <p:cNvPr id="4" name="Rectangle 3"/>
          <p:cNvSpPr/>
          <p:nvPr/>
        </p:nvSpPr>
        <p:spPr>
          <a:xfrm>
            <a:off x="1391132" y="576209"/>
            <a:ext cx="861857" cy="831502"/>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15</a:t>
            </a:r>
            <a:r>
              <a:rPr lang="en-US" sz="2800" dirty="0" smtClean="0">
                <a:solidFill>
                  <a:schemeClr val="tx1"/>
                </a:solidFill>
              </a:rPr>
              <a:t>Be</a:t>
            </a:r>
            <a:br>
              <a:rPr lang="en-US" sz="2800" dirty="0" smtClean="0">
                <a:solidFill>
                  <a:schemeClr val="tx1"/>
                </a:solidFill>
              </a:rPr>
            </a:br>
            <a:r>
              <a:rPr lang="en-US" sz="1400" dirty="0" smtClean="0">
                <a:solidFill>
                  <a:schemeClr val="tx1"/>
                </a:solidFill>
              </a:rPr>
              <a:t>unbound</a:t>
            </a:r>
            <a:endParaRPr lang="en-US" sz="1400" dirty="0">
              <a:solidFill>
                <a:schemeClr val="tx1"/>
              </a:solidFill>
            </a:endParaRPr>
          </a:p>
        </p:txBody>
      </p:sp>
      <p:pic>
        <p:nvPicPr>
          <p:cNvPr id="10" name="Picture 9"/>
          <p:cNvPicPr>
            <a:picLocks noChangeAspect="1"/>
          </p:cNvPicPr>
          <p:nvPr/>
        </p:nvPicPr>
        <p:blipFill>
          <a:blip r:embed="rId3"/>
          <a:stretch>
            <a:fillRect/>
          </a:stretch>
        </p:blipFill>
        <p:spPr>
          <a:xfrm>
            <a:off x="3948439" y="1257300"/>
            <a:ext cx="4083538" cy="3619500"/>
          </a:xfrm>
          <a:prstGeom prst="rect">
            <a:avLst/>
          </a:prstGeom>
        </p:spPr>
      </p:pic>
      <p:pic>
        <p:nvPicPr>
          <p:cNvPr id="11" name="Picture 10" descr="Unknown.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51800" y="25400"/>
            <a:ext cx="1066800" cy="1332173"/>
          </a:xfrm>
          <a:prstGeom prst="rect">
            <a:avLst/>
          </a:prstGeom>
        </p:spPr>
      </p:pic>
      <p:sp>
        <p:nvSpPr>
          <p:cNvPr id="12" name="TextBox 11"/>
          <p:cNvSpPr txBox="1"/>
          <p:nvPr/>
        </p:nvSpPr>
        <p:spPr>
          <a:xfrm>
            <a:off x="286114" y="6311900"/>
            <a:ext cx="3320685" cy="307777"/>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J. Snyder </a:t>
            </a:r>
            <a:r>
              <a:rPr lang="en-US" sz="1400" i="1" dirty="0" smtClean="0">
                <a:latin typeface="Times New Roman"/>
                <a:cs typeface="Times New Roman"/>
              </a:rPr>
              <a:t>et al</a:t>
            </a:r>
            <a:r>
              <a:rPr lang="en-US" sz="1400" dirty="0" smtClean="0">
                <a:latin typeface="Times New Roman"/>
                <a:cs typeface="Times New Roman"/>
              </a:rPr>
              <a:t>., PRC </a:t>
            </a:r>
            <a:r>
              <a:rPr lang="en-US" sz="1400" b="1" dirty="0" smtClean="0">
                <a:latin typeface="Times New Roman"/>
                <a:cs typeface="Times New Roman"/>
              </a:rPr>
              <a:t>88 </a:t>
            </a:r>
            <a:r>
              <a:rPr lang="en-US" sz="1400" dirty="0" smtClean="0">
                <a:latin typeface="Times New Roman"/>
                <a:cs typeface="Times New Roman"/>
              </a:rPr>
              <a:t>(13) 031303(R)</a:t>
            </a:r>
            <a:endParaRPr lang="en-US" sz="1400" dirty="0">
              <a:latin typeface="Times New Roman"/>
              <a:cs typeface="Times New Roman"/>
            </a:endParaRPr>
          </a:p>
        </p:txBody>
      </p:sp>
      <p:sp>
        <p:nvSpPr>
          <p:cNvPr id="13" name="TextBox 12"/>
          <p:cNvSpPr txBox="1"/>
          <p:nvPr/>
        </p:nvSpPr>
        <p:spPr>
          <a:xfrm>
            <a:off x="4566132" y="1473201"/>
            <a:ext cx="863600" cy="523220"/>
          </a:xfrm>
          <a:prstGeom prst="rect">
            <a:avLst/>
          </a:prstGeom>
          <a:noFill/>
        </p:spPr>
        <p:txBody>
          <a:bodyPr wrap="square" rtlCol="0">
            <a:spAutoFit/>
          </a:bodyPr>
          <a:lstStyle/>
          <a:p>
            <a:r>
              <a:rPr lang="en-US" sz="2800" baseline="30000" dirty="0" smtClean="0"/>
              <a:t>15</a:t>
            </a:r>
            <a:r>
              <a:rPr lang="en-US" sz="2800" dirty="0" smtClean="0"/>
              <a:t>Be</a:t>
            </a:r>
            <a:endParaRPr lang="en-US" sz="2800" dirty="0"/>
          </a:p>
        </p:txBody>
      </p:sp>
      <p:sp>
        <p:nvSpPr>
          <p:cNvPr id="14" name="TextBox 13"/>
          <p:cNvSpPr txBox="1"/>
          <p:nvPr/>
        </p:nvSpPr>
        <p:spPr>
          <a:xfrm>
            <a:off x="832332" y="88899"/>
            <a:ext cx="1250468" cy="368301"/>
          </a:xfrm>
          <a:prstGeom prst="rect">
            <a:avLst/>
          </a:prstGeom>
          <a:noFill/>
        </p:spPr>
        <p:txBody>
          <a:bodyPr wrap="square" rtlCol="0">
            <a:spAutoFit/>
          </a:bodyPr>
          <a:lstStyle/>
          <a:p>
            <a:pPr algn="ctr"/>
            <a:r>
              <a:rPr lang="en-US" dirty="0" smtClean="0"/>
              <a:t>59 MeV/u</a:t>
            </a:r>
            <a:endParaRPr lang="en-US" dirty="0"/>
          </a:p>
        </p:txBody>
      </p:sp>
      <p:sp>
        <p:nvSpPr>
          <p:cNvPr id="18" name="TextBox 17"/>
          <p:cNvSpPr txBox="1"/>
          <p:nvPr/>
        </p:nvSpPr>
        <p:spPr>
          <a:xfrm>
            <a:off x="6540500" y="2806700"/>
            <a:ext cx="513098" cy="369332"/>
          </a:xfrm>
          <a:prstGeom prst="rect">
            <a:avLst/>
          </a:prstGeom>
          <a:noFill/>
        </p:spPr>
        <p:txBody>
          <a:bodyPr wrap="none" rtlCol="0">
            <a:spAutoFit/>
          </a:bodyPr>
          <a:lstStyle/>
          <a:p>
            <a:r>
              <a:rPr lang="en-US" i="1" dirty="0">
                <a:solidFill>
                  <a:srgbClr val="008000"/>
                </a:solidFill>
                <a:latin typeface="Times New Roman"/>
                <a:cs typeface="Times New Roman"/>
              </a:rPr>
              <a:t>l</a:t>
            </a:r>
            <a:r>
              <a:rPr lang="en-US" dirty="0" smtClean="0">
                <a:solidFill>
                  <a:srgbClr val="008000"/>
                </a:solidFill>
                <a:latin typeface="Times New Roman"/>
                <a:cs typeface="Times New Roman"/>
              </a:rPr>
              <a:t>=2</a:t>
            </a:r>
            <a:endParaRPr lang="en-US" dirty="0">
              <a:solidFill>
                <a:srgbClr val="008000"/>
              </a:solidFill>
              <a:latin typeface="Times New Roman"/>
              <a:cs typeface="Times New Roman"/>
            </a:endParaRPr>
          </a:p>
        </p:txBody>
      </p:sp>
      <p:sp>
        <p:nvSpPr>
          <p:cNvPr id="19" name="TextBox 18"/>
          <p:cNvSpPr txBox="1"/>
          <p:nvPr/>
        </p:nvSpPr>
        <p:spPr>
          <a:xfrm>
            <a:off x="3213100" y="190500"/>
            <a:ext cx="3098800" cy="461665"/>
          </a:xfrm>
          <a:prstGeom prst="rect">
            <a:avLst/>
          </a:prstGeom>
          <a:noFill/>
          <a:ln w="28575" cmpd="sng">
            <a:solidFill>
              <a:srgbClr val="FF0000"/>
            </a:solidFill>
          </a:ln>
        </p:spPr>
        <p:txBody>
          <a:bodyPr wrap="square" rtlCol="0">
            <a:spAutoFit/>
          </a:bodyPr>
          <a:lstStyle/>
          <a:p>
            <a:pPr algn="ctr"/>
            <a:r>
              <a:rPr lang="en-US" sz="2400" dirty="0" smtClean="0">
                <a:latin typeface="Comic Sans MS"/>
                <a:cs typeface="Comic Sans MS"/>
              </a:rPr>
              <a:t>Heavy Be isotopes</a:t>
            </a:r>
            <a:endParaRPr lang="en-US" sz="2400" dirty="0">
              <a:latin typeface="Comic Sans MS"/>
              <a:cs typeface="Comic Sans MS"/>
            </a:endParaRPr>
          </a:p>
        </p:txBody>
      </p:sp>
      <p:sp>
        <p:nvSpPr>
          <p:cNvPr id="20" name="TextBox 19"/>
          <p:cNvSpPr txBox="1"/>
          <p:nvPr/>
        </p:nvSpPr>
        <p:spPr>
          <a:xfrm>
            <a:off x="431800" y="1511300"/>
            <a:ext cx="1821189" cy="369332"/>
          </a:xfrm>
          <a:prstGeom prst="rect">
            <a:avLst/>
          </a:prstGeom>
          <a:noFill/>
        </p:spPr>
        <p:txBody>
          <a:bodyPr wrap="square" rtlCol="0">
            <a:spAutoFit/>
          </a:bodyPr>
          <a:lstStyle/>
          <a:p>
            <a:r>
              <a:rPr lang="en-US" dirty="0" smtClean="0"/>
              <a:t>D - polyethylene</a:t>
            </a:r>
            <a:endParaRPr lang="en-US" dirty="0"/>
          </a:p>
        </p:txBody>
      </p:sp>
      <p:pic>
        <p:nvPicPr>
          <p:cNvPr id="22" name="Picture 21"/>
          <p:cNvPicPr>
            <a:picLocks noChangeAspect="1"/>
          </p:cNvPicPr>
          <p:nvPr/>
        </p:nvPicPr>
        <p:blipFill>
          <a:blip r:embed="rId5"/>
          <a:stretch>
            <a:fillRect/>
          </a:stretch>
        </p:blipFill>
        <p:spPr>
          <a:xfrm>
            <a:off x="527532" y="2347511"/>
            <a:ext cx="2876804" cy="3189689"/>
          </a:xfrm>
          <a:prstGeom prst="rect">
            <a:avLst/>
          </a:prstGeom>
        </p:spPr>
      </p:pic>
      <p:sp>
        <p:nvSpPr>
          <p:cNvPr id="5" name="TextBox 4"/>
          <p:cNvSpPr txBox="1"/>
          <p:nvPr/>
        </p:nvSpPr>
        <p:spPr>
          <a:xfrm>
            <a:off x="5232400" y="5067300"/>
            <a:ext cx="591032" cy="369332"/>
          </a:xfrm>
          <a:prstGeom prst="rect">
            <a:avLst/>
          </a:prstGeom>
          <a:noFill/>
          <a:ln>
            <a:solidFill>
              <a:schemeClr val="tx1"/>
            </a:solidFill>
          </a:ln>
        </p:spPr>
        <p:txBody>
          <a:bodyPr wrap="square" rtlCol="0">
            <a:spAutoFit/>
          </a:bodyPr>
          <a:lstStyle/>
          <a:p>
            <a:pPr algn="ctr"/>
            <a:r>
              <a:rPr lang="en-US" dirty="0" err="1" smtClean="0"/>
              <a:t>Bgr</a:t>
            </a:r>
            <a:endParaRPr lang="en-US" dirty="0"/>
          </a:p>
        </p:txBody>
      </p:sp>
      <p:cxnSp>
        <p:nvCxnSpPr>
          <p:cNvPr id="7" name="Straight Arrow Connector 6"/>
          <p:cNvCxnSpPr/>
          <p:nvPr/>
        </p:nvCxnSpPr>
        <p:spPr>
          <a:xfrm flipH="1" flipV="1">
            <a:off x="4838700" y="4216400"/>
            <a:ext cx="591032" cy="8255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689600" y="4000500"/>
            <a:ext cx="1485900" cy="1041400"/>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88900" y="6007100"/>
            <a:ext cx="340658" cy="276999"/>
          </a:xfrm>
          <a:prstGeom prst="rect">
            <a:avLst/>
          </a:prstGeom>
          <a:noFill/>
        </p:spPr>
        <p:txBody>
          <a:bodyPr wrap="none" rtlCol="0">
            <a:spAutoFit/>
          </a:bodyPr>
          <a:lstStyle/>
          <a:p>
            <a:r>
              <a:rPr lang="en-US" sz="1200" dirty="0"/>
              <a:t>1</a:t>
            </a:r>
            <a:r>
              <a:rPr lang="en-US" sz="1200" dirty="0" smtClean="0"/>
              <a:t>4</a:t>
            </a:r>
            <a:endParaRPr lang="en-US" sz="1200" dirty="0"/>
          </a:p>
        </p:txBody>
      </p:sp>
      <p:sp>
        <p:nvSpPr>
          <p:cNvPr id="23" name="Line 16"/>
          <p:cNvSpPr>
            <a:spLocks noChangeShapeType="1"/>
          </p:cNvSpPr>
          <p:nvPr/>
        </p:nvSpPr>
        <p:spPr bwMode="auto">
          <a:xfrm rot="16200000">
            <a:off x="1397011" y="900945"/>
            <a:ext cx="2" cy="355575"/>
          </a:xfrm>
          <a:prstGeom prst="line">
            <a:avLst/>
          </a:prstGeom>
          <a:noFill/>
          <a:ln w="38100">
            <a:solidFill>
              <a:srgbClr val="FF0000"/>
            </a:solidFill>
            <a:round/>
            <a:headEnd/>
            <a:tailEnd type="triangle" w="med" len="med"/>
          </a:ln>
          <a:effectLst/>
        </p:spPr>
        <p:txBody>
          <a:bodyPr/>
          <a:lstStyle/>
          <a:p>
            <a:endParaRPr lang="en-GB"/>
          </a:p>
        </p:txBody>
      </p:sp>
      <p:sp>
        <p:nvSpPr>
          <p:cNvPr id="6" name="TextBox 5"/>
          <p:cNvSpPr txBox="1"/>
          <p:nvPr/>
        </p:nvSpPr>
        <p:spPr>
          <a:xfrm>
            <a:off x="4394200" y="5689600"/>
            <a:ext cx="2463800" cy="523220"/>
          </a:xfrm>
          <a:prstGeom prst="rect">
            <a:avLst/>
          </a:prstGeom>
          <a:noFill/>
        </p:spPr>
        <p:txBody>
          <a:bodyPr wrap="square" rtlCol="0">
            <a:spAutoFit/>
          </a:bodyPr>
          <a:lstStyle/>
          <a:p>
            <a:pPr algn="ctr"/>
            <a:r>
              <a:rPr lang="en-US" sz="2800" dirty="0" err="1" smtClean="0">
                <a:latin typeface="Times New Roman"/>
                <a:cs typeface="Times New Roman"/>
              </a:rPr>
              <a:t>E</a:t>
            </a:r>
            <a:r>
              <a:rPr lang="en-US" sz="2800" baseline="-25000" dirty="0" err="1" smtClean="0">
                <a:latin typeface="Times New Roman"/>
                <a:cs typeface="Times New Roman"/>
              </a:rPr>
              <a:t>r</a:t>
            </a:r>
            <a:r>
              <a:rPr lang="en-US" sz="2800" dirty="0" smtClean="0">
                <a:latin typeface="Times New Roman"/>
                <a:cs typeface="Times New Roman"/>
              </a:rPr>
              <a:t>=1.8(1) MeV</a:t>
            </a:r>
            <a:endParaRPr lang="en-US" sz="2800" dirty="0">
              <a:latin typeface="Times New Roman"/>
              <a:cs typeface="Times New Roman"/>
            </a:endParaRPr>
          </a:p>
        </p:txBody>
      </p:sp>
      <p:sp>
        <p:nvSpPr>
          <p:cNvPr id="8" name="TextBox 7"/>
          <p:cNvSpPr txBox="1"/>
          <p:nvPr/>
        </p:nvSpPr>
        <p:spPr>
          <a:xfrm>
            <a:off x="7366000" y="1320800"/>
            <a:ext cx="495300" cy="369332"/>
          </a:xfrm>
          <a:prstGeom prst="rect">
            <a:avLst/>
          </a:prstGeom>
          <a:noFill/>
        </p:spPr>
        <p:txBody>
          <a:bodyPr wrap="square" rtlCol="0">
            <a:spAutoFit/>
          </a:bodyPr>
          <a:lstStyle/>
          <a:p>
            <a:pPr algn="ctr"/>
            <a:r>
              <a:rPr lang="en-US" b="1" dirty="0" smtClean="0">
                <a:solidFill>
                  <a:srgbClr val="FF0000"/>
                </a:solidFill>
              </a:rPr>
              <a:t>C</a:t>
            </a:r>
            <a:endParaRPr lang="en-US" b="1" dirty="0">
              <a:solidFill>
                <a:srgbClr val="FF0000"/>
              </a:solidFill>
            </a:endParaRPr>
          </a:p>
        </p:txBody>
      </p:sp>
    </p:spTree>
    <p:extLst>
      <p:ext uri="{BB962C8B-B14F-4D97-AF65-F5344CB8AC3E}">
        <p14:creationId xmlns:p14="http://schemas.microsoft.com/office/powerpoint/2010/main" val="337986571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864232047_4f2197a18a_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44266" y="5283200"/>
            <a:ext cx="2099733" cy="1574800"/>
          </a:xfrm>
          <a:prstGeom prst="rect">
            <a:avLst/>
          </a:prstGeom>
        </p:spPr>
      </p:pic>
      <p:sp>
        <p:nvSpPr>
          <p:cNvPr id="5" name="Rectangle 4"/>
          <p:cNvSpPr/>
          <p:nvPr/>
        </p:nvSpPr>
        <p:spPr>
          <a:xfrm>
            <a:off x="476732" y="1046109"/>
            <a:ext cx="861857" cy="831502"/>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16</a:t>
            </a:r>
            <a:r>
              <a:rPr lang="en-US" sz="2800" dirty="0" smtClean="0">
                <a:solidFill>
                  <a:schemeClr val="tx1"/>
                </a:solidFill>
              </a:rPr>
              <a:t>Be</a:t>
            </a:r>
            <a:br>
              <a:rPr lang="en-US" sz="2800" dirty="0" smtClean="0">
                <a:solidFill>
                  <a:schemeClr val="tx1"/>
                </a:solidFill>
              </a:rPr>
            </a:br>
            <a:r>
              <a:rPr lang="en-US" sz="1400" dirty="0" smtClean="0">
                <a:solidFill>
                  <a:schemeClr val="tx1"/>
                </a:solidFill>
              </a:rPr>
              <a:t>unbound</a:t>
            </a:r>
            <a:endParaRPr lang="en-US" sz="1400" dirty="0">
              <a:solidFill>
                <a:schemeClr val="tx1"/>
              </a:solidFill>
            </a:endParaRPr>
          </a:p>
        </p:txBody>
      </p:sp>
      <p:sp>
        <p:nvSpPr>
          <p:cNvPr id="7" name="Rectangle 6"/>
          <p:cNvSpPr/>
          <p:nvPr/>
        </p:nvSpPr>
        <p:spPr>
          <a:xfrm>
            <a:off x="476732" y="218620"/>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17</a:t>
            </a:r>
            <a:r>
              <a:rPr lang="en-US" sz="2800" dirty="0" smtClean="0">
                <a:solidFill>
                  <a:schemeClr val="tx1"/>
                </a:solidFill>
              </a:rPr>
              <a:t>B</a:t>
            </a:r>
            <a:br>
              <a:rPr lang="en-US" sz="2800" dirty="0" smtClean="0">
                <a:solidFill>
                  <a:schemeClr val="tx1"/>
                </a:solidFill>
              </a:rPr>
            </a:br>
            <a:r>
              <a:rPr lang="en-US" sz="1400" dirty="0" smtClean="0">
                <a:solidFill>
                  <a:schemeClr val="tx1"/>
                </a:solidFill>
              </a:rPr>
              <a:t>5.08 </a:t>
            </a:r>
            <a:r>
              <a:rPr lang="en-US" sz="1400" dirty="0" err="1" smtClean="0">
                <a:solidFill>
                  <a:schemeClr val="tx1"/>
                </a:solidFill>
              </a:rPr>
              <a:t>ms</a:t>
            </a:r>
            <a:endParaRPr lang="en-US" sz="1400" dirty="0">
              <a:solidFill>
                <a:schemeClr val="tx1"/>
              </a:solidFill>
            </a:endParaRPr>
          </a:p>
        </p:txBody>
      </p:sp>
      <p:pic>
        <p:nvPicPr>
          <p:cNvPr id="9" name="Picture 8"/>
          <p:cNvPicPr>
            <a:picLocks noChangeAspect="1"/>
          </p:cNvPicPr>
          <p:nvPr/>
        </p:nvPicPr>
        <p:blipFill>
          <a:blip r:embed="rId3"/>
          <a:stretch>
            <a:fillRect/>
          </a:stretch>
        </p:blipFill>
        <p:spPr>
          <a:xfrm>
            <a:off x="4570374" y="1739195"/>
            <a:ext cx="2842192" cy="2790280"/>
          </a:xfrm>
          <a:prstGeom prst="rect">
            <a:avLst/>
          </a:prstGeom>
        </p:spPr>
      </p:pic>
      <p:pic>
        <p:nvPicPr>
          <p:cNvPr id="11" name="Picture 10" descr="Unknown.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51800" y="25400"/>
            <a:ext cx="1066800" cy="1332173"/>
          </a:xfrm>
          <a:prstGeom prst="rect">
            <a:avLst/>
          </a:prstGeom>
        </p:spPr>
      </p:pic>
      <p:sp>
        <p:nvSpPr>
          <p:cNvPr id="15" name="TextBox 14"/>
          <p:cNvSpPr txBox="1"/>
          <p:nvPr/>
        </p:nvSpPr>
        <p:spPr>
          <a:xfrm>
            <a:off x="5016500" y="1943100"/>
            <a:ext cx="838200" cy="523220"/>
          </a:xfrm>
          <a:prstGeom prst="rect">
            <a:avLst/>
          </a:prstGeom>
          <a:noFill/>
        </p:spPr>
        <p:txBody>
          <a:bodyPr wrap="square" rtlCol="0">
            <a:spAutoFit/>
          </a:bodyPr>
          <a:lstStyle/>
          <a:p>
            <a:r>
              <a:rPr lang="en-US" sz="2800" baseline="30000" dirty="0" smtClean="0"/>
              <a:t>16</a:t>
            </a:r>
            <a:r>
              <a:rPr lang="en-US" sz="2800" dirty="0" smtClean="0"/>
              <a:t>Be</a:t>
            </a:r>
            <a:endParaRPr lang="en-US" sz="2800" dirty="0"/>
          </a:p>
        </p:txBody>
      </p:sp>
      <p:sp>
        <p:nvSpPr>
          <p:cNvPr id="16" name="TextBox 15"/>
          <p:cNvSpPr txBox="1"/>
          <p:nvPr/>
        </p:nvSpPr>
        <p:spPr>
          <a:xfrm>
            <a:off x="220989" y="6350331"/>
            <a:ext cx="3320685" cy="307777"/>
          </a:xfrm>
          <a:prstGeom prst="rect">
            <a:avLst/>
          </a:prstGeom>
          <a:solidFill>
            <a:srgbClr val="CCFFCC"/>
          </a:solidFill>
          <a:ln>
            <a:solidFill>
              <a:srgbClr val="000000"/>
            </a:solidFill>
          </a:ln>
        </p:spPr>
        <p:txBody>
          <a:bodyPr wrap="square" rtlCol="0">
            <a:spAutoFit/>
          </a:bodyPr>
          <a:lstStyle/>
          <a:p>
            <a:pPr algn="ctr"/>
            <a:r>
              <a:rPr lang="en-US" sz="1400" dirty="0">
                <a:latin typeface="Times New Roman"/>
                <a:cs typeface="Times New Roman"/>
              </a:rPr>
              <a:t>A</a:t>
            </a:r>
            <a:r>
              <a:rPr lang="en-US" sz="1400" dirty="0" smtClean="0">
                <a:latin typeface="Times New Roman"/>
                <a:cs typeface="Times New Roman"/>
              </a:rPr>
              <a:t>. </a:t>
            </a:r>
            <a:r>
              <a:rPr lang="en-US" sz="1400" dirty="0" err="1" smtClean="0">
                <a:latin typeface="Times New Roman"/>
                <a:cs typeface="Times New Roman"/>
              </a:rPr>
              <a:t>Spyrou</a:t>
            </a:r>
            <a:r>
              <a:rPr lang="en-US" sz="1400" dirty="0" smtClean="0">
                <a:latin typeface="Times New Roman"/>
                <a:cs typeface="Times New Roman"/>
              </a:rPr>
              <a:t> </a:t>
            </a:r>
            <a:r>
              <a:rPr lang="en-US" sz="1400" i="1" dirty="0" smtClean="0">
                <a:latin typeface="Times New Roman"/>
                <a:cs typeface="Times New Roman"/>
              </a:rPr>
              <a:t>et al</a:t>
            </a:r>
            <a:r>
              <a:rPr lang="en-US" sz="1400" dirty="0" smtClean="0">
                <a:latin typeface="Times New Roman"/>
                <a:cs typeface="Times New Roman"/>
              </a:rPr>
              <a:t>., PRL </a:t>
            </a:r>
            <a:r>
              <a:rPr lang="en-US" sz="1400" b="1" dirty="0" smtClean="0">
                <a:latin typeface="Times New Roman"/>
                <a:cs typeface="Times New Roman"/>
              </a:rPr>
              <a:t>108 </a:t>
            </a:r>
            <a:r>
              <a:rPr lang="en-US" sz="1400" dirty="0" smtClean="0">
                <a:latin typeface="Times New Roman"/>
                <a:cs typeface="Times New Roman"/>
              </a:rPr>
              <a:t>(12) 102501</a:t>
            </a:r>
            <a:endParaRPr lang="en-US" sz="1400" dirty="0">
              <a:latin typeface="Times New Roman"/>
              <a:cs typeface="Times New Roman"/>
            </a:endParaRPr>
          </a:p>
        </p:txBody>
      </p:sp>
      <p:sp>
        <p:nvSpPr>
          <p:cNvPr id="17" name="TextBox 16"/>
          <p:cNvSpPr txBox="1"/>
          <p:nvPr/>
        </p:nvSpPr>
        <p:spPr>
          <a:xfrm>
            <a:off x="1429232" y="358119"/>
            <a:ext cx="1250468" cy="368301"/>
          </a:xfrm>
          <a:prstGeom prst="rect">
            <a:avLst/>
          </a:prstGeom>
          <a:noFill/>
        </p:spPr>
        <p:txBody>
          <a:bodyPr wrap="square" rtlCol="0">
            <a:spAutoFit/>
          </a:bodyPr>
          <a:lstStyle/>
          <a:p>
            <a:pPr algn="ctr"/>
            <a:r>
              <a:rPr lang="en-US" dirty="0" smtClean="0"/>
              <a:t>53 MeV/u</a:t>
            </a:r>
            <a:endParaRPr lang="en-US" dirty="0"/>
          </a:p>
        </p:txBody>
      </p:sp>
      <p:sp>
        <p:nvSpPr>
          <p:cNvPr id="19" name="TextBox 18"/>
          <p:cNvSpPr txBox="1"/>
          <p:nvPr/>
        </p:nvSpPr>
        <p:spPr>
          <a:xfrm>
            <a:off x="3289300" y="358119"/>
            <a:ext cx="3754966" cy="461665"/>
          </a:xfrm>
          <a:prstGeom prst="rect">
            <a:avLst/>
          </a:prstGeom>
          <a:noFill/>
          <a:ln w="28575" cmpd="sng">
            <a:solidFill>
              <a:srgbClr val="FF0000"/>
            </a:solidFill>
          </a:ln>
        </p:spPr>
        <p:txBody>
          <a:bodyPr wrap="square" rtlCol="0">
            <a:spAutoFit/>
          </a:bodyPr>
          <a:lstStyle/>
          <a:p>
            <a:pPr algn="ctr"/>
            <a:r>
              <a:rPr lang="en-US" sz="2400" dirty="0" err="1" smtClean="0">
                <a:latin typeface="Comic Sans MS"/>
                <a:cs typeface="Comic Sans MS"/>
              </a:rPr>
              <a:t>Dineutron</a:t>
            </a:r>
            <a:r>
              <a:rPr lang="en-US" sz="2400" dirty="0" smtClean="0">
                <a:latin typeface="Comic Sans MS"/>
                <a:cs typeface="Comic Sans MS"/>
              </a:rPr>
              <a:t> Decay of </a:t>
            </a:r>
            <a:r>
              <a:rPr lang="en-US" sz="2400" baseline="30000" dirty="0" smtClean="0">
                <a:latin typeface="Comic Sans MS"/>
                <a:cs typeface="Comic Sans MS"/>
              </a:rPr>
              <a:t>16</a:t>
            </a:r>
            <a:r>
              <a:rPr lang="en-US" sz="2400" dirty="0" smtClean="0">
                <a:latin typeface="Comic Sans MS"/>
                <a:cs typeface="Comic Sans MS"/>
              </a:rPr>
              <a:t>Be</a:t>
            </a:r>
            <a:endParaRPr lang="en-US" sz="2400" dirty="0">
              <a:latin typeface="Comic Sans MS"/>
              <a:cs typeface="Comic Sans MS"/>
            </a:endParaRPr>
          </a:p>
        </p:txBody>
      </p:sp>
      <p:pic>
        <p:nvPicPr>
          <p:cNvPr id="20" name="Picture 19"/>
          <p:cNvPicPr>
            <a:picLocks noChangeAspect="1"/>
          </p:cNvPicPr>
          <p:nvPr/>
        </p:nvPicPr>
        <p:blipFill>
          <a:blip r:embed="rId5"/>
          <a:stretch>
            <a:fillRect/>
          </a:stretch>
        </p:blipFill>
        <p:spPr>
          <a:xfrm>
            <a:off x="381000" y="2194876"/>
            <a:ext cx="4148253" cy="3088323"/>
          </a:xfrm>
          <a:prstGeom prst="rect">
            <a:avLst/>
          </a:prstGeom>
        </p:spPr>
      </p:pic>
      <p:sp>
        <p:nvSpPr>
          <p:cNvPr id="12" name="Line 16"/>
          <p:cNvSpPr>
            <a:spLocks noChangeShapeType="1"/>
          </p:cNvSpPr>
          <p:nvPr/>
        </p:nvSpPr>
        <p:spPr bwMode="auto">
          <a:xfrm>
            <a:off x="901713" y="982609"/>
            <a:ext cx="0" cy="210411"/>
          </a:xfrm>
          <a:prstGeom prst="line">
            <a:avLst/>
          </a:prstGeom>
          <a:noFill/>
          <a:ln w="38100">
            <a:solidFill>
              <a:srgbClr val="FF0000"/>
            </a:solidFill>
            <a:round/>
            <a:headEnd/>
            <a:tailEnd type="triangle" w="med" len="med"/>
          </a:ln>
          <a:effectLst/>
        </p:spPr>
        <p:txBody>
          <a:bodyPr/>
          <a:lstStyle/>
          <a:p>
            <a:endParaRPr lang="en-GB"/>
          </a:p>
        </p:txBody>
      </p:sp>
      <p:sp>
        <p:nvSpPr>
          <p:cNvPr id="13" name="TextBox 12"/>
          <p:cNvSpPr txBox="1"/>
          <p:nvPr/>
        </p:nvSpPr>
        <p:spPr>
          <a:xfrm>
            <a:off x="88900" y="6108700"/>
            <a:ext cx="340658" cy="276999"/>
          </a:xfrm>
          <a:prstGeom prst="rect">
            <a:avLst/>
          </a:prstGeom>
          <a:noFill/>
        </p:spPr>
        <p:txBody>
          <a:bodyPr wrap="none" rtlCol="0">
            <a:spAutoFit/>
          </a:bodyPr>
          <a:lstStyle/>
          <a:p>
            <a:r>
              <a:rPr lang="en-US" sz="1200" dirty="0" smtClean="0"/>
              <a:t>18</a:t>
            </a:r>
            <a:endParaRPr lang="en-US" sz="1200" dirty="0"/>
          </a:p>
        </p:txBody>
      </p:sp>
    </p:spTree>
    <p:extLst>
      <p:ext uri="{BB962C8B-B14F-4D97-AF65-F5344CB8AC3E}">
        <p14:creationId xmlns:p14="http://schemas.microsoft.com/office/powerpoint/2010/main" val="353044521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16_fractional_757_f.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89400" y="1485899"/>
            <a:ext cx="3987800" cy="3485401"/>
          </a:xfrm>
          <a:prstGeom prst="rect">
            <a:avLst/>
          </a:prstGeom>
        </p:spPr>
      </p:pic>
      <p:sp>
        <p:nvSpPr>
          <p:cNvPr id="6" name="Rectangle 5"/>
          <p:cNvSpPr/>
          <p:nvPr/>
        </p:nvSpPr>
        <p:spPr>
          <a:xfrm>
            <a:off x="863422" y="225009"/>
            <a:ext cx="861857" cy="831502"/>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16</a:t>
            </a:r>
            <a:r>
              <a:rPr lang="en-US" sz="2800" dirty="0" smtClean="0">
                <a:solidFill>
                  <a:schemeClr val="tx1"/>
                </a:solidFill>
              </a:rPr>
              <a:t>Ne</a:t>
            </a:r>
            <a:br>
              <a:rPr lang="en-US" sz="2800" dirty="0" smtClean="0">
                <a:solidFill>
                  <a:schemeClr val="tx1"/>
                </a:solidFill>
              </a:rPr>
            </a:br>
            <a:r>
              <a:rPr lang="en-US" sz="1400" dirty="0" smtClean="0">
                <a:solidFill>
                  <a:schemeClr val="tx1"/>
                </a:solidFill>
              </a:rPr>
              <a:t>unbound</a:t>
            </a:r>
            <a:endParaRPr lang="en-US" sz="1400" dirty="0">
              <a:solidFill>
                <a:schemeClr val="tx1"/>
              </a:solidFill>
            </a:endParaRPr>
          </a:p>
        </p:txBody>
      </p:sp>
      <p:sp>
        <p:nvSpPr>
          <p:cNvPr id="7" name="Rectangle 6"/>
          <p:cNvSpPr/>
          <p:nvPr/>
        </p:nvSpPr>
        <p:spPr>
          <a:xfrm>
            <a:off x="1725279" y="226543"/>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17</a:t>
            </a:r>
            <a:r>
              <a:rPr lang="en-US" sz="2800" dirty="0" smtClean="0">
                <a:solidFill>
                  <a:schemeClr val="tx1"/>
                </a:solidFill>
              </a:rPr>
              <a:t>Ne</a:t>
            </a:r>
            <a:br>
              <a:rPr lang="en-US" sz="2800" dirty="0" smtClean="0">
                <a:solidFill>
                  <a:schemeClr val="tx1"/>
                </a:solidFill>
              </a:rPr>
            </a:br>
            <a:r>
              <a:rPr lang="en-US" sz="1400" dirty="0" smtClean="0">
                <a:solidFill>
                  <a:schemeClr val="tx1"/>
                </a:solidFill>
              </a:rPr>
              <a:t>109.2 </a:t>
            </a:r>
            <a:r>
              <a:rPr lang="en-US" sz="1400" dirty="0" err="1" smtClean="0">
                <a:solidFill>
                  <a:schemeClr val="tx1"/>
                </a:solidFill>
              </a:rPr>
              <a:t>ms</a:t>
            </a:r>
            <a:endParaRPr lang="en-US" sz="1400" dirty="0">
              <a:solidFill>
                <a:schemeClr val="tx1"/>
              </a:solidFill>
            </a:endParaRPr>
          </a:p>
        </p:txBody>
      </p:sp>
      <p:pic>
        <p:nvPicPr>
          <p:cNvPr id="2" name="Picture 1" descr="ne16_erel_coul1.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2600" y="1219200"/>
            <a:ext cx="2806700" cy="2017316"/>
          </a:xfrm>
          <a:prstGeom prst="rect">
            <a:avLst/>
          </a:prstGeom>
        </p:spPr>
      </p:pic>
      <p:pic>
        <p:nvPicPr>
          <p:cNvPr id="4" name="Picture 3"/>
          <p:cNvPicPr>
            <a:picLocks noChangeAspect="1"/>
          </p:cNvPicPr>
          <p:nvPr/>
        </p:nvPicPr>
        <p:blipFill>
          <a:blip r:embed="rId4"/>
          <a:stretch>
            <a:fillRect/>
          </a:stretch>
        </p:blipFill>
        <p:spPr>
          <a:xfrm>
            <a:off x="4343400" y="686666"/>
            <a:ext cx="2832100" cy="742758"/>
          </a:xfrm>
          <a:prstGeom prst="rect">
            <a:avLst/>
          </a:prstGeom>
        </p:spPr>
      </p:pic>
      <p:pic>
        <p:nvPicPr>
          <p:cNvPr id="5" name="Picture 4" descr="gsi_logo.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450" y="173838"/>
            <a:ext cx="2095500" cy="461010"/>
          </a:xfrm>
          <a:prstGeom prst="rect">
            <a:avLst/>
          </a:prstGeom>
        </p:spPr>
      </p:pic>
      <p:pic>
        <p:nvPicPr>
          <p:cNvPr id="8" name="Picture 7" descr="Ne16_levels6.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900" y="3352800"/>
            <a:ext cx="3471415" cy="2628900"/>
          </a:xfrm>
          <a:prstGeom prst="rect">
            <a:avLst/>
          </a:prstGeom>
        </p:spPr>
      </p:pic>
      <p:sp>
        <p:nvSpPr>
          <p:cNvPr id="9" name="TextBox 8"/>
          <p:cNvSpPr txBox="1"/>
          <p:nvPr/>
        </p:nvSpPr>
        <p:spPr>
          <a:xfrm>
            <a:off x="286115" y="6464300"/>
            <a:ext cx="2571385" cy="307777"/>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J. </a:t>
            </a:r>
            <a:r>
              <a:rPr lang="en-US" sz="1400" dirty="0" err="1" smtClean="0">
                <a:latin typeface="Times New Roman"/>
                <a:cs typeface="Times New Roman"/>
              </a:rPr>
              <a:t>Marganiec</a:t>
            </a:r>
            <a:r>
              <a:rPr lang="en-US" sz="1400" dirty="0" smtClean="0">
                <a:latin typeface="Times New Roman"/>
                <a:cs typeface="Times New Roman"/>
              </a:rPr>
              <a:t> </a:t>
            </a:r>
            <a:r>
              <a:rPr lang="en-US" sz="1400" i="1" dirty="0" smtClean="0">
                <a:latin typeface="Times New Roman"/>
                <a:cs typeface="Times New Roman"/>
              </a:rPr>
              <a:t>et al</a:t>
            </a:r>
            <a:r>
              <a:rPr lang="en-US" sz="1400" dirty="0" smtClean="0">
                <a:latin typeface="Times New Roman"/>
                <a:cs typeface="Times New Roman"/>
              </a:rPr>
              <a:t>., submitted</a:t>
            </a:r>
            <a:endParaRPr lang="en-US" sz="1400" dirty="0">
              <a:latin typeface="Times New Roman"/>
              <a:cs typeface="Times New Roman"/>
            </a:endParaRPr>
          </a:p>
        </p:txBody>
      </p:sp>
      <p:sp>
        <p:nvSpPr>
          <p:cNvPr id="10" name="TextBox 9"/>
          <p:cNvSpPr txBox="1"/>
          <p:nvPr/>
        </p:nvSpPr>
        <p:spPr>
          <a:xfrm>
            <a:off x="2692400" y="495300"/>
            <a:ext cx="1320800" cy="381000"/>
          </a:xfrm>
          <a:prstGeom prst="rect">
            <a:avLst/>
          </a:prstGeom>
          <a:noFill/>
        </p:spPr>
        <p:txBody>
          <a:bodyPr wrap="square" rtlCol="0">
            <a:spAutoFit/>
          </a:bodyPr>
          <a:lstStyle/>
          <a:p>
            <a:pPr algn="ctr"/>
            <a:r>
              <a:rPr lang="en-US" dirty="0" smtClean="0"/>
              <a:t>500 MeV/u</a:t>
            </a:r>
            <a:endParaRPr lang="en-US" dirty="0"/>
          </a:p>
        </p:txBody>
      </p:sp>
      <p:sp>
        <p:nvSpPr>
          <p:cNvPr id="11" name="TextBox 10"/>
          <p:cNvSpPr txBox="1"/>
          <p:nvPr/>
        </p:nvSpPr>
        <p:spPr>
          <a:xfrm>
            <a:off x="-25400" y="6477000"/>
            <a:ext cx="340658" cy="276999"/>
          </a:xfrm>
          <a:prstGeom prst="rect">
            <a:avLst/>
          </a:prstGeom>
          <a:noFill/>
        </p:spPr>
        <p:txBody>
          <a:bodyPr wrap="none" rtlCol="0">
            <a:spAutoFit/>
          </a:bodyPr>
          <a:lstStyle/>
          <a:p>
            <a:r>
              <a:rPr lang="en-US" sz="1200" dirty="0" smtClean="0"/>
              <a:t>59</a:t>
            </a:r>
            <a:endParaRPr lang="en-US" sz="1200" dirty="0"/>
          </a:p>
        </p:txBody>
      </p:sp>
      <p:sp>
        <p:nvSpPr>
          <p:cNvPr id="13" name="Line 16"/>
          <p:cNvSpPr>
            <a:spLocks noChangeShapeType="1"/>
          </p:cNvSpPr>
          <p:nvPr/>
        </p:nvSpPr>
        <p:spPr bwMode="auto">
          <a:xfrm rot="5400000" flipH="1">
            <a:off x="1689111" y="558045"/>
            <a:ext cx="2" cy="355575"/>
          </a:xfrm>
          <a:prstGeom prst="line">
            <a:avLst/>
          </a:prstGeom>
          <a:noFill/>
          <a:ln w="38100">
            <a:solidFill>
              <a:srgbClr val="FF0000"/>
            </a:solidFill>
            <a:round/>
            <a:headEnd/>
            <a:tailEnd type="triangle" w="med" len="med"/>
          </a:ln>
          <a:effectLst/>
        </p:spPr>
        <p:txBody>
          <a:bodyPr/>
          <a:lstStyle/>
          <a:p>
            <a:endParaRPr lang="en-GB"/>
          </a:p>
        </p:txBody>
      </p:sp>
      <p:pic>
        <p:nvPicPr>
          <p:cNvPr id="14" name="Picture 13" descr="Brown_Fig1 .pdf"/>
          <p:cNvPicPr>
            <a:picLocks noChangeAspect="1"/>
          </p:cNvPicPr>
          <p:nvPr/>
        </p:nvPicPr>
        <p:blipFill rotWithShape="1">
          <a:blip r:embed="rId7">
            <a:extLst>
              <a:ext uri="{28A0092B-C50C-407E-A947-70E740481C1C}">
                <a14:useLocalDpi xmlns:a14="http://schemas.microsoft.com/office/drawing/2010/main" val="0"/>
              </a:ext>
            </a:extLst>
          </a:blip>
          <a:srcRect t="19859"/>
          <a:stretch/>
        </p:blipFill>
        <p:spPr>
          <a:xfrm>
            <a:off x="6218577" y="5072900"/>
            <a:ext cx="2848123" cy="1711878"/>
          </a:xfrm>
          <a:prstGeom prst="rect">
            <a:avLst/>
          </a:prstGeom>
          <a:ln w="38100" cmpd="sng">
            <a:solidFill>
              <a:schemeClr val="tx1"/>
            </a:solidFill>
          </a:ln>
        </p:spPr>
      </p:pic>
      <p:sp>
        <p:nvSpPr>
          <p:cNvPr id="15" name="TextBox 14"/>
          <p:cNvSpPr txBox="1"/>
          <p:nvPr/>
        </p:nvSpPr>
        <p:spPr>
          <a:xfrm>
            <a:off x="4667615" y="6487299"/>
            <a:ext cx="2114185" cy="307777"/>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K.W. Brown </a:t>
            </a:r>
            <a:r>
              <a:rPr lang="en-US" sz="1400" i="1" dirty="0" smtClean="0">
                <a:latin typeface="Times New Roman"/>
                <a:cs typeface="Times New Roman"/>
              </a:rPr>
              <a:t>et al</a:t>
            </a:r>
            <a:r>
              <a:rPr lang="en-US" sz="1400" dirty="0" smtClean="0">
                <a:latin typeface="Times New Roman"/>
                <a:cs typeface="Times New Roman"/>
              </a:rPr>
              <a:t>., </a:t>
            </a:r>
            <a:r>
              <a:rPr lang="en-US" sz="1400" dirty="0" err="1" smtClean="0">
                <a:latin typeface="Times New Roman"/>
                <a:cs typeface="Times New Roman"/>
              </a:rPr>
              <a:t>arXiv</a:t>
            </a:r>
            <a:endParaRPr lang="en-US" sz="1400" dirty="0">
              <a:latin typeface="Times New Roman"/>
              <a:cs typeface="Times New Roman"/>
            </a:endParaRPr>
          </a:p>
        </p:txBody>
      </p:sp>
      <p:sp>
        <p:nvSpPr>
          <p:cNvPr id="16" name="TextBox 15"/>
          <p:cNvSpPr txBox="1"/>
          <p:nvPr/>
        </p:nvSpPr>
        <p:spPr>
          <a:xfrm>
            <a:off x="4356100" y="6489700"/>
            <a:ext cx="340658" cy="276999"/>
          </a:xfrm>
          <a:prstGeom prst="rect">
            <a:avLst/>
          </a:prstGeom>
          <a:noFill/>
        </p:spPr>
        <p:txBody>
          <a:bodyPr wrap="none" rtlCol="0">
            <a:spAutoFit/>
          </a:bodyPr>
          <a:lstStyle/>
          <a:p>
            <a:r>
              <a:rPr lang="en-US" sz="1200" dirty="0" smtClean="0"/>
              <a:t>20</a:t>
            </a:r>
            <a:endParaRPr lang="en-US" sz="1200" dirty="0"/>
          </a:p>
        </p:txBody>
      </p:sp>
    </p:spTree>
    <p:extLst>
      <p:ext uri="{BB962C8B-B14F-4D97-AF65-F5344CB8AC3E}">
        <p14:creationId xmlns:p14="http://schemas.microsoft.com/office/powerpoint/2010/main" val="415966494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2ns2p_ps2.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9900" y="2908299"/>
            <a:ext cx="4635500" cy="3284085"/>
          </a:xfrm>
          <a:prstGeom prst="rect">
            <a:avLst/>
          </a:prstGeom>
        </p:spPr>
      </p:pic>
      <p:sp>
        <p:nvSpPr>
          <p:cNvPr id="5" name="Rectangle 4"/>
          <p:cNvSpPr/>
          <p:nvPr/>
        </p:nvSpPr>
        <p:spPr>
          <a:xfrm>
            <a:off x="373812" y="404034"/>
            <a:ext cx="861857" cy="831502"/>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15</a:t>
            </a:r>
            <a:r>
              <a:rPr lang="en-US" sz="2800" dirty="0" smtClean="0">
                <a:solidFill>
                  <a:schemeClr val="tx1"/>
                </a:solidFill>
              </a:rPr>
              <a:t>Ne</a:t>
            </a:r>
            <a:br>
              <a:rPr lang="en-US" sz="2800" dirty="0" smtClean="0">
                <a:solidFill>
                  <a:schemeClr val="tx1"/>
                </a:solidFill>
              </a:rPr>
            </a:br>
            <a:r>
              <a:rPr lang="en-US" sz="1400" dirty="0" smtClean="0">
                <a:solidFill>
                  <a:schemeClr val="tx1"/>
                </a:solidFill>
              </a:rPr>
              <a:t>unbound</a:t>
            </a:r>
            <a:endParaRPr lang="en-US" sz="1400" dirty="0">
              <a:solidFill>
                <a:schemeClr val="tx1"/>
              </a:solidFill>
            </a:endParaRPr>
          </a:p>
        </p:txBody>
      </p:sp>
      <p:sp>
        <p:nvSpPr>
          <p:cNvPr id="6" name="Rectangle 5"/>
          <p:cNvSpPr/>
          <p:nvPr/>
        </p:nvSpPr>
        <p:spPr>
          <a:xfrm>
            <a:off x="1231722" y="402809"/>
            <a:ext cx="861857" cy="83150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16</a:t>
            </a:r>
            <a:r>
              <a:rPr lang="en-US" sz="2800" dirty="0" smtClean="0">
                <a:solidFill>
                  <a:schemeClr val="tx1"/>
                </a:solidFill>
              </a:rPr>
              <a:t>Ne</a:t>
            </a:r>
            <a:br>
              <a:rPr lang="en-US" sz="2800" dirty="0" smtClean="0">
                <a:solidFill>
                  <a:schemeClr val="tx1"/>
                </a:solidFill>
              </a:rPr>
            </a:br>
            <a:r>
              <a:rPr lang="en-US" sz="1400" dirty="0" smtClean="0">
                <a:solidFill>
                  <a:schemeClr val="tx1"/>
                </a:solidFill>
              </a:rPr>
              <a:t>unbound</a:t>
            </a:r>
            <a:endParaRPr lang="en-US" sz="1400" dirty="0">
              <a:solidFill>
                <a:schemeClr val="tx1"/>
              </a:solidFill>
            </a:endParaRPr>
          </a:p>
        </p:txBody>
      </p:sp>
      <p:sp>
        <p:nvSpPr>
          <p:cNvPr id="7" name="Rectangle 6"/>
          <p:cNvSpPr/>
          <p:nvPr/>
        </p:nvSpPr>
        <p:spPr>
          <a:xfrm>
            <a:off x="2089632" y="401584"/>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17</a:t>
            </a:r>
            <a:r>
              <a:rPr lang="en-US" sz="2800" dirty="0" smtClean="0">
                <a:solidFill>
                  <a:schemeClr val="tx1"/>
                </a:solidFill>
              </a:rPr>
              <a:t>Ne</a:t>
            </a:r>
            <a:br>
              <a:rPr lang="en-US" sz="2800" dirty="0" smtClean="0">
                <a:solidFill>
                  <a:schemeClr val="tx1"/>
                </a:solidFill>
              </a:rPr>
            </a:br>
            <a:r>
              <a:rPr lang="en-US" sz="1400" dirty="0" smtClean="0">
                <a:solidFill>
                  <a:schemeClr val="tx1"/>
                </a:solidFill>
              </a:rPr>
              <a:t>109.2 </a:t>
            </a:r>
            <a:r>
              <a:rPr lang="en-US" sz="1400" dirty="0" err="1" smtClean="0">
                <a:solidFill>
                  <a:schemeClr val="tx1"/>
                </a:solidFill>
              </a:rPr>
              <a:t>ms</a:t>
            </a:r>
            <a:endParaRPr lang="en-US" sz="1400" dirty="0">
              <a:solidFill>
                <a:schemeClr val="tx1"/>
              </a:solidFill>
            </a:endParaRPr>
          </a:p>
        </p:txBody>
      </p:sp>
      <p:sp>
        <p:nvSpPr>
          <p:cNvPr id="2" name="TextBox 1"/>
          <p:cNvSpPr txBox="1"/>
          <p:nvPr/>
        </p:nvSpPr>
        <p:spPr>
          <a:xfrm>
            <a:off x="6261100" y="2603499"/>
            <a:ext cx="2184400" cy="1200329"/>
          </a:xfrm>
          <a:prstGeom prst="rect">
            <a:avLst/>
          </a:prstGeom>
          <a:solidFill>
            <a:srgbClr val="FAFFBB"/>
          </a:solidFill>
          <a:ln>
            <a:solidFill>
              <a:srgbClr val="0000FF"/>
            </a:solidFill>
          </a:ln>
          <a:effectLst>
            <a:outerShdw blurRad="50800" dist="38100" dir="2700000" algn="tl" rotWithShape="0">
              <a:srgbClr val="000000">
                <a:alpha val="43000"/>
              </a:srgbClr>
            </a:outerShdw>
          </a:effectLst>
        </p:spPr>
        <p:txBody>
          <a:bodyPr wrap="square" rtlCol="0">
            <a:spAutoFit/>
          </a:bodyPr>
          <a:lstStyle/>
          <a:p>
            <a:r>
              <a:rPr lang="en-US" sz="3600" dirty="0" err="1" smtClean="0">
                <a:latin typeface="Times New Roman"/>
                <a:cs typeface="Times New Roman"/>
              </a:rPr>
              <a:t>T</a:t>
            </a:r>
            <a:r>
              <a:rPr lang="en-US" sz="3600" baseline="-25000" dirty="0" err="1" smtClean="0">
                <a:latin typeface="Times New Roman"/>
                <a:cs typeface="Times New Roman"/>
              </a:rPr>
              <a:t>z</a:t>
            </a:r>
            <a:r>
              <a:rPr lang="en-US" sz="3600" dirty="0" smtClean="0">
                <a:latin typeface="Times New Roman"/>
                <a:cs typeface="Times New Roman"/>
              </a:rPr>
              <a:t>  = -5/2</a:t>
            </a:r>
          </a:p>
          <a:p>
            <a:r>
              <a:rPr lang="en-US" sz="3600" dirty="0" smtClean="0">
                <a:latin typeface="Times New Roman"/>
                <a:cs typeface="Times New Roman"/>
              </a:rPr>
              <a:t>A/Z = 1.5</a:t>
            </a:r>
            <a:endParaRPr lang="en-US" sz="3600" dirty="0">
              <a:latin typeface="Times New Roman"/>
              <a:cs typeface="Times New Roman"/>
            </a:endParaRPr>
          </a:p>
        </p:txBody>
      </p:sp>
      <p:sp>
        <p:nvSpPr>
          <p:cNvPr id="9" name="TextBox 8"/>
          <p:cNvSpPr txBox="1"/>
          <p:nvPr/>
        </p:nvSpPr>
        <p:spPr>
          <a:xfrm>
            <a:off x="286115" y="6311900"/>
            <a:ext cx="3041286" cy="307777"/>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F. </a:t>
            </a:r>
            <a:r>
              <a:rPr lang="en-US" sz="1400" dirty="0" err="1" smtClean="0">
                <a:latin typeface="Times New Roman"/>
                <a:cs typeface="Times New Roman"/>
              </a:rPr>
              <a:t>Wamers</a:t>
            </a:r>
            <a:r>
              <a:rPr lang="en-US" sz="1400" dirty="0" smtClean="0">
                <a:latin typeface="Times New Roman"/>
                <a:cs typeface="Times New Roman"/>
              </a:rPr>
              <a:t> </a:t>
            </a:r>
            <a:r>
              <a:rPr lang="en-US" sz="1400" i="1" dirty="0" smtClean="0">
                <a:latin typeface="Times New Roman"/>
                <a:cs typeface="Times New Roman"/>
              </a:rPr>
              <a:t>et al</a:t>
            </a:r>
            <a:r>
              <a:rPr lang="en-US" sz="1400" dirty="0" smtClean="0">
                <a:latin typeface="Times New Roman"/>
                <a:cs typeface="Times New Roman"/>
              </a:rPr>
              <a:t>., PRL </a:t>
            </a:r>
            <a:r>
              <a:rPr lang="en-US" sz="1400" b="1" dirty="0" smtClean="0">
                <a:latin typeface="Times New Roman"/>
                <a:cs typeface="Times New Roman"/>
              </a:rPr>
              <a:t>112 </a:t>
            </a:r>
            <a:r>
              <a:rPr lang="en-US" sz="1400" dirty="0" smtClean="0">
                <a:latin typeface="Times New Roman"/>
                <a:cs typeface="Times New Roman"/>
              </a:rPr>
              <a:t>(14) 132502</a:t>
            </a:r>
            <a:endParaRPr lang="en-US" sz="1400" dirty="0">
              <a:latin typeface="Times New Roman"/>
              <a:cs typeface="Times New Roman"/>
            </a:endParaRPr>
          </a:p>
        </p:txBody>
      </p:sp>
      <p:pic>
        <p:nvPicPr>
          <p:cNvPr id="8" name="Picture 7" descr="15N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500" y="292100"/>
            <a:ext cx="3365500" cy="2522098"/>
          </a:xfrm>
          <a:prstGeom prst="rect">
            <a:avLst/>
          </a:prstGeom>
        </p:spPr>
      </p:pic>
      <p:sp>
        <p:nvSpPr>
          <p:cNvPr id="10" name="TextBox 9"/>
          <p:cNvSpPr txBox="1"/>
          <p:nvPr/>
        </p:nvSpPr>
        <p:spPr>
          <a:xfrm>
            <a:off x="1104900" y="1435100"/>
            <a:ext cx="1308100" cy="369332"/>
          </a:xfrm>
          <a:prstGeom prst="rect">
            <a:avLst/>
          </a:prstGeom>
          <a:noFill/>
        </p:spPr>
        <p:txBody>
          <a:bodyPr wrap="square" rtlCol="0">
            <a:spAutoFit/>
          </a:bodyPr>
          <a:lstStyle/>
          <a:p>
            <a:pPr algn="ctr"/>
            <a:r>
              <a:rPr lang="en-US" dirty="0" smtClean="0"/>
              <a:t>500 MeV/u</a:t>
            </a:r>
            <a:endParaRPr lang="en-US" dirty="0"/>
          </a:p>
        </p:txBody>
      </p:sp>
      <p:sp>
        <p:nvSpPr>
          <p:cNvPr id="13" name="TextBox 12"/>
          <p:cNvSpPr txBox="1"/>
          <p:nvPr/>
        </p:nvSpPr>
        <p:spPr>
          <a:xfrm>
            <a:off x="1311869" y="5194300"/>
            <a:ext cx="2667178" cy="307777"/>
          </a:xfrm>
          <a:prstGeom prst="rect">
            <a:avLst/>
          </a:prstGeom>
          <a:noFill/>
          <a:ln>
            <a:solidFill>
              <a:schemeClr val="tx1"/>
            </a:solidFill>
          </a:ln>
        </p:spPr>
        <p:txBody>
          <a:bodyPr wrap="square" rtlCol="0">
            <a:spAutoFit/>
          </a:bodyPr>
          <a:lstStyle/>
          <a:p>
            <a:r>
              <a:rPr lang="en-US" sz="1400" dirty="0" smtClean="0">
                <a:latin typeface="Times New Roman"/>
                <a:cs typeface="Times New Roman"/>
              </a:rPr>
              <a:t>H.T. Fortune, PLB </a:t>
            </a:r>
            <a:r>
              <a:rPr lang="en-US" sz="1400" b="1" dirty="0" smtClean="0">
                <a:latin typeface="Times New Roman"/>
                <a:cs typeface="Times New Roman"/>
              </a:rPr>
              <a:t>718</a:t>
            </a:r>
            <a:r>
              <a:rPr lang="en-US" sz="1400" dirty="0" smtClean="0">
                <a:latin typeface="Times New Roman"/>
                <a:cs typeface="Times New Roman"/>
              </a:rPr>
              <a:t>(13) 1342</a:t>
            </a:r>
            <a:endParaRPr lang="en-US" sz="1400" dirty="0">
              <a:latin typeface="Times New Roman"/>
              <a:cs typeface="Times New Roman"/>
            </a:endParaRPr>
          </a:p>
        </p:txBody>
      </p:sp>
      <p:pic>
        <p:nvPicPr>
          <p:cNvPr id="14" name="Picture 13"/>
          <p:cNvPicPr>
            <a:picLocks noChangeAspect="1"/>
          </p:cNvPicPr>
          <p:nvPr/>
        </p:nvPicPr>
        <p:blipFill>
          <a:blip r:embed="rId5"/>
          <a:stretch>
            <a:fillRect/>
          </a:stretch>
        </p:blipFill>
        <p:spPr>
          <a:xfrm>
            <a:off x="5321300" y="3962401"/>
            <a:ext cx="3657600" cy="446622"/>
          </a:xfrm>
          <a:prstGeom prst="rect">
            <a:avLst/>
          </a:prstGeom>
        </p:spPr>
      </p:pic>
      <p:pic>
        <p:nvPicPr>
          <p:cNvPr id="15" name="Picture 14" descr="alpha.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7600" y="4613077"/>
            <a:ext cx="1841500" cy="541618"/>
          </a:xfrm>
          <a:prstGeom prst="rect">
            <a:avLst/>
          </a:prstGeom>
          <a:ln w="28575" cmpd="sng">
            <a:solidFill>
              <a:srgbClr val="FF0000"/>
            </a:solidFill>
          </a:ln>
        </p:spPr>
      </p:pic>
      <p:sp>
        <p:nvSpPr>
          <p:cNvPr id="16" name="TextBox 15"/>
          <p:cNvSpPr txBox="1"/>
          <p:nvPr/>
        </p:nvSpPr>
        <p:spPr>
          <a:xfrm>
            <a:off x="1231722" y="2514600"/>
            <a:ext cx="2590978" cy="307777"/>
          </a:xfrm>
          <a:prstGeom prst="rect">
            <a:avLst/>
          </a:prstGeom>
          <a:noFill/>
        </p:spPr>
        <p:txBody>
          <a:bodyPr wrap="square" rtlCol="0">
            <a:spAutoFit/>
          </a:bodyPr>
          <a:lstStyle/>
          <a:p>
            <a:r>
              <a:rPr lang="en-US" sz="1400" dirty="0" smtClean="0">
                <a:latin typeface="Times New Roman"/>
                <a:cs typeface="Times New Roman"/>
              </a:rPr>
              <a:t>H.T. Fortune, PLB </a:t>
            </a:r>
            <a:r>
              <a:rPr lang="en-US" sz="1400" b="1" dirty="0" smtClean="0">
                <a:latin typeface="Times New Roman"/>
                <a:cs typeface="Times New Roman"/>
              </a:rPr>
              <a:t>718</a:t>
            </a:r>
            <a:r>
              <a:rPr lang="en-US" sz="1400" dirty="0" smtClean="0">
                <a:latin typeface="Times New Roman"/>
                <a:cs typeface="Times New Roman"/>
              </a:rPr>
              <a:t> (13) 1342</a:t>
            </a:r>
            <a:endParaRPr lang="en-US" sz="1400" dirty="0">
              <a:latin typeface="Times New Roman"/>
              <a:cs typeface="Times New Roman"/>
            </a:endParaRPr>
          </a:p>
        </p:txBody>
      </p:sp>
      <p:pic>
        <p:nvPicPr>
          <p:cNvPr id="17" name="Picture 16" descr="1ed7c4c1a6.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9100" y="295849"/>
            <a:ext cx="850901" cy="635514"/>
          </a:xfrm>
          <a:prstGeom prst="rect">
            <a:avLst/>
          </a:prstGeom>
        </p:spPr>
      </p:pic>
      <p:sp>
        <p:nvSpPr>
          <p:cNvPr id="18" name="Line 16"/>
          <p:cNvSpPr>
            <a:spLocks noChangeShapeType="1"/>
          </p:cNvSpPr>
          <p:nvPr/>
        </p:nvSpPr>
        <p:spPr bwMode="auto">
          <a:xfrm rot="5400000">
            <a:off x="1619261" y="386594"/>
            <a:ext cx="1" cy="1054075"/>
          </a:xfrm>
          <a:prstGeom prst="line">
            <a:avLst/>
          </a:prstGeom>
          <a:noFill/>
          <a:ln w="38100">
            <a:solidFill>
              <a:srgbClr val="FF0000"/>
            </a:solidFill>
            <a:round/>
            <a:headEnd/>
            <a:tailEnd type="triangle" w="med" len="med"/>
          </a:ln>
          <a:effectLst/>
        </p:spPr>
        <p:txBody>
          <a:bodyPr/>
          <a:lstStyle/>
          <a:p>
            <a:endParaRPr lang="en-GB"/>
          </a:p>
        </p:txBody>
      </p:sp>
      <p:pic>
        <p:nvPicPr>
          <p:cNvPr id="19" name="Picture 89" descr="s318_render"/>
          <p:cNvPicPr>
            <a:picLocks noChangeAspect="1" noChangeArrowheads="1"/>
          </p:cNvPicPr>
          <p:nvPr/>
        </p:nvPicPr>
        <p:blipFill>
          <a:blip r:embed="rId8" cstate="print">
            <a:extLst>
              <a:ext uri="{28A0092B-C50C-407E-A947-70E740481C1C}">
                <a14:useLocalDpi xmlns:a14="http://schemas.microsoft.com/office/drawing/2010/main" val="0"/>
              </a:ext>
            </a:extLst>
          </a:blip>
          <a:srcRect l="11702" t="16785" r="10638" b="11348"/>
          <a:stretch>
            <a:fillRect/>
          </a:stretch>
        </p:blipFill>
        <p:spPr bwMode="auto">
          <a:xfrm>
            <a:off x="6477000" y="5496335"/>
            <a:ext cx="2616200" cy="13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3361883" y="6305764"/>
            <a:ext cx="340658" cy="276999"/>
          </a:xfrm>
          <a:prstGeom prst="rect">
            <a:avLst/>
          </a:prstGeom>
          <a:noFill/>
        </p:spPr>
        <p:txBody>
          <a:bodyPr wrap="none" rtlCol="0">
            <a:spAutoFit/>
          </a:bodyPr>
          <a:lstStyle/>
          <a:p>
            <a:r>
              <a:rPr lang="en-US" sz="1200" dirty="0" smtClean="0"/>
              <a:t>59</a:t>
            </a:r>
            <a:endParaRPr lang="en-US" sz="1200" dirty="0"/>
          </a:p>
        </p:txBody>
      </p:sp>
    </p:spTree>
    <p:extLst>
      <p:ext uri="{BB962C8B-B14F-4D97-AF65-F5344CB8AC3E}">
        <p14:creationId xmlns:p14="http://schemas.microsoft.com/office/powerpoint/2010/main" val="88765990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673100" y="1155700"/>
            <a:ext cx="3657600" cy="2569861"/>
          </a:xfrm>
          <a:prstGeom prst="rect">
            <a:avLst/>
          </a:prstGeom>
        </p:spPr>
      </p:pic>
      <p:pic>
        <p:nvPicPr>
          <p:cNvPr id="2" name="Picture 1" descr="IKAR_14B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4057650"/>
            <a:ext cx="3733800" cy="2800350"/>
          </a:xfrm>
          <a:prstGeom prst="rect">
            <a:avLst/>
          </a:prstGeom>
        </p:spPr>
      </p:pic>
      <p:pic>
        <p:nvPicPr>
          <p:cNvPr id="3" name="Picture 2" descr="gsi_logo.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0449" y="21438"/>
            <a:ext cx="3019827" cy="664362"/>
          </a:xfrm>
          <a:prstGeom prst="rect">
            <a:avLst/>
          </a:prstGeom>
        </p:spPr>
      </p:pic>
      <p:sp>
        <p:nvSpPr>
          <p:cNvPr id="4" name="Rectangle 3"/>
          <p:cNvSpPr/>
          <p:nvPr/>
        </p:nvSpPr>
        <p:spPr>
          <a:xfrm>
            <a:off x="298932" y="16980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14</a:t>
            </a:r>
            <a:r>
              <a:rPr lang="en-US" sz="2800" dirty="0" smtClean="0">
                <a:solidFill>
                  <a:schemeClr val="tx1"/>
                </a:solidFill>
              </a:rPr>
              <a:t>Be</a:t>
            </a:r>
            <a:br>
              <a:rPr lang="en-US" sz="2800" dirty="0" smtClean="0">
                <a:solidFill>
                  <a:schemeClr val="tx1"/>
                </a:solidFill>
              </a:rPr>
            </a:br>
            <a:r>
              <a:rPr lang="en-US" sz="1400" dirty="0" smtClean="0">
                <a:solidFill>
                  <a:schemeClr val="tx1"/>
                </a:solidFill>
              </a:rPr>
              <a:t>4.35 </a:t>
            </a:r>
            <a:r>
              <a:rPr lang="en-US" sz="1400" dirty="0" err="1" smtClean="0">
                <a:solidFill>
                  <a:schemeClr val="tx1"/>
                </a:solidFill>
              </a:rPr>
              <a:t>ms</a:t>
            </a:r>
            <a:endParaRPr lang="en-US" sz="1400" dirty="0">
              <a:solidFill>
                <a:schemeClr val="tx1"/>
              </a:solidFill>
            </a:endParaRPr>
          </a:p>
        </p:txBody>
      </p:sp>
      <p:sp>
        <p:nvSpPr>
          <p:cNvPr id="5" name="TextBox 4"/>
          <p:cNvSpPr txBox="1"/>
          <p:nvPr/>
        </p:nvSpPr>
        <p:spPr>
          <a:xfrm>
            <a:off x="-50800" y="977563"/>
            <a:ext cx="1466368" cy="369332"/>
          </a:xfrm>
          <a:prstGeom prst="rect">
            <a:avLst/>
          </a:prstGeom>
          <a:noFill/>
        </p:spPr>
        <p:txBody>
          <a:bodyPr wrap="square" rtlCol="0">
            <a:spAutoFit/>
          </a:bodyPr>
          <a:lstStyle/>
          <a:p>
            <a:pPr algn="ctr"/>
            <a:r>
              <a:rPr lang="en-US" dirty="0" smtClean="0"/>
              <a:t>700 MeV/u</a:t>
            </a:r>
            <a:endParaRPr lang="en-US" dirty="0"/>
          </a:p>
        </p:txBody>
      </p:sp>
      <p:pic>
        <p:nvPicPr>
          <p:cNvPr id="6" name="Picture 5"/>
          <p:cNvPicPr>
            <a:picLocks noChangeAspect="1"/>
          </p:cNvPicPr>
          <p:nvPr/>
        </p:nvPicPr>
        <p:blipFill>
          <a:blip r:embed="rId7"/>
          <a:stretch>
            <a:fillRect/>
          </a:stretch>
        </p:blipFill>
        <p:spPr>
          <a:xfrm>
            <a:off x="6140449" y="1193800"/>
            <a:ext cx="2921000" cy="2243481"/>
          </a:xfrm>
          <a:prstGeom prst="rect">
            <a:avLst/>
          </a:prstGeom>
        </p:spPr>
      </p:pic>
      <p:pic>
        <p:nvPicPr>
          <p:cNvPr id="8" name="Picture 7"/>
          <p:cNvPicPr>
            <a:picLocks noChangeAspect="1"/>
          </p:cNvPicPr>
          <p:nvPr/>
        </p:nvPicPr>
        <p:blipFill>
          <a:blip r:embed="rId8"/>
          <a:stretch>
            <a:fillRect/>
          </a:stretch>
        </p:blipFill>
        <p:spPr>
          <a:xfrm>
            <a:off x="565632" y="3657600"/>
            <a:ext cx="3841268" cy="2746677"/>
          </a:xfrm>
          <a:prstGeom prst="rect">
            <a:avLst/>
          </a:prstGeom>
        </p:spPr>
      </p:pic>
      <p:pic>
        <p:nvPicPr>
          <p:cNvPr id="9" name="Picture 8"/>
          <p:cNvPicPr>
            <a:picLocks noChangeAspect="1"/>
          </p:cNvPicPr>
          <p:nvPr/>
        </p:nvPicPr>
        <p:blipFill>
          <a:blip r:embed="rId9"/>
          <a:stretch>
            <a:fillRect/>
          </a:stretch>
        </p:blipFill>
        <p:spPr>
          <a:xfrm>
            <a:off x="2578100" y="4152900"/>
            <a:ext cx="1651000" cy="736417"/>
          </a:xfrm>
          <a:prstGeom prst="rect">
            <a:avLst/>
          </a:prstGeom>
        </p:spPr>
      </p:pic>
      <p:sp>
        <p:nvSpPr>
          <p:cNvPr id="10" name="TextBox 9"/>
          <p:cNvSpPr txBox="1"/>
          <p:nvPr/>
        </p:nvSpPr>
        <p:spPr>
          <a:xfrm>
            <a:off x="4762500" y="3086142"/>
            <a:ext cx="1879600" cy="400110"/>
          </a:xfrm>
          <a:prstGeom prst="rect">
            <a:avLst/>
          </a:prstGeom>
          <a:noFill/>
          <a:ln>
            <a:solidFill>
              <a:srgbClr val="FFFFFF"/>
            </a:solidFill>
          </a:ln>
        </p:spPr>
        <p:txBody>
          <a:bodyPr wrap="square" rtlCol="0">
            <a:spAutoFit/>
          </a:bodyPr>
          <a:lstStyle/>
          <a:p>
            <a:pPr algn="ctr"/>
            <a:r>
              <a:rPr lang="en-US" sz="2000" dirty="0" err="1" smtClean="0">
                <a:latin typeface="Times New Roman"/>
                <a:cs typeface="Times New Roman"/>
              </a:rPr>
              <a:t>R</a:t>
            </a:r>
            <a:r>
              <a:rPr lang="en-US" sz="2000" baseline="-25000" dirty="0" err="1" smtClean="0">
                <a:latin typeface="Times New Roman"/>
                <a:cs typeface="Times New Roman"/>
              </a:rPr>
              <a:t>m</a:t>
            </a:r>
            <a:r>
              <a:rPr lang="en-US" sz="2000" dirty="0" smtClean="0">
                <a:latin typeface="Times New Roman"/>
                <a:cs typeface="Times New Roman"/>
              </a:rPr>
              <a:t>=3.25(11) </a:t>
            </a:r>
            <a:r>
              <a:rPr lang="en-US" sz="2000" dirty="0" err="1" smtClean="0">
                <a:latin typeface="Times New Roman"/>
                <a:cs typeface="Times New Roman"/>
              </a:rPr>
              <a:t>fm</a:t>
            </a:r>
            <a:endParaRPr lang="en-US" sz="2000" dirty="0">
              <a:latin typeface="Times New Roman"/>
              <a:cs typeface="Times New Roman"/>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553990410"/>
              </p:ext>
            </p:extLst>
          </p:nvPr>
        </p:nvGraphicFramePr>
        <p:xfrm>
          <a:off x="4975225" y="2617788"/>
          <a:ext cx="1166813" cy="415925"/>
        </p:xfrm>
        <a:graphic>
          <a:graphicData uri="http://schemas.openxmlformats.org/presentationml/2006/ole">
            <mc:AlternateContent xmlns:mc="http://schemas.openxmlformats.org/markup-compatibility/2006">
              <mc:Choice xmlns:v="urn:schemas-microsoft-com:vml" Requires="v">
                <p:oleObj spid="_x0000_s7243" name="Equation" r:id="rId10" imgW="571500" imgH="203200" progId="Equation.3">
                  <p:embed/>
                </p:oleObj>
              </mc:Choice>
              <mc:Fallback>
                <p:oleObj name="Equation" r:id="rId10" imgW="571500" imgH="203200" progId="Equation.3">
                  <p:embed/>
                  <p:pic>
                    <p:nvPicPr>
                      <p:cNvPr id="0" name=""/>
                      <p:cNvPicPr/>
                      <p:nvPr/>
                    </p:nvPicPr>
                    <p:blipFill>
                      <a:blip r:embed="rId11"/>
                      <a:stretch>
                        <a:fillRect/>
                      </a:stretch>
                    </p:blipFill>
                    <p:spPr>
                      <a:xfrm>
                        <a:off x="4975225" y="2617788"/>
                        <a:ext cx="1166813" cy="415925"/>
                      </a:xfrm>
                      <a:prstGeom prst="rect">
                        <a:avLst/>
                      </a:prstGeom>
                      <a:ln>
                        <a:noFill/>
                      </a:ln>
                    </p:spPr>
                  </p:pic>
                </p:oleObj>
              </mc:Fallback>
            </mc:AlternateContent>
          </a:graphicData>
        </a:graphic>
      </p:graphicFrame>
      <p:sp>
        <p:nvSpPr>
          <p:cNvPr id="13" name="Rectangle 12"/>
          <p:cNvSpPr/>
          <p:nvPr/>
        </p:nvSpPr>
        <p:spPr>
          <a:xfrm>
            <a:off x="4731232" y="2617788"/>
            <a:ext cx="1910868" cy="95091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968500" y="139700"/>
            <a:ext cx="3987800" cy="830997"/>
          </a:xfrm>
          <a:prstGeom prst="rect">
            <a:avLst/>
          </a:prstGeom>
          <a:noFill/>
          <a:ln w="28575" cmpd="sng">
            <a:solidFill>
              <a:srgbClr val="FF0000"/>
            </a:solidFill>
          </a:ln>
        </p:spPr>
        <p:txBody>
          <a:bodyPr wrap="square" rtlCol="0">
            <a:spAutoFit/>
          </a:bodyPr>
          <a:lstStyle/>
          <a:p>
            <a:pPr algn="ctr"/>
            <a:r>
              <a:rPr lang="en-US" sz="2400" dirty="0" smtClean="0">
                <a:latin typeface="Comic Sans MS"/>
                <a:cs typeface="Comic Sans MS"/>
              </a:rPr>
              <a:t>Nuclear Matter Density </a:t>
            </a:r>
          </a:p>
          <a:p>
            <a:pPr algn="ctr"/>
            <a:r>
              <a:rPr lang="en-US" sz="2400" dirty="0" smtClean="0">
                <a:latin typeface="Comic Sans MS"/>
                <a:cs typeface="Comic Sans MS"/>
              </a:rPr>
              <a:t>Distribution</a:t>
            </a:r>
            <a:endParaRPr lang="en-US" sz="2400" dirty="0">
              <a:latin typeface="Comic Sans MS"/>
              <a:cs typeface="Comic Sans MS"/>
            </a:endParaRPr>
          </a:p>
        </p:txBody>
      </p:sp>
      <p:sp>
        <p:nvSpPr>
          <p:cNvPr id="15" name="TextBox 14"/>
          <p:cNvSpPr txBox="1"/>
          <p:nvPr/>
        </p:nvSpPr>
        <p:spPr>
          <a:xfrm>
            <a:off x="108313" y="6421529"/>
            <a:ext cx="2647587" cy="307777"/>
          </a:xfrm>
          <a:prstGeom prst="rect">
            <a:avLst/>
          </a:prstGeom>
          <a:solidFill>
            <a:srgbClr val="CCFFCC"/>
          </a:solidFill>
          <a:ln>
            <a:solidFill>
              <a:srgbClr val="000000"/>
            </a:solidFill>
          </a:ln>
        </p:spPr>
        <p:txBody>
          <a:bodyPr wrap="square" rtlCol="0">
            <a:spAutoFit/>
          </a:bodyPr>
          <a:lstStyle/>
          <a:p>
            <a:pPr algn="ctr"/>
            <a:r>
              <a:rPr lang="en-US" sz="1400" dirty="0">
                <a:latin typeface="Times New Roman"/>
                <a:cs typeface="Times New Roman"/>
              </a:rPr>
              <a:t>S</a:t>
            </a:r>
            <a:r>
              <a:rPr lang="en-US" sz="1400" dirty="0" smtClean="0">
                <a:latin typeface="Times New Roman"/>
                <a:cs typeface="Times New Roman"/>
              </a:rPr>
              <a:t>. </a:t>
            </a:r>
            <a:r>
              <a:rPr lang="en-US" sz="1400" dirty="0" err="1" smtClean="0">
                <a:latin typeface="Times New Roman"/>
                <a:cs typeface="Times New Roman"/>
              </a:rPr>
              <a:t>Ilieva</a:t>
            </a:r>
            <a:r>
              <a:rPr lang="en-US" sz="1400" dirty="0" smtClean="0">
                <a:latin typeface="Times New Roman"/>
                <a:cs typeface="Times New Roman"/>
              </a:rPr>
              <a:t> </a:t>
            </a:r>
            <a:r>
              <a:rPr lang="en-US" sz="1400" i="1" dirty="0" smtClean="0">
                <a:latin typeface="Times New Roman"/>
                <a:cs typeface="Times New Roman"/>
              </a:rPr>
              <a:t>et al</a:t>
            </a:r>
            <a:r>
              <a:rPr lang="en-US" sz="1400" dirty="0" smtClean="0">
                <a:latin typeface="Times New Roman"/>
                <a:cs typeface="Times New Roman"/>
              </a:rPr>
              <a:t>., NPA </a:t>
            </a:r>
            <a:r>
              <a:rPr lang="en-US" sz="1400" b="1" dirty="0" smtClean="0">
                <a:latin typeface="Times New Roman"/>
                <a:cs typeface="Times New Roman"/>
              </a:rPr>
              <a:t>875 </a:t>
            </a:r>
            <a:r>
              <a:rPr lang="en-US" sz="1400" dirty="0" smtClean="0">
                <a:latin typeface="Times New Roman"/>
                <a:cs typeface="Times New Roman"/>
              </a:rPr>
              <a:t>(12) 8</a:t>
            </a:r>
            <a:endParaRPr lang="en-US" sz="1400" dirty="0">
              <a:latin typeface="Times New Roman"/>
              <a:cs typeface="Times New Roman"/>
            </a:endParaRPr>
          </a:p>
        </p:txBody>
      </p:sp>
      <p:sp>
        <p:nvSpPr>
          <p:cNvPr id="16" name="TextBox 15"/>
          <p:cNvSpPr txBox="1"/>
          <p:nvPr/>
        </p:nvSpPr>
        <p:spPr>
          <a:xfrm>
            <a:off x="2777683" y="6445464"/>
            <a:ext cx="340658" cy="276999"/>
          </a:xfrm>
          <a:prstGeom prst="rect">
            <a:avLst/>
          </a:prstGeom>
          <a:noFill/>
        </p:spPr>
        <p:txBody>
          <a:bodyPr wrap="none" rtlCol="0">
            <a:spAutoFit/>
          </a:bodyPr>
          <a:lstStyle/>
          <a:p>
            <a:r>
              <a:rPr lang="en-US" sz="1200" dirty="0" smtClean="0"/>
              <a:t>24</a:t>
            </a:r>
            <a:endParaRPr lang="en-US" sz="1200" dirty="0"/>
          </a:p>
        </p:txBody>
      </p:sp>
      <p:sp>
        <p:nvSpPr>
          <p:cNvPr id="11" name="TextBox 10"/>
          <p:cNvSpPr txBox="1"/>
          <p:nvPr/>
        </p:nvSpPr>
        <p:spPr>
          <a:xfrm>
            <a:off x="6756400" y="3657600"/>
            <a:ext cx="1778000" cy="368300"/>
          </a:xfrm>
          <a:prstGeom prst="rect">
            <a:avLst/>
          </a:prstGeom>
          <a:noFill/>
        </p:spPr>
        <p:txBody>
          <a:bodyPr wrap="square" rtlCol="0">
            <a:spAutoFit/>
          </a:bodyPr>
          <a:lstStyle/>
          <a:p>
            <a:pPr algn="ctr"/>
            <a:r>
              <a:rPr lang="en-US" b="1" dirty="0" smtClean="0">
                <a:solidFill>
                  <a:srgbClr val="FF0000"/>
                </a:solidFill>
                <a:latin typeface="Bookman Old Style"/>
                <a:cs typeface="Bookman Old Style"/>
              </a:rPr>
              <a:t>IKAR</a:t>
            </a:r>
            <a:endParaRPr lang="en-US" b="1" dirty="0">
              <a:solidFill>
                <a:srgbClr val="FF0000"/>
              </a:solidFill>
              <a:latin typeface="Bookman Old Style"/>
              <a:cs typeface="Bookman Old Style"/>
            </a:endParaRPr>
          </a:p>
        </p:txBody>
      </p:sp>
    </p:spTree>
    <p:extLst>
      <p:ext uri="{BB962C8B-B14F-4D97-AF65-F5344CB8AC3E}">
        <p14:creationId xmlns:p14="http://schemas.microsoft.com/office/powerpoint/2010/main" val="8299245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8622" y="1202909"/>
            <a:ext cx="861857" cy="831502"/>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13</a:t>
            </a:r>
            <a:r>
              <a:rPr lang="en-US" sz="2800" dirty="0" smtClean="0">
                <a:solidFill>
                  <a:schemeClr val="tx1"/>
                </a:solidFill>
              </a:rPr>
              <a:t>Be</a:t>
            </a:r>
            <a:br>
              <a:rPr lang="en-US" sz="2800" dirty="0" smtClean="0">
                <a:solidFill>
                  <a:schemeClr val="tx1"/>
                </a:solidFill>
              </a:rPr>
            </a:br>
            <a:r>
              <a:rPr lang="en-US" sz="1400" dirty="0" smtClean="0">
                <a:solidFill>
                  <a:schemeClr val="tx1"/>
                </a:solidFill>
              </a:rPr>
              <a:t>unbound</a:t>
            </a:r>
            <a:endParaRPr lang="en-US" sz="1400" dirty="0">
              <a:solidFill>
                <a:schemeClr val="tx1"/>
              </a:solidFill>
            </a:endParaRPr>
          </a:p>
        </p:txBody>
      </p:sp>
      <p:sp>
        <p:nvSpPr>
          <p:cNvPr id="5" name="Rectangle 4"/>
          <p:cNvSpPr/>
          <p:nvPr/>
        </p:nvSpPr>
        <p:spPr>
          <a:xfrm>
            <a:off x="552932" y="37300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14</a:t>
            </a:r>
            <a:r>
              <a:rPr lang="en-US" sz="2800" dirty="0" smtClean="0">
                <a:solidFill>
                  <a:schemeClr val="tx1"/>
                </a:solidFill>
              </a:rPr>
              <a:t>B</a:t>
            </a:r>
            <a:br>
              <a:rPr lang="en-US" sz="2800" dirty="0" smtClean="0">
                <a:solidFill>
                  <a:schemeClr val="tx1"/>
                </a:solidFill>
              </a:rPr>
            </a:br>
            <a:r>
              <a:rPr lang="en-US" sz="1400" dirty="0" smtClean="0">
                <a:solidFill>
                  <a:schemeClr val="tx1"/>
                </a:solidFill>
              </a:rPr>
              <a:t>12.5 </a:t>
            </a:r>
            <a:r>
              <a:rPr lang="en-US" sz="1400" dirty="0" err="1" smtClean="0">
                <a:solidFill>
                  <a:schemeClr val="tx1"/>
                </a:solidFill>
              </a:rPr>
              <a:t>ms</a:t>
            </a:r>
            <a:endParaRPr lang="en-US" sz="1400" dirty="0">
              <a:solidFill>
                <a:schemeClr val="tx1"/>
              </a:solidFill>
            </a:endParaRPr>
          </a:p>
        </p:txBody>
      </p:sp>
      <p:pic>
        <p:nvPicPr>
          <p:cNvPr id="8" name="Picture 7" descr="Demon97.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89552" y="4508500"/>
            <a:ext cx="3454448" cy="23495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48789" y="978932"/>
            <a:ext cx="3515086" cy="3073400"/>
          </a:xfrm>
          <a:prstGeom prst="rect">
            <a:avLst/>
          </a:prstGeom>
        </p:spPr>
      </p:pic>
      <p:pic>
        <p:nvPicPr>
          <p:cNvPr id="10" name="Picture 9" descr="ganil_transp.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40500" y="215900"/>
            <a:ext cx="2451100" cy="462760"/>
          </a:xfrm>
          <a:prstGeom prst="rect">
            <a:avLst/>
          </a:prstGeom>
        </p:spPr>
      </p:pic>
      <p:sp>
        <p:nvSpPr>
          <p:cNvPr id="11" name="TextBox 10"/>
          <p:cNvSpPr txBox="1"/>
          <p:nvPr/>
        </p:nvSpPr>
        <p:spPr>
          <a:xfrm>
            <a:off x="286114" y="6311900"/>
            <a:ext cx="3130186" cy="307777"/>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G. </a:t>
            </a:r>
            <a:r>
              <a:rPr lang="en-US" sz="1400" dirty="0" err="1" smtClean="0">
                <a:latin typeface="Times New Roman"/>
                <a:cs typeface="Times New Roman"/>
              </a:rPr>
              <a:t>Randisi</a:t>
            </a:r>
            <a:r>
              <a:rPr lang="en-US" sz="1400" dirty="0" smtClean="0">
                <a:latin typeface="Times New Roman"/>
                <a:cs typeface="Times New Roman"/>
              </a:rPr>
              <a:t> </a:t>
            </a:r>
            <a:r>
              <a:rPr lang="en-US" sz="1400" i="1" dirty="0" smtClean="0">
                <a:latin typeface="Times New Roman"/>
                <a:cs typeface="Times New Roman"/>
              </a:rPr>
              <a:t>et al</a:t>
            </a:r>
            <a:r>
              <a:rPr lang="en-US" sz="1400" dirty="0" smtClean="0">
                <a:latin typeface="Times New Roman"/>
                <a:cs typeface="Times New Roman"/>
              </a:rPr>
              <a:t>., PRC </a:t>
            </a:r>
            <a:r>
              <a:rPr lang="en-US" sz="1400" b="1" dirty="0" smtClean="0">
                <a:latin typeface="Times New Roman"/>
                <a:cs typeface="Times New Roman"/>
              </a:rPr>
              <a:t>89 </a:t>
            </a:r>
            <a:r>
              <a:rPr lang="en-US" sz="1400" dirty="0" smtClean="0">
                <a:latin typeface="Times New Roman"/>
                <a:cs typeface="Times New Roman"/>
              </a:rPr>
              <a:t>(14) 034320</a:t>
            </a:r>
            <a:endParaRPr lang="en-US" sz="1400" dirty="0">
              <a:latin typeface="Times New Roman"/>
              <a:cs typeface="Times New Roman"/>
            </a:endParaRPr>
          </a:p>
        </p:txBody>
      </p:sp>
      <p:pic>
        <p:nvPicPr>
          <p:cNvPr id="4" name="Picture 3"/>
          <p:cNvPicPr>
            <a:picLocks noChangeAspect="1"/>
          </p:cNvPicPr>
          <p:nvPr/>
        </p:nvPicPr>
        <p:blipFill>
          <a:blip r:embed="rId5"/>
          <a:stretch>
            <a:fillRect/>
          </a:stretch>
        </p:blipFill>
        <p:spPr>
          <a:xfrm>
            <a:off x="1028701" y="2318212"/>
            <a:ext cx="3416300" cy="3026642"/>
          </a:xfrm>
          <a:prstGeom prst="rect">
            <a:avLst/>
          </a:prstGeom>
        </p:spPr>
      </p:pic>
      <p:sp>
        <p:nvSpPr>
          <p:cNvPr id="6" name="TextBox 5"/>
          <p:cNvSpPr txBox="1"/>
          <p:nvPr/>
        </p:nvSpPr>
        <p:spPr>
          <a:xfrm>
            <a:off x="1790700" y="609600"/>
            <a:ext cx="1206500" cy="369332"/>
          </a:xfrm>
          <a:prstGeom prst="rect">
            <a:avLst/>
          </a:prstGeom>
          <a:noFill/>
        </p:spPr>
        <p:txBody>
          <a:bodyPr wrap="square" rtlCol="0">
            <a:spAutoFit/>
          </a:bodyPr>
          <a:lstStyle/>
          <a:p>
            <a:pPr algn="ctr"/>
            <a:r>
              <a:rPr lang="en-US" dirty="0" smtClean="0"/>
              <a:t>35 MeV/u</a:t>
            </a:r>
            <a:endParaRPr lang="en-US" dirty="0"/>
          </a:p>
        </p:txBody>
      </p:sp>
      <p:sp>
        <p:nvSpPr>
          <p:cNvPr id="7" name="TextBox 6"/>
          <p:cNvSpPr txBox="1"/>
          <p:nvPr/>
        </p:nvSpPr>
        <p:spPr>
          <a:xfrm>
            <a:off x="1668789" y="3807767"/>
            <a:ext cx="419100" cy="461665"/>
          </a:xfrm>
          <a:prstGeom prst="rect">
            <a:avLst/>
          </a:prstGeom>
          <a:noFill/>
        </p:spPr>
        <p:txBody>
          <a:bodyPr wrap="square" rtlCol="0">
            <a:spAutoFit/>
          </a:bodyPr>
          <a:lstStyle/>
          <a:p>
            <a:pPr algn="ctr"/>
            <a:r>
              <a:rPr lang="en-US" sz="2400" dirty="0" smtClean="0">
                <a:solidFill>
                  <a:srgbClr val="0000FF"/>
                </a:solidFill>
              </a:rPr>
              <a:t>s</a:t>
            </a:r>
            <a:endParaRPr lang="en-US" sz="2400" dirty="0">
              <a:solidFill>
                <a:srgbClr val="0000FF"/>
              </a:solidFill>
            </a:endParaRPr>
          </a:p>
        </p:txBody>
      </p:sp>
      <p:sp>
        <p:nvSpPr>
          <p:cNvPr id="12" name="TextBox 11"/>
          <p:cNvSpPr txBox="1"/>
          <p:nvPr/>
        </p:nvSpPr>
        <p:spPr>
          <a:xfrm>
            <a:off x="5415289" y="1928167"/>
            <a:ext cx="419100" cy="461665"/>
          </a:xfrm>
          <a:prstGeom prst="rect">
            <a:avLst/>
          </a:prstGeom>
          <a:noFill/>
        </p:spPr>
        <p:txBody>
          <a:bodyPr wrap="square" rtlCol="0">
            <a:spAutoFit/>
          </a:bodyPr>
          <a:lstStyle/>
          <a:p>
            <a:pPr algn="ctr"/>
            <a:r>
              <a:rPr lang="en-US" sz="2400" dirty="0" smtClean="0">
                <a:solidFill>
                  <a:srgbClr val="0000FF"/>
                </a:solidFill>
              </a:rPr>
              <a:t>s</a:t>
            </a:r>
            <a:endParaRPr lang="en-US" sz="2400" dirty="0">
              <a:solidFill>
                <a:srgbClr val="0000FF"/>
              </a:solidFill>
            </a:endParaRPr>
          </a:p>
        </p:txBody>
      </p:sp>
      <p:sp>
        <p:nvSpPr>
          <p:cNvPr id="13" name="TextBox 12"/>
          <p:cNvSpPr txBox="1"/>
          <p:nvPr/>
        </p:nvSpPr>
        <p:spPr>
          <a:xfrm>
            <a:off x="1783089" y="4252267"/>
            <a:ext cx="419100" cy="461665"/>
          </a:xfrm>
          <a:prstGeom prst="rect">
            <a:avLst/>
          </a:prstGeom>
          <a:noFill/>
        </p:spPr>
        <p:txBody>
          <a:bodyPr wrap="square" rtlCol="0">
            <a:spAutoFit/>
          </a:bodyPr>
          <a:lstStyle/>
          <a:p>
            <a:pPr algn="ctr"/>
            <a:r>
              <a:rPr lang="en-US" sz="2400" dirty="0">
                <a:solidFill>
                  <a:srgbClr val="008000"/>
                </a:solidFill>
              </a:rPr>
              <a:t>d</a:t>
            </a:r>
          </a:p>
        </p:txBody>
      </p:sp>
      <p:sp>
        <p:nvSpPr>
          <p:cNvPr id="14" name="TextBox 13"/>
          <p:cNvSpPr txBox="1"/>
          <p:nvPr/>
        </p:nvSpPr>
        <p:spPr>
          <a:xfrm>
            <a:off x="6266189" y="2791767"/>
            <a:ext cx="419100" cy="461665"/>
          </a:xfrm>
          <a:prstGeom prst="rect">
            <a:avLst/>
          </a:prstGeom>
          <a:noFill/>
        </p:spPr>
        <p:txBody>
          <a:bodyPr wrap="square" rtlCol="0">
            <a:spAutoFit/>
          </a:bodyPr>
          <a:lstStyle/>
          <a:p>
            <a:pPr algn="ctr"/>
            <a:r>
              <a:rPr lang="en-US" sz="2400" dirty="0">
                <a:solidFill>
                  <a:srgbClr val="008000"/>
                </a:solidFill>
              </a:rPr>
              <a:t>d</a:t>
            </a:r>
          </a:p>
        </p:txBody>
      </p:sp>
      <p:sp>
        <p:nvSpPr>
          <p:cNvPr id="15" name="TextBox 14"/>
          <p:cNvSpPr txBox="1"/>
          <p:nvPr/>
        </p:nvSpPr>
        <p:spPr>
          <a:xfrm>
            <a:off x="2341889" y="4341167"/>
            <a:ext cx="419100" cy="461665"/>
          </a:xfrm>
          <a:prstGeom prst="rect">
            <a:avLst/>
          </a:prstGeom>
          <a:noFill/>
        </p:spPr>
        <p:txBody>
          <a:bodyPr wrap="square" rtlCol="0">
            <a:spAutoFit/>
          </a:bodyPr>
          <a:lstStyle/>
          <a:p>
            <a:pPr algn="ctr"/>
            <a:r>
              <a:rPr lang="en-US" sz="2400" dirty="0">
                <a:solidFill>
                  <a:srgbClr val="008000"/>
                </a:solidFill>
              </a:rPr>
              <a:t>d</a:t>
            </a:r>
          </a:p>
        </p:txBody>
      </p:sp>
      <p:sp>
        <p:nvSpPr>
          <p:cNvPr id="16" name="TextBox 15"/>
          <p:cNvSpPr txBox="1"/>
          <p:nvPr/>
        </p:nvSpPr>
        <p:spPr>
          <a:xfrm>
            <a:off x="88900" y="6045200"/>
            <a:ext cx="340658" cy="276999"/>
          </a:xfrm>
          <a:prstGeom prst="rect">
            <a:avLst/>
          </a:prstGeom>
          <a:noFill/>
        </p:spPr>
        <p:txBody>
          <a:bodyPr wrap="none" rtlCol="0">
            <a:spAutoFit/>
          </a:bodyPr>
          <a:lstStyle/>
          <a:p>
            <a:r>
              <a:rPr lang="en-US" sz="1200" dirty="0" smtClean="0"/>
              <a:t>26</a:t>
            </a:r>
            <a:endParaRPr lang="en-US" sz="1200" dirty="0"/>
          </a:p>
        </p:txBody>
      </p:sp>
      <p:sp>
        <p:nvSpPr>
          <p:cNvPr id="2" name="TextBox 1"/>
          <p:cNvSpPr txBox="1"/>
          <p:nvPr/>
        </p:nvSpPr>
        <p:spPr>
          <a:xfrm>
            <a:off x="4610052" y="3904902"/>
            <a:ext cx="2159000" cy="461665"/>
          </a:xfrm>
          <a:prstGeom prst="rect">
            <a:avLst/>
          </a:prstGeom>
          <a:solidFill>
            <a:srgbClr val="FAFFBB"/>
          </a:solidFill>
          <a:ln>
            <a:solidFill>
              <a:srgbClr val="FF0000"/>
            </a:solidFill>
          </a:ln>
        </p:spPr>
        <p:txBody>
          <a:bodyPr wrap="square" rtlCol="0">
            <a:spAutoFit/>
          </a:bodyPr>
          <a:lstStyle/>
          <a:p>
            <a:pPr algn="ctr"/>
            <a:r>
              <a:rPr lang="en-US" sz="2400" dirty="0" smtClean="0"/>
              <a:t>C(</a:t>
            </a:r>
            <a:r>
              <a:rPr lang="en-US" sz="2400" baseline="30000" dirty="0" smtClean="0"/>
              <a:t>14</a:t>
            </a:r>
            <a:r>
              <a:rPr lang="en-US" sz="2400" dirty="0" smtClean="0"/>
              <a:t>Be,</a:t>
            </a:r>
            <a:r>
              <a:rPr lang="en-US" sz="2400" baseline="30000" dirty="0" smtClean="0"/>
              <a:t>12</a:t>
            </a:r>
            <a:r>
              <a:rPr lang="en-US" sz="2400" dirty="0" smtClean="0"/>
              <a:t>Be+n)</a:t>
            </a:r>
            <a:endParaRPr lang="en-US" sz="2400" dirty="0"/>
          </a:p>
        </p:txBody>
      </p:sp>
      <p:grpSp>
        <p:nvGrpSpPr>
          <p:cNvPr id="24" name="Group 23"/>
          <p:cNvGrpSpPr/>
          <p:nvPr/>
        </p:nvGrpSpPr>
        <p:grpSpPr>
          <a:xfrm>
            <a:off x="1600200" y="1185809"/>
            <a:ext cx="3327400" cy="503291"/>
            <a:chOff x="1600200" y="1185809"/>
            <a:chExt cx="3327400" cy="503291"/>
          </a:xfrm>
        </p:grpSpPr>
        <p:grpSp>
          <p:nvGrpSpPr>
            <p:cNvPr id="22" name="Group 21"/>
            <p:cNvGrpSpPr/>
            <p:nvPr/>
          </p:nvGrpSpPr>
          <p:grpSpPr>
            <a:xfrm>
              <a:off x="1600200" y="1204511"/>
              <a:ext cx="3327400" cy="484589"/>
              <a:chOff x="2184400" y="1204511"/>
              <a:chExt cx="7207250" cy="939800"/>
            </a:xfrm>
          </p:grpSpPr>
          <p:pic>
            <p:nvPicPr>
              <p:cNvPr id="20" name="Picture 19"/>
              <p:cNvPicPr>
                <a:picLocks noChangeAspect="1"/>
              </p:cNvPicPr>
              <p:nvPr/>
            </p:nvPicPr>
            <p:blipFill>
              <a:blip r:embed="rId6"/>
              <a:stretch>
                <a:fillRect/>
              </a:stretch>
            </p:blipFill>
            <p:spPr>
              <a:xfrm>
                <a:off x="3689350" y="1204511"/>
                <a:ext cx="5702300" cy="876300"/>
              </a:xfrm>
              <a:prstGeom prst="rect">
                <a:avLst/>
              </a:prstGeom>
            </p:spPr>
          </p:pic>
          <p:pic>
            <p:nvPicPr>
              <p:cNvPr id="21" name="Picture 20"/>
              <p:cNvPicPr>
                <a:picLocks noChangeAspect="1"/>
              </p:cNvPicPr>
              <p:nvPr/>
            </p:nvPicPr>
            <p:blipFill>
              <a:blip r:embed="rId7"/>
              <a:stretch>
                <a:fillRect/>
              </a:stretch>
            </p:blipFill>
            <p:spPr>
              <a:xfrm>
                <a:off x="2184400" y="1204511"/>
                <a:ext cx="1231900" cy="939800"/>
              </a:xfrm>
              <a:prstGeom prst="rect">
                <a:avLst/>
              </a:prstGeom>
            </p:spPr>
          </p:pic>
        </p:grpSp>
        <p:sp>
          <p:nvSpPr>
            <p:cNvPr id="23" name="TextBox 22"/>
            <p:cNvSpPr txBox="1"/>
            <p:nvPr/>
          </p:nvSpPr>
          <p:spPr>
            <a:xfrm>
              <a:off x="2006600" y="1185809"/>
              <a:ext cx="482600" cy="461665"/>
            </a:xfrm>
            <a:prstGeom prst="rect">
              <a:avLst/>
            </a:prstGeom>
            <a:noFill/>
          </p:spPr>
          <p:txBody>
            <a:bodyPr wrap="square" rtlCol="0">
              <a:spAutoFit/>
            </a:bodyPr>
            <a:lstStyle/>
            <a:p>
              <a:pPr algn="ctr"/>
              <a:r>
                <a:rPr lang="en-US" sz="2400" dirty="0" smtClean="0"/>
                <a:t>=</a:t>
              </a:r>
              <a:endParaRPr lang="en-US" sz="2400" dirty="0"/>
            </a:p>
          </p:txBody>
        </p:sp>
      </p:grpSp>
      <p:sp>
        <p:nvSpPr>
          <p:cNvPr id="25" name="Rectangle 24"/>
          <p:cNvSpPr/>
          <p:nvPr/>
        </p:nvSpPr>
        <p:spPr>
          <a:xfrm>
            <a:off x="1600200" y="1092200"/>
            <a:ext cx="3327400" cy="7112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7735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6200" y="68697"/>
            <a:ext cx="8394700" cy="6027303"/>
          </a:xfrm>
          <a:prstGeom prst="rect">
            <a:avLst/>
          </a:prstGeom>
        </p:spPr>
      </p:pic>
      <p:sp>
        <p:nvSpPr>
          <p:cNvPr id="2" name="TextBox 1"/>
          <p:cNvSpPr txBox="1"/>
          <p:nvPr/>
        </p:nvSpPr>
        <p:spPr>
          <a:xfrm>
            <a:off x="1473200" y="885735"/>
            <a:ext cx="5778500" cy="1354217"/>
          </a:xfrm>
          <a:prstGeom prst="rect">
            <a:avLst/>
          </a:prstGeom>
          <a:noFill/>
        </p:spPr>
        <p:txBody>
          <a:bodyPr wrap="square" rtlCol="0">
            <a:spAutoFit/>
          </a:bodyPr>
          <a:lstStyle/>
          <a:p>
            <a:pPr algn="ctr"/>
            <a:r>
              <a:rPr lang="en-US" sz="3200" dirty="0" smtClean="0">
                <a:latin typeface="Comic Sans MS"/>
                <a:cs typeface="Comic Sans MS"/>
              </a:rPr>
              <a:t>Direct Reactions </a:t>
            </a:r>
            <a:br>
              <a:rPr lang="en-US" sz="3200" dirty="0" smtClean="0">
                <a:latin typeface="Comic Sans MS"/>
                <a:cs typeface="Comic Sans MS"/>
              </a:rPr>
            </a:br>
            <a:r>
              <a:rPr lang="en-US" dirty="0" smtClean="0">
                <a:latin typeface="Comic Sans MS"/>
                <a:cs typeface="Comic Sans MS"/>
              </a:rPr>
              <a:t>with</a:t>
            </a:r>
          </a:p>
          <a:p>
            <a:pPr algn="ctr"/>
            <a:r>
              <a:rPr lang="en-US" sz="3200" dirty="0" smtClean="0">
                <a:latin typeface="Comic Sans MS"/>
                <a:cs typeface="Comic Sans MS"/>
              </a:rPr>
              <a:t>Exotic Beams </a:t>
            </a:r>
          </a:p>
        </p:txBody>
      </p:sp>
      <p:sp>
        <p:nvSpPr>
          <p:cNvPr id="5" name="TextBox 4"/>
          <p:cNvSpPr txBox="1"/>
          <p:nvPr/>
        </p:nvSpPr>
        <p:spPr>
          <a:xfrm>
            <a:off x="2324100" y="2552700"/>
            <a:ext cx="4572000" cy="1384995"/>
          </a:xfrm>
          <a:prstGeom prst="rect">
            <a:avLst/>
          </a:prstGeom>
          <a:noFill/>
        </p:spPr>
        <p:txBody>
          <a:bodyPr wrap="square" rtlCol="0">
            <a:spAutoFit/>
          </a:bodyPr>
          <a:lstStyle/>
          <a:p>
            <a:r>
              <a:rPr lang="en-US" sz="2800" dirty="0">
                <a:latin typeface="Comic Sans MS"/>
                <a:cs typeface="Comic Sans MS"/>
              </a:rPr>
              <a:t>Let us see where it all started……</a:t>
            </a:r>
          </a:p>
          <a:p>
            <a:endParaRPr lang="en-US" sz="2800" dirty="0"/>
          </a:p>
        </p:txBody>
      </p:sp>
      <p:sp>
        <p:nvSpPr>
          <p:cNvPr id="6" name="TextBox 5"/>
          <p:cNvSpPr txBox="1"/>
          <p:nvPr/>
        </p:nvSpPr>
        <p:spPr>
          <a:xfrm>
            <a:off x="2413000" y="3733800"/>
            <a:ext cx="4343400" cy="1384995"/>
          </a:xfrm>
          <a:prstGeom prst="rect">
            <a:avLst/>
          </a:prstGeom>
          <a:noFill/>
        </p:spPr>
        <p:txBody>
          <a:bodyPr wrap="square" rtlCol="0">
            <a:spAutoFit/>
          </a:bodyPr>
          <a:lstStyle/>
          <a:p>
            <a:r>
              <a:rPr lang="en-US" sz="2800" dirty="0">
                <a:latin typeface="Comic Sans MS"/>
                <a:cs typeface="Comic Sans MS"/>
              </a:rPr>
              <a:t>Once upon a time there </a:t>
            </a:r>
          </a:p>
          <a:p>
            <a:r>
              <a:rPr lang="en-US" sz="2800" dirty="0">
                <a:latin typeface="Comic Sans MS"/>
                <a:cs typeface="Comic Sans MS"/>
              </a:rPr>
              <a:t>was a young team.....</a:t>
            </a:r>
          </a:p>
          <a:p>
            <a:endParaRPr lang="en-US" sz="2800" dirty="0"/>
          </a:p>
        </p:txBody>
      </p:sp>
    </p:spTree>
    <p:extLst>
      <p:ext uri="{BB962C8B-B14F-4D97-AF65-F5344CB8AC3E}">
        <p14:creationId xmlns:p14="http://schemas.microsoft.com/office/powerpoint/2010/main" val="42131287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218187" y="3022600"/>
            <a:ext cx="2725131" cy="3708400"/>
            <a:chOff x="3078487" y="3022600"/>
            <a:chExt cx="2725131" cy="3708400"/>
          </a:xfrm>
        </p:grpSpPr>
        <p:pic>
          <p:nvPicPr>
            <p:cNvPr id="5" name="Picture 4" descr="images-3.jpeg"/>
            <p:cNvPicPr>
              <a:picLocks noChangeAspect="1"/>
            </p:cNvPicPr>
            <p:nvPr/>
          </p:nvPicPr>
          <p:blipFill rotWithShape="1">
            <a:blip r:embed="rId2">
              <a:extLst>
                <a:ext uri="{28A0092B-C50C-407E-A947-70E740481C1C}">
                  <a14:useLocalDpi xmlns:a14="http://schemas.microsoft.com/office/drawing/2010/main" val="0"/>
                </a:ext>
              </a:extLst>
            </a:blip>
            <a:srcRect l="22765" t="6439" r="17972" b="18454"/>
            <a:stretch/>
          </p:blipFill>
          <p:spPr>
            <a:xfrm>
              <a:off x="3078487" y="3022600"/>
              <a:ext cx="2725131" cy="3708400"/>
            </a:xfrm>
            <a:prstGeom prst="rect">
              <a:avLst/>
            </a:prstGeom>
          </p:spPr>
        </p:pic>
        <p:sp>
          <p:nvSpPr>
            <p:cNvPr id="12" name="TextBox 11"/>
            <p:cNvSpPr txBox="1"/>
            <p:nvPr/>
          </p:nvSpPr>
          <p:spPr>
            <a:xfrm>
              <a:off x="3815088" y="4102100"/>
              <a:ext cx="668012" cy="1569660"/>
            </a:xfrm>
            <a:prstGeom prst="rect">
              <a:avLst/>
            </a:prstGeom>
            <a:noFill/>
          </p:spPr>
          <p:txBody>
            <a:bodyPr wrap="square" rtlCol="0">
              <a:spAutoFit/>
            </a:bodyPr>
            <a:lstStyle/>
            <a:p>
              <a:pPr algn="ctr"/>
              <a:r>
                <a:rPr lang="en-US" sz="9600" dirty="0" smtClean="0"/>
                <a:t>?</a:t>
              </a:r>
              <a:endParaRPr lang="en-US" sz="9600" dirty="0"/>
            </a:p>
          </p:txBody>
        </p:sp>
      </p:grpSp>
      <p:sp>
        <p:nvSpPr>
          <p:cNvPr id="4" name="Rectangle 3"/>
          <p:cNvSpPr/>
          <p:nvPr/>
        </p:nvSpPr>
        <p:spPr>
          <a:xfrm>
            <a:off x="2089632" y="61430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14</a:t>
            </a:r>
            <a:r>
              <a:rPr lang="en-US" sz="2800" dirty="0" smtClean="0">
                <a:solidFill>
                  <a:schemeClr val="tx1"/>
                </a:solidFill>
              </a:rPr>
              <a:t>Be</a:t>
            </a:r>
            <a:br>
              <a:rPr lang="en-US" sz="2800" dirty="0" smtClean="0">
                <a:solidFill>
                  <a:schemeClr val="tx1"/>
                </a:solidFill>
              </a:rPr>
            </a:br>
            <a:r>
              <a:rPr lang="en-US" sz="1400" dirty="0" smtClean="0">
                <a:solidFill>
                  <a:schemeClr val="tx1"/>
                </a:solidFill>
              </a:rPr>
              <a:t>4.35 </a:t>
            </a:r>
            <a:r>
              <a:rPr lang="en-US" sz="1400" dirty="0" err="1" smtClean="0">
                <a:solidFill>
                  <a:schemeClr val="tx1"/>
                </a:solidFill>
              </a:rPr>
              <a:t>ms</a:t>
            </a:r>
            <a:endParaRPr lang="en-US" sz="1400" dirty="0">
              <a:solidFill>
                <a:schemeClr val="tx1"/>
              </a:solidFill>
            </a:endParaRPr>
          </a:p>
        </p:txBody>
      </p:sp>
      <p:pic>
        <p:nvPicPr>
          <p:cNvPr id="6" name="Picture 5" descr="13BeGSIRIKEN.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1088" y="330200"/>
            <a:ext cx="3957312" cy="3040683"/>
          </a:xfrm>
          <a:prstGeom prst="rect">
            <a:avLst/>
          </a:prstGeom>
        </p:spPr>
      </p:pic>
      <p:pic>
        <p:nvPicPr>
          <p:cNvPr id="7" name="Picture 6" descr="Profile13Be.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3169" y="3077993"/>
            <a:ext cx="2573011" cy="2911736"/>
          </a:xfrm>
          <a:prstGeom prst="rect">
            <a:avLst/>
          </a:prstGeom>
        </p:spPr>
      </p:pic>
      <p:pic>
        <p:nvPicPr>
          <p:cNvPr id="8" name="Picture 7" descr="13BeFig2.eps"/>
          <p:cNvPicPr>
            <a:picLocks noChangeAspect="1"/>
          </p:cNvPicPr>
          <p:nvPr/>
        </p:nvPicPr>
        <p:blipFill>
          <a:blip r:embed="rId5"/>
          <a:stretch>
            <a:fillRect/>
          </a:stretch>
        </p:blipFill>
        <p:spPr>
          <a:xfrm>
            <a:off x="5669288" y="3161804"/>
            <a:ext cx="3373111" cy="3312335"/>
          </a:xfrm>
          <a:prstGeom prst="rect">
            <a:avLst/>
          </a:prstGeom>
        </p:spPr>
      </p:pic>
      <p:sp>
        <p:nvSpPr>
          <p:cNvPr id="9" name="Rectangle 8"/>
          <p:cNvSpPr/>
          <p:nvPr/>
        </p:nvSpPr>
        <p:spPr>
          <a:xfrm>
            <a:off x="373812" y="610409"/>
            <a:ext cx="861857" cy="831502"/>
          </a:xfrm>
          <a:prstGeom prst="rect">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12</a:t>
            </a:r>
            <a:r>
              <a:rPr lang="en-US" sz="2800" dirty="0" smtClean="0">
                <a:solidFill>
                  <a:schemeClr val="tx1"/>
                </a:solidFill>
              </a:rPr>
              <a:t>Be</a:t>
            </a:r>
            <a:br>
              <a:rPr lang="en-US" sz="2800" dirty="0" smtClean="0">
                <a:solidFill>
                  <a:schemeClr val="tx1"/>
                </a:solidFill>
              </a:rPr>
            </a:br>
            <a:r>
              <a:rPr lang="en-US" sz="1400" dirty="0" smtClean="0">
                <a:solidFill>
                  <a:schemeClr val="tx1"/>
                </a:solidFill>
              </a:rPr>
              <a:t>21.49 </a:t>
            </a:r>
            <a:r>
              <a:rPr lang="en-US" sz="1400" dirty="0" err="1" smtClean="0">
                <a:solidFill>
                  <a:schemeClr val="tx1"/>
                </a:solidFill>
              </a:rPr>
              <a:t>ms</a:t>
            </a:r>
            <a:endParaRPr lang="en-US" sz="1400" dirty="0">
              <a:solidFill>
                <a:schemeClr val="tx1"/>
              </a:solidFill>
            </a:endParaRPr>
          </a:p>
        </p:txBody>
      </p:sp>
      <p:sp>
        <p:nvSpPr>
          <p:cNvPr id="10" name="Rectangle 9"/>
          <p:cNvSpPr/>
          <p:nvPr/>
        </p:nvSpPr>
        <p:spPr>
          <a:xfrm>
            <a:off x="1231722" y="618709"/>
            <a:ext cx="861857" cy="831502"/>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13</a:t>
            </a:r>
            <a:r>
              <a:rPr lang="en-US" sz="2800" dirty="0" smtClean="0">
                <a:solidFill>
                  <a:schemeClr val="tx1"/>
                </a:solidFill>
              </a:rPr>
              <a:t>Be</a:t>
            </a:r>
            <a:br>
              <a:rPr lang="en-US" sz="2800" dirty="0" smtClean="0">
                <a:solidFill>
                  <a:schemeClr val="tx1"/>
                </a:solidFill>
              </a:rPr>
            </a:br>
            <a:r>
              <a:rPr lang="en-US" sz="1400" dirty="0" smtClean="0">
                <a:solidFill>
                  <a:schemeClr val="tx1"/>
                </a:solidFill>
              </a:rPr>
              <a:t>unbound</a:t>
            </a:r>
            <a:endParaRPr lang="en-US" sz="1400" dirty="0">
              <a:solidFill>
                <a:schemeClr val="tx1"/>
              </a:solidFill>
            </a:endParaRPr>
          </a:p>
        </p:txBody>
      </p:sp>
      <p:sp>
        <p:nvSpPr>
          <p:cNvPr id="11" name="TextBox 10"/>
          <p:cNvSpPr txBox="1"/>
          <p:nvPr/>
        </p:nvSpPr>
        <p:spPr>
          <a:xfrm>
            <a:off x="108313" y="5989729"/>
            <a:ext cx="3109873" cy="307777"/>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Yu. Aksyutina </a:t>
            </a:r>
            <a:r>
              <a:rPr lang="en-US" sz="1400" i="1" dirty="0" smtClean="0">
                <a:latin typeface="Times New Roman"/>
                <a:cs typeface="Times New Roman"/>
              </a:rPr>
              <a:t>et al</a:t>
            </a:r>
            <a:r>
              <a:rPr lang="en-US" sz="1400" dirty="0" smtClean="0">
                <a:latin typeface="Times New Roman"/>
                <a:cs typeface="Times New Roman"/>
              </a:rPr>
              <a:t>., PLB </a:t>
            </a:r>
            <a:r>
              <a:rPr lang="en-US" sz="1400" b="1" dirty="0" smtClean="0">
                <a:latin typeface="Times New Roman"/>
                <a:cs typeface="Times New Roman"/>
              </a:rPr>
              <a:t>718 </a:t>
            </a:r>
            <a:r>
              <a:rPr lang="en-US" sz="1400" dirty="0" smtClean="0">
                <a:latin typeface="Times New Roman"/>
                <a:cs typeface="Times New Roman"/>
              </a:rPr>
              <a:t>(14) 1309</a:t>
            </a:r>
            <a:endParaRPr lang="en-US" sz="1400" dirty="0">
              <a:latin typeface="Times New Roman"/>
              <a:cs typeface="Times New Roman"/>
            </a:endParaRPr>
          </a:p>
        </p:txBody>
      </p:sp>
      <p:sp>
        <p:nvSpPr>
          <p:cNvPr id="14" name="TextBox 13"/>
          <p:cNvSpPr txBox="1"/>
          <p:nvPr/>
        </p:nvSpPr>
        <p:spPr>
          <a:xfrm>
            <a:off x="1057938" y="2036593"/>
            <a:ext cx="2063387" cy="523220"/>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Yu. Aksyutina </a:t>
            </a:r>
            <a:r>
              <a:rPr lang="en-US" sz="1400" i="1" dirty="0" smtClean="0">
                <a:latin typeface="Times New Roman"/>
                <a:cs typeface="Times New Roman"/>
              </a:rPr>
              <a:t>et al</a:t>
            </a:r>
            <a:r>
              <a:rPr lang="en-US" sz="1400" dirty="0" smtClean="0">
                <a:latin typeface="Times New Roman"/>
                <a:cs typeface="Times New Roman"/>
              </a:rPr>
              <a:t>., </a:t>
            </a:r>
            <a:br>
              <a:rPr lang="en-US" sz="1400" dirty="0" smtClean="0">
                <a:latin typeface="Times New Roman"/>
                <a:cs typeface="Times New Roman"/>
              </a:rPr>
            </a:br>
            <a:r>
              <a:rPr lang="en-US" sz="1400" dirty="0" smtClean="0">
                <a:latin typeface="Times New Roman"/>
                <a:cs typeface="Times New Roman"/>
              </a:rPr>
              <a:t>PRC </a:t>
            </a:r>
            <a:r>
              <a:rPr lang="en-US" sz="1400" b="1" dirty="0" smtClean="0">
                <a:latin typeface="Times New Roman"/>
                <a:cs typeface="Times New Roman"/>
              </a:rPr>
              <a:t>87 </a:t>
            </a:r>
            <a:r>
              <a:rPr lang="en-US" sz="1400" dirty="0" smtClean="0">
                <a:latin typeface="Times New Roman"/>
                <a:cs typeface="Times New Roman"/>
              </a:rPr>
              <a:t>(13) 064316</a:t>
            </a:r>
            <a:endParaRPr lang="en-US" sz="1400" dirty="0">
              <a:latin typeface="Times New Roman"/>
              <a:cs typeface="Times New Roman"/>
            </a:endParaRPr>
          </a:p>
        </p:txBody>
      </p:sp>
      <p:pic>
        <p:nvPicPr>
          <p:cNvPr id="15" name="Picture 14" descr="Unknown-2.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2353" y="596901"/>
            <a:ext cx="1209675" cy="419100"/>
          </a:xfrm>
          <a:prstGeom prst="rect">
            <a:avLst/>
          </a:prstGeom>
        </p:spPr>
      </p:pic>
      <p:pic>
        <p:nvPicPr>
          <p:cNvPr id="16" name="Picture 15" descr="riken-logo.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61300" y="88900"/>
            <a:ext cx="1003300" cy="458238"/>
          </a:xfrm>
          <a:prstGeom prst="rect">
            <a:avLst/>
          </a:prstGeom>
        </p:spPr>
      </p:pic>
      <p:sp>
        <p:nvSpPr>
          <p:cNvPr id="17" name="TextBox 16"/>
          <p:cNvSpPr txBox="1"/>
          <p:nvPr/>
        </p:nvSpPr>
        <p:spPr>
          <a:xfrm>
            <a:off x="6918641" y="1927383"/>
            <a:ext cx="1653859" cy="523220"/>
          </a:xfrm>
          <a:prstGeom prst="rect">
            <a:avLst/>
          </a:prstGeom>
          <a:noFill/>
          <a:ln>
            <a:solidFill>
              <a:srgbClr val="000000"/>
            </a:solidFill>
          </a:ln>
        </p:spPr>
        <p:txBody>
          <a:bodyPr wrap="square" rtlCol="0">
            <a:spAutoFit/>
          </a:bodyPr>
          <a:lstStyle/>
          <a:p>
            <a:pPr algn="ctr"/>
            <a:r>
              <a:rPr lang="en-US" sz="1400" dirty="0" smtClean="0">
                <a:latin typeface="Times New Roman"/>
                <a:cs typeface="Times New Roman"/>
              </a:rPr>
              <a:t>Y. Kondo </a:t>
            </a:r>
            <a:r>
              <a:rPr lang="en-US" sz="1400" i="1" dirty="0" smtClean="0">
                <a:latin typeface="Times New Roman"/>
                <a:cs typeface="Times New Roman"/>
              </a:rPr>
              <a:t>et al</a:t>
            </a:r>
            <a:r>
              <a:rPr lang="en-US" sz="1400" dirty="0" smtClean="0">
                <a:latin typeface="Times New Roman"/>
                <a:cs typeface="Times New Roman"/>
              </a:rPr>
              <a:t>., </a:t>
            </a:r>
            <a:br>
              <a:rPr lang="en-US" sz="1400" dirty="0" smtClean="0">
                <a:latin typeface="Times New Roman"/>
                <a:cs typeface="Times New Roman"/>
              </a:rPr>
            </a:br>
            <a:r>
              <a:rPr lang="en-US" sz="1400" dirty="0" smtClean="0">
                <a:latin typeface="Times New Roman"/>
                <a:cs typeface="Times New Roman"/>
              </a:rPr>
              <a:t>PLB </a:t>
            </a:r>
            <a:r>
              <a:rPr lang="en-US" sz="1400" b="1" dirty="0" smtClean="0">
                <a:latin typeface="Times New Roman"/>
                <a:cs typeface="Times New Roman"/>
              </a:rPr>
              <a:t>690 </a:t>
            </a:r>
            <a:r>
              <a:rPr lang="en-US" sz="1400" dirty="0" smtClean="0">
                <a:latin typeface="Times New Roman"/>
                <a:cs typeface="Times New Roman"/>
              </a:rPr>
              <a:t>(10) 245</a:t>
            </a:r>
            <a:endParaRPr lang="en-US" sz="1400" dirty="0">
              <a:latin typeface="Times New Roman"/>
              <a:cs typeface="Times New Roman"/>
            </a:endParaRPr>
          </a:p>
        </p:txBody>
      </p:sp>
      <p:sp>
        <p:nvSpPr>
          <p:cNvPr id="18" name="TextBox 17"/>
          <p:cNvSpPr txBox="1"/>
          <p:nvPr/>
        </p:nvSpPr>
        <p:spPr>
          <a:xfrm>
            <a:off x="635000" y="2108200"/>
            <a:ext cx="340658" cy="276999"/>
          </a:xfrm>
          <a:prstGeom prst="rect">
            <a:avLst/>
          </a:prstGeom>
          <a:noFill/>
        </p:spPr>
        <p:txBody>
          <a:bodyPr wrap="none" rtlCol="0">
            <a:spAutoFit/>
          </a:bodyPr>
          <a:lstStyle/>
          <a:p>
            <a:r>
              <a:rPr lang="en-US" sz="1200" dirty="0" smtClean="0"/>
              <a:t>59</a:t>
            </a:r>
            <a:endParaRPr lang="en-US" sz="1200" dirty="0"/>
          </a:p>
        </p:txBody>
      </p:sp>
      <p:sp>
        <p:nvSpPr>
          <p:cNvPr id="19" name="TextBox 18"/>
          <p:cNvSpPr txBox="1"/>
          <p:nvPr/>
        </p:nvSpPr>
        <p:spPr>
          <a:xfrm>
            <a:off x="88900" y="5676900"/>
            <a:ext cx="340658" cy="276999"/>
          </a:xfrm>
          <a:prstGeom prst="rect">
            <a:avLst/>
          </a:prstGeom>
          <a:noFill/>
        </p:spPr>
        <p:txBody>
          <a:bodyPr wrap="none" rtlCol="0">
            <a:spAutoFit/>
          </a:bodyPr>
          <a:lstStyle/>
          <a:p>
            <a:r>
              <a:rPr lang="en-US" sz="1200" dirty="0" smtClean="0"/>
              <a:t>35</a:t>
            </a:r>
            <a:endParaRPr lang="en-US" sz="1200" dirty="0"/>
          </a:p>
        </p:txBody>
      </p:sp>
    </p:spTree>
    <p:extLst>
      <p:ext uri="{BB962C8B-B14F-4D97-AF65-F5344CB8AC3E}">
        <p14:creationId xmlns:p14="http://schemas.microsoft.com/office/powerpoint/2010/main" val="34859545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1574800"/>
            <a:ext cx="7676095" cy="3949700"/>
          </a:xfrm>
          <a:prstGeom prst="rect">
            <a:avLst/>
          </a:prstGeom>
        </p:spPr>
      </p:pic>
      <p:pic>
        <p:nvPicPr>
          <p:cNvPr id="3" name="Picture 2" descr="Unknown-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5600" y="241300"/>
            <a:ext cx="3429000" cy="1116824"/>
          </a:xfrm>
          <a:prstGeom prst="rect">
            <a:avLst/>
          </a:prstGeom>
        </p:spPr>
      </p:pic>
      <p:sp>
        <p:nvSpPr>
          <p:cNvPr id="4" name="TextBox 3"/>
          <p:cNvSpPr txBox="1"/>
          <p:nvPr/>
        </p:nvSpPr>
        <p:spPr>
          <a:xfrm>
            <a:off x="1714500" y="304800"/>
            <a:ext cx="2794000" cy="1077218"/>
          </a:xfrm>
          <a:prstGeom prst="rect">
            <a:avLst/>
          </a:prstGeom>
          <a:solidFill>
            <a:srgbClr val="FAFFBB"/>
          </a:solidFill>
          <a:ln>
            <a:solidFill>
              <a:srgbClr val="0000FF"/>
            </a:solidFill>
          </a:ln>
        </p:spPr>
        <p:txBody>
          <a:bodyPr wrap="square" rtlCol="0">
            <a:spAutoFit/>
          </a:bodyPr>
          <a:lstStyle/>
          <a:p>
            <a:pPr algn="ctr"/>
            <a:r>
              <a:rPr lang="en-US" sz="3200" baseline="30000" dirty="0" smtClean="0">
                <a:latin typeface="Comic Sans MS"/>
                <a:cs typeface="Comic Sans MS"/>
              </a:rPr>
              <a:t>12</a:t>
            </a:r>
            <a:r>
              <a:rPr lang="en-US" sz="3200" dirty="0" smtClean="0">
                <a:latin typeface="Comic Sans MS"/>
                <a:cs typeface="Comic Sans MS"/>
              </a:rPr>
              <a:t>Be(</a:t>
            </a:r>
            <a:r>
              <a:rPr lang="en-US" sz="3200" dirty="0" err="1" smtClean="0">
                <a:latin typeface="Comic Sans MS"/>
                <a:cs typeface="Comic Sans MS"/>
              </a:rPr>
              <a:t>d,p</a:t>
            </a:r>
            <a:r>
              <a:rPr lang="en-US" sz="3200" dirty="0" smtClean="0">
                <a:latin typeface="Comic Sans MS"/>
                <a:cs typeface="Comic Sans MS"/>
              </a:rPr>
              <a:t>)</a:t>
            </a:r>
            <a:r>
              <a:rPr lang="en-US" sz="3200" baseline="30000" dirty="0" smtClean="0">
                <a:latin typeface="Comic Sans MS"/>
                <a:cs typeface="Comic Sans MS"/>
              </a:rPr>
              <a:t>13</a:t>
            </a:r>
            <a:r>
              <a:rPr lang="en-US" sz="3200" dirty="0" smtClean="0">
                <a:latin typeface="Comic Sans MS"/>
                <a:cs typeface="Comic Sans MS"/>
              </a:rPr>
              <a:t>Be</a:t>
            </a:r>
          </a:p>
          <a:p>
            <a:pPr algn="ctr"/>
            <a:r>
              <a:rPr lang="en-US" sz="3200" baseline="30000" dirty="0" smtClean="0">
                <a:latin typeface="Comic Sans MS"/>
                <a:cs typeface="Comic Sans MS"/>
              </a:rPr>
              <a:t>11</a:t>
            </a:r>
            <a:r>
              <a:rPr lang="en-US" sz="3200" dirty="0" smtClean="0">
                <a:latin typeface="Comic Sans MS"/>
                <a:cs typeface="Comic Sans MS"/>
              </a:rPr>
              <a:t>Be(</a:t>
            </a:r>
            <a:r>
              <a:rPr lang="en-US" sz="3200" dirty="0" err="1" smtClean="0">
                <a:latin typeface="Comic Sans MS"/>
                <a:cs typeface="Comic Sans MS"/>
              </a:rPr>
              <a:t>t,p</a:t>
            </a:r>
            <a:r>
              <a:rPr lang="en-US" sz="3200" dirty="0" smtClean="0">
                <a:latin typeface="Comic Sans MS"/>
                <a:cs typeface="Comic Sans MS"/>
              </a:rPr>
              <a:t>)</a:t>
            </a:r>
            <a:r>
              <a:rPr lang="en-US" sz="3200" baseline="30000" dirty="0" smtClean="0">
                <a:latin typeface="Comic Sans MS"/>
                <a:cs typeface="Comic Sans MS"/>
              </a:rPr>
              <a:t>13</a:t>
            </a:r>
            <a:r>
              <a:rPr lang="en-US" sz="3200" dirty="0" smtClean="0">
                <a:latin typeface="Comic Sans MS"/>
                <a:cs typeface="Comic Sans MS"/>
              </a:rPr>
              <a:t>Be</a:t>
            </a:r>
            <a:endParaRPr lang="en-US" sz="3200" dirty="0">
              <a:latin typeface="Comic Sans MS"/>
              <a:cs typeface="Comic Sans MS"/>
            </a:endParaRPr>
          </a:p>
        </p:txBody>
      </p:sp>
    </p:spTree>
    <p:extLst>
      <p:ext uri="{BB962C8B-B14F-4D97-AF65-F5344CB8AC3E}">
        <p14:creationId xmlns:p14="http://schemas.microsoft.com/office/powerpoint/2010/main" val="166001715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3537024024"/>
              </p:ext>
            </p:extLst>
          </p:nvPr>
        </p:nvGraphicFramePr>
        <p:xfrm>
          <a:off x="673885" y="1299965"/>
          <a:ext cx="3700819" cy="558061"/>
        </p:xfrm>
        <a:graphic>
          <a:graphicData uri="http://schemas.openxmlformats.org/presentationml/2006/ole">
            <mc:AlternateContent xmlns:mc="http://schemas.openxmlformats.org/markup-compatibility/2006">
              <mc:Choice xmlns:v="urn:schemas-microsoft-com:vml" Requires="v">
                <p:oleObj spid="_x0000_s5218" name="Equation" r:id="rId3" imgW="2336800" imgH="342900" progId="Equation.3">
                  <p:embed/>
                </p:oleObj>
              </mc:Choice>
              <mc:Fallback>
                <p:oleObj name="Equation" r:id="rId3" imgW="2336800" imgH="342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885" y="1299965"/>
                        <a:ext cx="3700819" cy="558061"/>
                      </a:xfrm>
                      <a:prstGeom prst="rect">
                        <a:avLst/>
                      </a:prstGeom>
                      <a:noFill/>
                    </p:spPr>
                  </p:pic>
                </p:oleObj>
              </mc:Fallback>
            </mc:AlternateContent>
          </a:graphicData>
        </a:graphic>
      </p:graphicFrame>
      <p:sp>
        <p:nvSpPr>
          <p:cNvPr id="6" name="TextBox 5"/>
          <p:cNvSpPr txBox="1"/>
          <p:nvPr/>
        </p:nvSpPr>
        <p:spPr>
          <a:xfrm>
            <a:off x="3075846" y="413995"/>
            <a:ext cx="4379054" cy="461665"/>
          </a:xfrm>
          <a:prstGeom prst="rect">
            <a:avLst/>
          </a:prstGeom>
          <a:noFill/>
          <a:ln w="28575" cmpd="sng">
            <a:solidFill>
              <a:srgbClr val="FF0000"/>
            </a:solidFill>
          </a:ln>
        </p:spPr>
        <p:txBody>
          <a:bodyPr wrap="square" rtlCol="0">
            <a:spAutoFit/>
          </a:bodyPr>
          <a:lstStyle/>
          <a:p>
            <a:pPr algn="ctr"/>
            <a:r>
              <a:rPr lang="en-US" sz="2400" dirty="0" smtClean="0">
                <a:latin typeface="Comic Sans MS"/>
                <a:cs typeface="Comic Sans MS"/>
              </a:rPr>
              <a:t>Momentum Profile Function</a:t>
            </a:r>
            <a:endParaRPr lang="en-US" sz="2400" dirty="0">
              <a:latin typeface="Comic Sans MS"/>
              <a:cs typeface="Comic Sans MS"/>
            </a:endParaRPr>
          </a:p>
        </p:txBody>
      </p:sp>
      <p:pic>
        <p:nvPicPr>
          <p:cNvPr id="7" name="Picture 6"/>
          <p:cNvPicPr>
            <a:picLocks noChangeAspect="1"/>
          </p:cNvPicPr>
          <p:nvPr/>
        </p:nvPicPr>
        <p:blipFill>
          <a:blip r:embed="rId5"/>
          <a:stretch>
            <a:fillRect/>
          </a:stretch>
        </p:blipFill>
        <p:spPr>
          <a:xfrm>
            <a:off x="777583" y="2005231"/>
            <a:ext cx="3286418" cy="4199312"/>
          </a:xfrm>
          <a:prstGeom prst="rect">
            <a:avLst/>
          </a:prstGeom>
        </p:spPr>
      </p:pic>
      <p:sp>
        <p:nvSpPr>
          <p:cNvPr id="8" name="TextBox 7"/>
          <p:cNvSpPr txBox="1"/>
          <p:nvPr/>
        </p:nvSpPr>
        <p:spPr>
          <a:xfrm>
            <a:off x="4889500" y="5154593"/>
            <a:ext cx="1828800" cy="954107"/>
          </a:xfrm>
          <a:prstGeom prst="rect">
            <a:avLst/>
          </a:prstGeom>
          <a:solidFill>
            <a:srgbClr val="FEFFC8"/>
          </a:solidFill>
          <a:effectLst>
            <a:outerShdw blurRad="50800" dist="177800" dir="2700000">
              <a:srgbClr val="000000">
                <a:alpha val="43000"/>
              </a:srgbClr>
            </a:outerShdw>
          </a:effectLst>
        </p:spPr>
        <p:txBody>
          <a:bodyPr wrap="square" rtlCol="0">
            <a:spAutoFit/>
          </a:bodyPr>
          <a:lstStyle/>
          <a:p>
            <a:pPr algn="ctr"/>
            <a:r>
              <a:rPr lang="sv-SE" sz="2800" dirty="0" smtClean="0">
                <a:latin typeface="Times New Roman"/>
              </a:rPr>
              <a:t>(0d</a:t>
            </a:r>
            <a:r>
              <a:rPr lang="sv-SE" sz="2800" baseline="-25000" dirty="0" smtClean="0">
                <a:latin typeface="Times New Roman"/>
              </a:rPr>
              <a:t>5/2</a:t>
            </a:r>
            <a:r>
              <a:rPr lang="sv-SE" sz="2800" dirty="0" smtClean="0">
                <a:latin typeface="Times New Roman"/>
              </a:rPr>
              <a:t>)</a:t>
            </a:r>
            <a:r>
              <a:rPr lang="sv-SE" sz="2800" baseline="30000" dirty="0" smtClean="0">
                <a:latin typeface="Times New Roman"/>
              </a:rPr>
              <a:t>2</a:t>
            </a:r>
          </a:p>
          <a:p>
            <a:pPr algn="ctr"/>
            <a:r>
              <a:rPr lang="sv-SE" sz="2800" dirty="0" smtClean="0">
                <a:latin typeface="Times New Roman"/>
              </a:rPr>
              <a:t>11(2) %</a:t>
            </a:r>
            <a:endParaRPr lang="sv-SE" sz="2800" dirty="0">
              <a:latin typeface="Times New Roman"/>
            </a:endParaRPr>
          </a:p>
        </p:txBody>
      </p:sp>
      <p:pic>
        <p:nvPicPr>
          <p:cNvPr id="10" name="Picture 9"/>
          <p:cNvPicPr>
            <a:picLocks noChangeAspect="1"/>
          </p:cNvPicPr>
          <p:nvPr/>
        </p:nvPicPr>
        <p:blipFill>
          <a:blip r:embed="rId6"/>
          <a:stretch>
            <a:fillRect/>
          </a:stretch>
        </p:blipFill>
        <p:spPr>
          <a:xfrm>
            <a:off x="4795630" y="3413572"/>
            <a:ext cx="3845339" cy="414114"/>
          </a:xfrm>
          <a:prstGeom prst="rect">
            <a:avLst/>
          </a:prstGeom>
          <a:ln w="28575" cap="flat" cmpd="sng" algn="ctr">
            <a:solidFill>
              <a:srgbClr val="FF0000"/>
            </a:solidFill>
            <a:prstDash val="solid"/>
            <a:round/>
            <a:headEnd type="none" w="med" len="med"/>
            <a:tailEnd type="none" w="med" len="med"/>
          </a:ln>
        </p:spPr>
      </p:pic>
      <p:grpSp>
        <p:nvGrpSpPr>
          <p:cNvPr id="11" name="Group 10"/>
          <p:cNvGrpSpPr/>
          <p:nvPr/>
        </p:nvGrpSpPr>
        <p:grpSpPr>
          <a:xfrm>
            <a:off x="5016500" y="2400300"/>
            <a:ext cx="2165350" cy="914400"/>
            <a:chOff x="-31750" y="762000"/>
            <a:chExt cx="9055100" cy="3638550"/>
          </a:xfrm>
        </p:grpSpPr>
        <p:pic>
          <p:nvPicPr>
            <p:cNvPr id="12" name="Picture 11"/>
            <p:cNvPicPr>
              <a:picLocks noChangeAspect="1"/>
            </p:cNvPicPr>
            <p:nvPr/>
          </p:nvPicPr>
          <p:blipFill>
            <a:blip r:embed="rId7"/>
            <a:stretch>
              <a:fillRect/>
            </a:stretch>
          </p:blipFill>
          <p:spPr>
            <a:xfrm>
              <a:off x="-31750" y="2457450"/>
              <a:ext cx="9055100" cy="1943100"/>
            </a:xfrm>
            <a:prstGeom prst="rect">
              <a:avLst/>
            </a:prstGeom>
            <a:ln>
              <a:noFill/>
            </a:ln>
          </p:spPr>
        </p:pic>
        <p:pic>
          <p:nvPicPr>
            <p:cNvPr id="13" name="Picture 12"/>
            <p:cNvPicPr>
              <a:picLocks noChangeAspect="1"/>
            </p:cNvPicPr>
            <p:nvPr/>
          </p:nvPicPr>
          <p:blipFill>
            <a:blip r:embed="rId8"/>
            <a:stretch>
              <a:fillRect/>
            </a:stretch>
          </p:blipFill>
          <p:spPr>
            <a:xfrm>
              <a:off x="0" y="762000"/>
              <a:ext cx="5257800" cy="1384300"/>
            </a:xfrm>
            <a:prstGeom prst="rect">
              <a:avLst/>
            </a:prstGeom>
            <a:ln>
              <a:noFill/>
            </a:ln>
          </p:spPr>
        </p:pic>
      </p:grpSp>
      <p:sp>
        <p:nvSpPr>
          <p:cNvPr id="14" name="Rectangle 13"/>
          <p:cNvSpPr/>
          <p:nvPr/>
        </p:nvSpPr>
        <p:spPr>
          <a:xfrm>
            <a:off x="145212" y="407209"/>
            <a:ext cx="861857" cy="831502"/>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9</a:t>
            </a:r>
            <a:r>
              <a:rPr lang="en-US" sz="2800" dirty="0">
                <a:solidFill>
                  <a:schemeClr val="tx1"/>
                </a:solidFill>
              </a:rPr>
              <a:t>L</a:t>
            </a:r>
            <a:r>
              <a:rPr lang="en-US" sz="2800" dirty="0" smtClean="0">
                <a:solidFill>
                  <a:schemeClr val="tx1"/>
                </a:solidFill>
              </a:rPr>
              <a:t>i</a:t>
            </a:r>
            <a:br>
              <a:rPr lang="en-US" sz="2800" dirty="0" smtClean="0">
                <a:solidFill>
                  <a:schemeClr val="tx1"/>
                </a:solidFill>
              </a:rPr>
            </a:br>
            <a:r>
              <a:rPr lang="en-US" sz="1400" dirty="0" smtClean="0">
                <a:solidFill>
                  <a:schemeClr val="tx1"/>
                </a:solidFill>
              </a:rPr>
              <a:t>179 </a:t>
            </a:r>
            <a:r>
              <a:rPr lang="en-US" sz="1400" dirty="0" err="1" smtClean="0">
                <a:solidFill>
                  <a:schemeClr val="tx1"/>
                </a:solidFill>
              </a:rPr>
              <a:t>ms</a:t>
            </a:r>
            <a:endParaRPr lang="en-US" sz="1400" dirty="0">
              <a:solidFill>
                <a:schemeClr val="tx1"/>
              </a:solidFill>
            </a:endParaRPr>
          </a:p>
        </p:txBody>
      </p:sp>
      <p:sp>
        <p:nvSpPr>
          <p:cNvPr id="15" name="Rectangle 14"/>
          <p:cNvSpPr/>
          <p:nvPr/>
        </p:nvSpPr>
        <p:spPr>
          <a:xfrm>
            <a:off x="1003122" y="402809"/>
            <a:ext cx="861857" cy="831502"/>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10</a:t>
            </a:r>
            <a:r>
              <a:rPr lang="en-US" sz="2800" dirty="0">
                <a:solidFill>
                  <a:schemeClr val="tx1"/>
                </a:solidFill>
              </a:rPr>
              <a:t>L</a:t>
            </a:r>
            <a:r>
              <a:rPr lang="en-US" sz="2800" dirty="0" smtClean="0">
                <a:solidFill>
                  <a:schemeClr val="tx1"/>
                </a:solidFill>
              </a:rPr>
              <a:t>i</a:t>
            </a:r>
            <a:br>
              <a:rPr lang="en-US" sz="2800" dirty="0" smtClean="0">
                <a:solidFill>
                  <a:schemeClr val="tx1"/>
                </a:solidFill>
              </a:rPr>
            </a:br>
            <a:r>
              <a:rPr lang="en-US" sz="1400" dirty="0" smtClean="0">
                <a:solidFill>
                  <a:schemeClr val="tx1"/>
                </a:solidFill>
              </a:rPr>
              <a:t>unbound</a:t>
            </a:r>
            <a:endParaRPr lang="en-US" sz="1400" dirty="0">
              <a:solidFill>
                <a:schemeClr val="tx1"/>
              </a:solidFill>
            </a:endParaRPr>
          </a:p>
        </p:txBody>
      </p:sp>
      <p:sp>
        <p:nvSpPr>
          <p:cNvPr id="16" name="Rectangle 15"/>
          <p:cNvSpPr/>
          <p:nvPr/>
        </p:nvSpPr>
        <p:spPr>
          <a:xfrm>
            <a:off x="1861032" y="39840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11</a:t>
            </a:r>
            <a:r>
              <a:rPr lang="en-US" sz="2800" dirty="0">
                <a:solidFill>
                  <a:schemeClr val="tx1"/>
                </a:solidFill>
              </a:rPr>
              <a:t>L</a:t>
            </a:r>
            <a:r>
              <a:rPr lang="en-US" sz="2800" dirty="0" smtClean="0">
                <a:solidFill>
                  <a:schemeClr val="tx1"/>
                </a:solidFill>
              </a:rPr>
              <a:t>i</a:t>
            </a:r>
            <a:br>
              <a:rPr lang="en-US" sz="2800" dirty="0" smtClean="0">
                <a:solidFill>
                  <a:schemeClr val="tx1"/>
                </a:solidFill>
              </a:rPr>
            </a:br>
            <a:r>
              <a:rPr lang="en-US" sz="1400" dirty="0" smtClean="0">
                <a:solidFill>
                  <a:schemeClr val="tx1"/>
                </a:solidFill>
              </a:rPr>
              <a:t>8.5 </a:t>
            </a:r>
            <a:r>
              <a:rPr lang="en-US" sz="1400" dirty="0" err="1" smtClean="0">
                <a:solidFill>
                  <a:schemeClr val="tx1"/>
                </a:solidFill>
              </a:rPr>
              <a:t>ms</a:t>
            </a:r>
            <a:endParaRPr lang="en-US" sz="1400" dirty="0">
              <a:solidFill>
                <a:schemeClr val="tx1"/>
              </a:solidFill>
            </a:endParaRPr>
          </a:p>
        </p:txBody>
      </p:sp>
      <p:sp>
        <p:nvSpPr>
          <p:cNvPr id="17" name="TextBox 16"/>
          <p:cNvSpPr txBox="1"/>
          <p:nvPr/>
        </p:nvSpPr>
        <p:spPr>
          <a:xfrm>
            <a:off x="171813" y="6434229"/>
            <a:ext cx="3109873" cy="307777"/>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Yu. Aksyutina </a:t>
            </a:r>
            <a:r>
              <a:rPr lang="en-US" sz="1400" i="1" dirty="0" smtClean="0">
                <a:latin typeface="Times New Roman"/>
                <a:cs typeface="Times New Roman"/>
              </a:rPr>
              <a:t>et al</a:t>
            </a:r>
            <a:r>
              <a:rPr lang="en-US" sz="1400" dirty="0" smtClean="0">
                <a:latin typeface="Times New Roman"/>
                <a:cs typeface="Times New Roman"/>
              </a:rPr>
              <a:t>., PLB </a:t>
            </a:r>
            <a:r>
              <a:rPr lang="en-US" sz="1400" b="1" dirty="0" smtClean="0">
                <a:latin typeface="Times New Roman"/>
                <a:cs typeface="Times New Roman"/>
              </a:rPr>
              <a:t>718 </a:t>
            </a:r>
            <a:r>
              <a:rPr lang="en-US" sz="1400" dirty="0" smtClean="0">
                <a:latin typeface="Times New Roman"/>
                <a:cs typeface="Times New Roman"/>
              </a:rPr>
              <a:t>(14) 1309</a:t>
            </a:r>
            <a:endParaRPr lang="en-US" sz="1400" dirty="0">
              <a:latin typeface="Times New Roman"/>
              <a:cs typeface="Times New Roman"/>
            </a:endParaRPr>
          </a:p>
        </p:txBody>
      </p:sp>
      <p:pic>
        <p:nvPicPr>
          <p:cNvPr id="2" name="Picture 1" descr="macbookpr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00542" y="5232399"/>
            <a:ext cx="2032001" cy="1625601"/>
          </a:xfrm>
          <a:prstGeom prst="rect">
            <a:avLst/>
          </a:prstGeom>
        </p:spPr>
      </p:pic>
      <p:pic>
        <p:nvPicPr>
          <p:cNvPr id="3" name="Picture 2" descr="Unknown.jpeg"/>
          <p:cNvPicPr>
            <a:picLocks noChangeAspect="1"/>
          </p:cNvPicPr>
          <p:nvPr/>
        </p:nvPicPr>
        <p:blipFill rotWithShape="1">
          <a:blip r:embed="rId10">
            <a:extLst>
              <a:ext uri="{28A0092B-C50C-407E-A947-70E740481C1C}">
                <a14:useLocalDpi xmlns:a14="http://schemas.microsoft.com/office/drawing/2010/main" val="0"/>
              </a:ext>
            </a:extLst>
          </a:blip>
          <a:srcRect t="18239" r="52941"/>
          <a:stretch/>
        </p:blipFill>
        <p:spPr>
          <a:xfrm>
            <a:off x="7505700" y="50160"/>
            <a:ext cx="1625600" cy="1651000"/>
          </a:xfrm>
          <a:prstGeom prst="rect">
            <a:avLst/>
          </a:prstGeom>
        </p:spPr>
      </p:pic>
      <p:sp>
        <p:nvSpPr>
          <p:cNvPr id="4" name="TextBox 3"/>
          <p:cNvSpPr txBox="1"/>
          <p:nvPr/>
        </p:nvSpPr>
        <p:spPr>
          <a:xfrm>
            <a:off x="5016500" y="1701160"/>
            <a:ext cx="2628900" cy="523220"/>
          </a:xfrm>
          <a:prstGeom prst="rect">
            <a:avLst/>
          </a:prstGeom>
          <a:noFill/>
          <a:ln>
            <a:solidFill>
              <a:schemeClr val="tx1"/>
            </a:solidFill>
          </a:ln>
        </p:spPr>
        <p:txBody>
          <a:bodyPr wrap="square" rtlCol="0">
            <a:spAutoFit/>
          </a:bodyPr>
          <a:lstStyle/>
          <a:p>
            <a:r>
              <a:rPr lang="en-US" sz="2800" dirty="0" smtClean="0">
                <a:latin typeface="Times New Roman"/>
                <a:cs typeface="Times New Roman"/>
              </a:rPr>
              <a:t>p</a:t>
            </a:r>
            <a:r>
              <a:rPr lang="en-US" sz="2800" baseline="-25000" dirty="0" smtClean="0">
                <a:latin typeface="Times New Roman"/>
                <a:cs typeface="Times New Roman"/>
              </a:rPr>
              <a:t>n1</a:t>
            </a:r>
            <a:r>
              <a:rPr lang="en-US" sz="2800" dirty="0" smtClean="0">
                <a:latin typeface="Times New Roman"/>
                <a:cs typeface="Times New Roman"/>
              </a:rPr>
              <a:t>= -(p</a:t>
            </a:r>
            <a:r>
              <a:rPr lang="en-US" sz="2800" baseline="-25000" dirty="0" smtClean="0">
                <a:latin typeface="Times New Roman"/>
                <a:cs typeface="Times New Roman"/>
              </a:rPr>
              <a:t>9Li</a:t>
            </a:r>
            <a:r>
              <a:rPr lang="en-US" sz="2800" dirty="0" smtClean="0">
                <a:latin typeface="Times New Roman"/>
                <a:cs typeface="Times New Roman"/>
              </a:rPr>
              <a:t>+ p</a:t>
            </a:r>
            <a:r>
              <a:rPr lang="en-US" sz="2800" baseline="-25000" dirty="0" smtClean="0">
                <a:latin typeface="Times New Roman"/>
                <a:cs typeface="Times New Roman"/>
              </a:rPr>
              <a:t>n2</a:t>
            </a:r>
            <a:r>
              <a:rPr lang="en-US" sz="2800" dirty="0" smtClean="0">
                <a:latin typeface="Times New Roman"/>
                <a:cs typeface="Times New Roman"/>
              </a:rPr>
              <a:t>)</a:t>
            </a:r>
            <a:endParaRPr lang="en-US" sz="2800" baseline="-25000" dirty="0">
              <a:latin typeface="Times New Roman"/>
              <a:cs typeface="Times New Roman"/>
            </a:endParaRPr>
          </a:p>
        </p:txBody>
      </p:sp>
      <p:pic>
        <p:nvPicPr>
          <p:cNvPr id="18" name="Picture 17"/>
          <p:cNvPicPr>
            <a:picLocks noChangeAspect="1"/>
          </p:cNvPicPr>
          <p:nvPr/>
        </p:nvPicPr>
        <p:blipFill>
          <a:blip r:embed="rId11"/>
          <a:stretch>
            <a:fillRect/>
          </a:stretch>
        </p:blipFill>
        <p:spPr>
          <a:xfrm>
            <a:off x="4374704" y="4254500"/>
            <a:ext cx="4165600" cy="535980"/>
          </a:xfrm>
          <a:prstGeom prst="rect">
            <a:avLst/>
          </a:prstGeom>
        </p:spPr>
      </p:pic>
    </p:spTree>
    <p:extLst>
      <p:ext uri="{BB962C8B-B14F-4D97-AF65-F5344CB8AC3E}">
        <p14:creationId xmlns:p14="http://schemas.microsoft.com/office/powerpoint/2010/main" val="32539868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349500" y="1790700"/>
            <a:ext cx="4889500" cy="4572000"/>
            <a:chOff x="4254500" y="1651000"/>
            <a:chExt cx="4889500" cy="4572000"/>
          </a:xfrm>
        </p:grpSpPr>
        <p:pic>
          <p:nvPicPr>
            <p:cNvPr id="2" name="Picture 1" descr="draw.jpg"/>
            <p:cNvPicPr>
              <a:picLocks noChangeAspect="1"/>
            </p:cNvPicPr>
            <p:nvPr/>
          </p:nvPicPr>
          <p:blipFill rotWithShape="1">
            <a:blip r:embed="rId2">
              <a:extLst>
                <a:ext uri="{28A0092B-C50C-407E-A947-70E740481C1C}">
                  <a14:useLocalDpi xmlns:a14="http://schemas.microsoft.com/office/drawing/2010/main" val="0"/>
                </a:ext>
              </a:extLst>
            </a:blip>
            <a:srcRect l="54861"/>
            <a:stretch/>
          </p:blipFill>
          <p:spPr>
            <a:xfrm>
              <a:off x="5016500" y="1651000"/>
              <a:ext cx="4127500" cy="4572000"/>
            </a:xfrm>
            <a:prstGeom prst="rect">
              <a:avLst/>
            </a:prstGeom>
          </p:spPr>
        </p:pic>
        <p:pic>
          <p:nvPicPr>
            <p:cNvPr id="6" name="Picture 5" descr="draw.jpg"/>
            <p:cNvPicPr>
              <a:picLocks noChangeAspect="1"/>
            </p:cNvPicPr>
            <p:nvPr/>
          </p:nvPicPr>
          <p:blipFill rotWithShape="1">
            <a:blip r:embed="rId2">
              <a:extLst>
                <a:ext uri="{28A0092B-C50C-407E-A947-70E740481C1C}">
                  <a14:useLocalDpi xmlns:a14="http://schemas.microsoft.com/office/drawing/2010/main" val="0"/>
                </a:ext>
              </a:extLst>
            </a:blip>
            <a:srcRect r="91667"/>
            <a:stretch/>
          </p:blipFill>
          <p:spPr>
            <a:xfrm>
              <a:off x="4254500" y="1651000"/>
              <a:ext cx="762000" cy="4572000"/>
            </a:xfrm>
            <a:prstGeom prst="rect">
              <a:avLst/>
            </a:prstGeom>
          </p:spPr>
        </p:pic>
      </p:grpSp>
      <p:pic>
        <p:nvPicPr>
          <p:cNvPr id="3" name="Picture 2" descr="ISI.jpeg"/>
          <p:cNvPicPr>
            <a:picLocks noChangeAspect="1"/>
          </p:cNvPicPr>
          <p:nvPr/>
        </p:nvPicPr>
        <p:blipFill>
          <a:blip r:embed="rId3"/>
          <a:stretch>
            <a:fillRect/>
          </a:stretch>
        </p:blipFill>
        <p:spPr>
          <a:xfrm>
            <a:off x="1524000" y="165100"/>
            <a:ext cx="2895600" cy="1511300"/>
          </a:xfrm>
          <a:prstGeom prst="rect">
            <a:avLst/>
          </a:prstGeom>
        </p:spPr>
      </p:pic>
      <p:sp>
        <p:nvSpPr>
          <p:cNvPr id="4" name="TextBox 3"/>
          <p:cNvSpPr txBox="1"/>
          <p:nvPr/>
        </p:nvSpPr>
        <p:spPr>
          <a:xfrm>
            <a:off x="2870200" y="1905000"/>
            <a:ext cx="1943100" cy="954107"/>
          </a:xfrm>
          <a:prstGeom prst="rect">
            <a:avLst/>
          </a:prstGeom>
          <a:noFill/>
        </p:spPr>
        <p:txBody>
          <a:bodyPr wrap="square" rtlCol="0">
            <a:spAutoFit/>
          </a:bodyPr>
          <a:lstStyle/>
          <a:p>
            <a:pPr algn="ctr"/>
            <a:r>
              <a:rPr lang="en-US" sz="2800" dirty="0" smtClean="0">
                <a:latin typeface="Comic Sans MS"/>
                <a:cs typeface="Comic Sans MS"/>
              </a:rPr>
              <a:t>Halo Nuclei</a:t>
            </a:r>
            <a:endParaRPr lang="en-US" sz="2800" dirty="0">
              <a:latin typeface="Comic Sans MS"/>
              <a:cs typeface="Comic Sans MS"/>
            </a:endParaRPr>
          </a:p>
        </p:txBody>
      </p:sp>
    </p:spTree>
    <p:extLst>
      <p:ext uri="{BB962C8B-B14F-4D97-AF65-F5344CB8AC3E}">
        <p14:creationId xmlns:p14="http://schemas.microsoft.com/office/powerpoint/2010/main" val="384003989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308600" y="1765301"/>
            <a:ext cx="3771900" cy="2567860"/>
          </a:xfrm>
          <a:prstGeom prst="rect">
            <a:avLst/>
          </a:prstGeom>
        </p:spPr>
      </p:pic>
      <p:sp>
        <p:nvSpPr>
          <p:cNvPr id="3" name="Rectangle 2"/>
          <p:cNvSpPr/>
          <p:nvPr/>
        </p:nvSpPr>
        <p:spPr>
          <a:xfrm>
            <a:off x="373812" y="40720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9</a:t>
            </a:r>
            <a:r>
              <a:rPr lang="en-US" sz="2800" dirty="0">
                <a:solidFill>
                  <a:schemeClr val="tx1"/>
                </a:solidFill>
              </a:rPr>
              <a:t>L</a:t>
            </a:r>
            <a:r>
              <a:rPr lang="en-US" sz="2800" dirty="0" smtClean="0">
                <a:solidFill>
                  <a:schemeClr val="tx1"/>
                </a:solidFill>
              </a:rPr>
              <a:t>i</a:t>
            </a:r>
            <a:br>
              <a:rPr lang="en-US" sz="2800" dirty="0" smtClean="0">
                <a:solidFill>
                  <a:schemeClr val="tx1"/>
                </a:solidFill>
              </a:rPr>
            </a:br>
            <a:r>
              <a:rPr lang="en-US" sz="1400" dirty="0" smtClean="0">
                <a:solidFill>
                  <a:schemeClr val="tx1"/>
                </a:solidFill>
              </a:rPr>
              <a:t>179 </a:t>
            </a:r>
            <a:r>
              <a:rPr lang="en-US" sz="1400" dirty="0" err="1" smtClean="0">
                <a:solidFill>
                  <a:schemeClr val="tx1"/>
                </a:solidFill>
              </a:rPr>
              <a:t>ms</a:t>
            </a:r>
            <a:endParaRPr lang="en-US" sz="1400" dirty="0">
              <a:solidFill>
                <a:schemeClr val="tx1"/>
              </a:solidFill>
            </a:endParaRPr>
          </a:p>
        </p:txBody>
      </p:sp>
      <p:sp>
        <p:nvSpPr>
          <p:cNvPr id="4" name="Rectangle 3"/>
          <p:cNvSpPr/>
          <p:nvPr/>
        </p:nvSpPr>
        <p:spPr>
          <a:xfrm>
            <a:off x="1231722" y="402809"/>
            <a:ext cx="861857" cy="831502"/>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10</a:t>
            </a:r>
            <a:r>
              <a:rPr lang="en-US" sz="2800" dirty="0">
                <a:solidFill>
                  <a:schemeClr val="tx1"/>
                </a:solidFill>
              </a:rPr>
              <a:t>L</a:t>
            </a:r>
            <a:r>
              <a:rPr lang="en-US" sz="2800" dirty="0" smtClean="0">
                <a:solidFill>
                  <a:schemeClr val="tx1"/>
                </a:solidFill>
              </a:rPr>
              <a:t>i</a:t>
            </a:r>
            <a:br>
              <a:rPr lang="en-US" sz="2800" dirty="0" smtClean="0">
                <a:solidFill>
                  <a:schemeClr val="tx1"/>
                </a:solidFill>
              </a:rPr>
            </a:br>
            <a:r>
              <a:rPr lang="en-US" sz="1400" dirty="0" smtClean="0">
                <a:solidFill>
                  <a:schemeClr val="tx1"/>
                </a:solidFill>
              </a:rPr>
              <a:t>unbound</a:t>
            </a:r>
            <a:endParaRPr lang="en-US" sz="1400" dirty="0">
              <a:solidFill>
                <a:schemeClr val="tx1"/>
              </a:solidFill>
            </a:endParaRPr>
          </a:p>
        </p:txBody>
      </p:sp>
      <p:sp>
        <p:nvSpPr>
          <p:cNvPr id="5" name="Rectangle 4"/>
          <p:cNvSpPr/>
          <p:nvPr/>
        </p:nvSpPr>
        <p:spPr>
          <a:xfrm>
            <a:off x="2089632" y="39840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11</a:t>
            </a:r>
            <a:r>
              <a:rPr lang="en-US" sz="2800" dirty="0">
                <a:solidFill>
                  <a:schemeClr val="tx1"/>
                </a:solidFill>
              </a:rPr>
              <a:t>L</a:t>
            </a:r>
            <a:r>
              <a:rPr lang="en-US" sz="2800" dirty="0" smtClean="0">
                <a:solidFill>
                  <a:schemeClr val="tx1"/>
                </a:solidFill>
              </a:rPr>
              <a:t>i</a:t>
            </a:r>
            <a:br>
              <a:rPr lang="en-US" sz="2800" dirty="0" smtClean="0">
                <a:solidFill>
                  <a:schemeClr val="tx1"/>
                </a:solidFill>
              </a:rPr>
            </a:br>
            <a:r>
              <a:rPr lang="en-US" sz="1400" dirty="0" smtClean="0">
                <a:solidFill>
                  <a:schemeClr val="tx1"/>
                </a:solidFill>
              </a:rPr>
              <a:t>8.5 </a:t>
            </a:r>
            <a:r>
              <a:rPr lang="en-US" sz="1400" dirty="0" err="1" smtClean="0">
                <a:solidFill>
                  <a:schemeClr val="tx1"/>
                </a:solidFill>
              </a:rPr>
              <a:t>ms</a:t>
            </a:r>
            <a:endParaRPr lang="en-US" sz="1400" dirty="0">
              <a:solidFill>
                <a:schemeClr val="tx1"/>
              </a:solidFill>
            </a:endParaRPr>
          </a:p>
        </p:txBody>
      </p:sp>
      <p:pic>
        <p:nvPicPr>
          <p:cNvPr id="8" name="Picture 7" descr="ISAC-ll.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83299" y="4774738"/>
            <a:ext cx="2926327" cy="1943265"/>
          </a:xfrm>
          <a:prstGeom prst="rect">
            <a:avLst/>
          </a:prstGeom>
        </p:spPr>
      </p:pic>
      <p:pic>
        <p:nvPicPr>
          <p:cNvPr id="2" name="Picture 1" descr="imag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1472" y="228600"/>
            <a:ext cx="2481228" cy="786731"/>
          </a:xfrm>
          <a:prstGeom prst="rect">
            <a:avLst/>
          </a:prstGeom>
        </p:spPr>
      </p:pic>
      <p:sp>
        <p:nvSpPr>
          <p:cNvPr id="9" name="TextBox 8"/>
          <p:cNvSpPr txBox="1"/>
          <p:nvPr/>
        </p:nvSpPr>
        <p:spPr>
          <a:xfrm>
            <a:off x="791239" y="5842000"/>
            <a:ext cx="2993361" cy="307777"/>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M. Cubero </a:t>
            </a:r>
            <a:r>
              <a:rPr lang="en-US" sz="1400" i="1" dirty="0" smtClean="0">
                <a:latin typeface="Times New Roman"/>
                <a:cs typeface="Times New Roman"/>
              </a:rPr>
              <a:t>et al</a:t>
            </a:r>
            <a:r>
              <a:rPr lang="en-US" sz="1400" dirty="0" smtClean="0">
                <a:latin typeface="Times New Roman"/>
                <a:cs typeface="Times New Roman"/>
              </a:rPr>
              <a:t>., PRL </a:t>
            </a:r>
            <a:r>
              <a:rPr lang="en-US" sz="1400" b="1" dirty="0" smtClean="0">
                <a:latin typeface="Times New Roman"/>
                <a:cs typeface="Times New Roman"/>
              </a:rPr>
              <a:t>109 </a:t>
            </a:r>
            <a:r>
              <a:rPr lang="en-US" sz="1400" dirty="0" smtClean="0">
                <a:latin typeface="Times New Roman"/>
                <a:cs typeface="Times New Roman"/>
              </a:rPr>
              <a:t>(12) 262701</a:t>
            </a:r>
            <a:endParaRPr lang="en-US" sz="1400" dirty="0">
              <a:latin typeface="Times New Roman"/>
              <a:cs typeface="Times New Roman"/>
            </a:endParaRPr>
          </a:p>
        </p:txBody>
      </p:sp>
      <p:sp>
        <p:nvSpPr>
          <p:cNvPr id="10" name="TextBox 9"/>
          <p:cNvSpPr txBox="1"/>
          <p:nvPr/>
        </p:nvSpPr>
        <p:spPr>
          <a:xfrm>
            <a:off x="5240745" y="4358561"/>
            <a:ext cx="3768062" cy="307777"/>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J.P. </a:t>
            </a:r>
            <a:r>
              <a:rPr lang="en-US" sz="1400" dirty="0" err="1" smtClean="0">
                <a:latin typeface="Times New Roman"/>
                <a:cs typeface="Times New Roman"/>
              </a:rPr>
              <a:t>Fernández-García</a:t>
            </a:r>
            <a:r>
              <a:rPr lang="en-US" sz="1400" dirty="0" smtClean="0">
                <a:latin typeface="Times New Roman"/>
                <a:cs typeface="Times New Roman"/>
              </a:rPr>
              <a:t> </a:t>
            </a:r>
            <a:r>
              <a:rPr lang="en-US" sz="1400" i="1" dirty="0" smtClean="0">
                <a:latin typeface="Times New Roman"/>
                <a:cs typeface="Times New Roman"/>
              </a:rPr>
              <a:t>et al</a:t>
            </a:r>
            <a:r>
              <a:rPr lang="en-US" sz="1400" dirty="0" smtClean="0">
                <a:latin typeface="Times New Roman"/>
                <a:cs typeface="Times New Roman"/>
              </a:rPr>
              <a:t>., PRL </a:t>
            </a:r>
            <a:r>
              <a:rPr lang="en-US" sz="1400" b="1" dirty="0" smtClean="0">
                <a:latin typeface="Times New Roman"/>
                <a:cs typeface="Times New Roman"/>
              </a:rPr>
              <a:t>110 </a:t>
            </a:r>
            <a:r>
              <a:rPr lang="en-US" sz="1400" dirty="0" smtClean="0">
                <a:latin typeface="Times New Roman"/>
                <a:cs typeface="Times New Roman"/>
              </a:rPr>
              <a:t>(13) 262701</a:t>
            </a:r>
            <a:endParaRPr lang="en-US" sz="1400" dirty="0">
              <a:latin typeface="Times New Roman"/>
              <a:cs typeface="Times New Roman"/>
            </a:endParaRPr>
          </a:p>
        </p:txBody>
      </p:sp>
      <p:sp>
        <p:nvSpPr>
          <p:cNvPr id="12" name="TextBox 11"/>
          <p:cNvSpPr txBox="1"/>
          <p:nvPr/>
        </p:nvSpPr>
        <p:spPr>
          <a:xfrm>
            <a:off x="3796481" y="2056938"/>
            <a:ext cx="1550219" cy="369332"/>
          </a:xfrm>
          <a:prstGeom prst="rect">
            <a:avLst/>
          </a:prstGeom>
          <a:noFill/>
        </p:spPr>
        <p:txBody>
          <a:bodyPr wrap="square" rtlCol="0">
            <a:spAutoFit/>
          </a:bodyPr>
          <a:lstStyle/>
          <a:p>
            <a:r>
              <a:rPr lang="en-US" dirty="0" smtClean="0"/>
              <a:t>E</a:t>
            </a:r>
            <a:r>
              <a:rPr lang="en-US" baseline="-25000" dirty="0" smtClean="0"/>
              <a:t>CM</a:t>
            </a:r>
            <a:r>
              <a:rPr lang="en-US" dirty="0" smtClean="0"/>
              <a:t>=23.1 MeV</a:t>
            </a:r>
            <a:endParaRPr lang="en-US" dirty="0"/>
          </a:p>
        </p:txBody>
      </p:sp>
      <p:sp>
        <p:nvSpPr>
          <p:cNvPr id="13" name="TextBox 12"/>
          <p:cNvSpPr txBox="1"/>
          <p:nvPr/>
        </p:nvSpPr>
        <p:spPr>
          <a:xfrm>
            <a:off x="3859981" y="3695238"/>
            <a:ext cx="1550219" cy="369332"/>
          </a:xfrm>
          <a:prstGeom prst="rect">
            <a:avLst/>
          </a:prstGeom>
          <a:noFill/>
        </p:spPr>
        <p:txBody>
          <a:bodyPr wrap="square" rtlCol="0">
            <a:spAutoFit/>
          </a:bodyPr>
          <a:lstStyle/>
          <a:p>
            <a:r>
              <a:rPr lang="en-US" dirty="0" smtClean="0"/>
              <a:t>E</a:t>
            </a:r>
            <a:r>
              <a:rPr lang="en-US" baseline="-25000" dirty="0" smtClean="0"/>
              <a:t>CM</a:t>
            </a:r>
            <a:r>
              <a:rPr lang="en-US" dirty="0" smtClean="0"/>
              <a:t>=28.1 MeV</a:t>
            </a:r>
            <a:endParaRPr lang="en-US" dirty="0"/>
          </a:p>
        </p:txBody>
      </p:sp>
      <p:pic>
        <p:nvPicPr>
          <p:cNvPr id="14" name="Picture 13" descr="li11pb_data_4bcdcc.pdf"/>
          <p:cNvPicPr>
            <a:picLocks noChangeAspect="1"/>
          </p:cNvPicPr>
          <p:nvPr/>
        </p:nvPicPr>
        <p:blipFill rotWithShape="1">
          <a:blip r:embed="rId6">
            <a:extLst>
              <a:ext uri="{28A0092B-C50C-407E-A947-70E740481C1C}">
                <a14:useLocalDpi xmlns:a14="http://schemas.microsoft.com/office/drawing/2010/main" val="0"/>
              </a:ext>
            </a:extLst>
          </a:blip>
          <a:srcRect l="3086" t="11697" r="4169" b="4599"/>
          <a:stretch/>
        </p:blipFill>
        <p:spPr>
          <a:xfrm>
            <a:off x="397538" y="1395011"/>
            <a:ext cx="3610314" cy="4216697"/>
          </a:xfrm>
          <a:prstGeom prst="rect">
            <a:avLst/>
          </a:prstGeom>
        </p:spPr>
      </p:pic>
      <p:sp>
        <p:nvSpPr>
          <p:cNvPr id="15" name="TextBox 14"/>
          <p:cNvSpPr txBox="1"/>
          <p:nvPr/>
        </p:nvSpPr>
        <p:spPr>
          <a:xfrm>
            <a:off x="431800" y="5854700"/>
            <a:ext cx="340658" cy="276999"/>
          </a:xfrm>
          <a:prstGeom prst="rect">
            <a:avLst/>
          </a:prstGeom>
          <a:noFill/>
        </p:spPr>
        <p:txBody>
          <a:bodyPr wrap="none" rtlCol="0">
            <a:spAutoFit/>
          </a:bodyPr>
          <a:lstStyle/>
          <a:p>
            <a:r>
              <a:rPr lang="en-US" sz="1200" dirty="0"/>
              <a:t>2</a:t>
            </a:r>
            <a:r>
              <a:rPr lang="en-US" sz="1200" dirty="0" smtClean="0"/>
              <a:t>5</a:t>
            </a:r>
            <a:endParaRPr lang="en-US" sz="1200" dirty="0"/>
          </a:p>
        </p:txBody>
      </p:sp>
      <p:sp>
        <p:nvSpPr>
          <p:cNvPr id="16" name="TextBox 15"/>
          <p:cNvSpPr txBox="1"/>
          <p:nvPr/>
        </p:nvSpPr>
        <p:spPr>
          <a:xfrm>
            <a:off x="5613400" y="4775200"/>
            <a:ext cx="340658" cy="276999"/>
          </a:xfrm>
          <a:prstGeom prst="rect">
            <a:avLst/>
          </a:prstGeom>
          <a:noFill/>
        </p:spPr>
        <p:txBody>
          <a:bodyPr wrap="none" rtlCol="0">
            <a:spAutoFit/>
          </a:bodyPr>
          <a:lstStyle/>
          <a:p>
            <a:r>
              <a:rPr lang="en-US" sz="1200" dirty="0"/>
              <a:t>2</a:t>
            </a:r>
            <a:r>
              <a:rPr lang="en-US" sz="1200" dirty="0" smtClean="0"/>
              <a:t>5</a:t>
            </a:r>
            <a:endParaRPr lang="en-US" sz="1200" dirty="0"/>
          </a:p>
        </p:txBody>
      </p:sp>
    </p:spTree>
    <p:extLst>
      <p:ext uri="{BB962C8B-B14F-4D97-AF65-F5344CB8AC3E}">
        <p14:creationId xmlns:p14="http://schemas.microsoft.com/office/powerpoint/2010/main" val="121267565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905500" y="4833334"/>
            <a:ext cx="3111500" cy="1872265"/>
          </a:xfrm>
          <a:prstGeom prst="rect">
            <a:avLst/>
          </a:prstGeom>
        </p:spPr>
      </p:pic>
      <p:pic>
        <p:nvPicPr>
          <p:cNvPr id="3" name="Picture 2"/>
          <p:cNvPicPr>
            <a:picLocks noChangeAspect="1"/>
          </p:cNvPicPr>
          <p:nvPr/>
        </p:nvPicPr>
        <p:blipFill>
          <a:blip r:embed="rId4"/>
          <a:stretch>
            <a:fillRect/>
          </a:stretch>
        </p:blipFill>
        <p:spPr>
          <a:xfrm>
            <a:off x="5167297" y="1435100"/>
            <a:ext cx="3824303" cy="2702595"/>
          </a:xfrm>
          <a:prstGeom prst="rect">
            <a:avLst/>
          </a:prstGeom>
        </p:spPr>
      </p:pic>
      <p:sp>
        <p:nvSpPr>
          <p:cNvPr id="4" name="TextBox 3"/>
          <p:cNvSpPr txBox="1"/>
          <p:nvPr/>
        </p:nvSpPr>
        <p:spPr>
          <a:xfrm>
            <a:off x="3949700" y="213380"/>
            <a:ext cx="2260600" cy="523220"/>
          </a:xfrm>
          <a:prstGeom prst="rect">
            <a:avLst/>
          </a:prstGeom>
          <a:noFill/>
          <a:ln w="28575" cmpd="sng">
            <a:solidFill>
              <a:srgbClr val="FF0000"/>
            </a:solidFill>
          </a:ln>
        </p:spPr>
        <p:txBody>
          <a:bodyPr wrap="square" rtlCol="0">
            <a:spAutoFit/>
          </a:bodyPr>
          <a:lstStyle/>
          <a:p>
            <a:pPr algn="ctr"/>
            <a:r>
              <a:rPr lang="en-US" sz="2800" baseline="30000" dirty="0" smtClean="0">
                <a:latin typeface="Comic Sans MS"/>
                <a:cs typeface="Comic Sans MS"/>
              </a:rPr>
              <a:t>8</a:t>
            </a:r>
            <a:r>
              <a:rPr lang="en-US" sz="2800" dirty="0" smtClean="0">
                <a:latin typeface="Comic Sans MS"/>
                <a:cs typeface="Comic Sans MS"/>
              </a:rPr>
              <a:t>He(</a:t>
            </a:r>
            <a:r>
              <a:rPr lang="en-US" sz="2800" dirty="0" err="1" smtClean="0">
                <a:latin typeface="Comic Sans MS"/>
                <a:cs typeface="Comic Sans MS"/>
              </a:rPr>
              <a:t>d,p</a:t>
            </a:r>
            <a:r>
              <a:rPr lang="en-US" sz="2800" dirty="0" smtClean="0">
                <a:latin typeface="Comic Sans MS"/>
                <a:cs typeface="Comic Sans MS"/>
              </a:rPr>
              <a:t>)</a:t>
            </a:r>
            <a:r>
              <a:rPr lang="en-US" sz="2800" baseline="30000" dirty="0" smtClean="0">
                <a:latin typeface="Comic Sans MS"/>
                <a:cs typeface="Comic Sans MS"/>
              </a:rPr>
              <a:t>9</a:t>
            </a:r>
            <a:r>
              <a:rPr lang="en-US" sz="2800" dirty="0" smtClean="0">
                <a:latin typeface="Comic Sans MS"/>
                <a:cs typeface="Comic Sans MS"/>
              </a:rPr>
              <a:t>He</a:t>
            </a:r>
            <a:endParaRPr lang="en-US" sz="2800" dirty="0">
              <a:latin typeface="Comic Sans MS"/>
              <a:cs typeface="Comic Sans MS"/>
            </a:endParaRPr>
          </a:p>
        </p:txBody>
      </p:sp>
      <p:pic>
        <p:nvPicPr>
          <p:cNvPr id="5" name="Picture 4" descr="ganil_transp.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40500" y="215900"/>
            <a:ext cx="2451100" cy="462760"/>
          </a:xfrm>
          <a:prstGeom prst="rect">
            <a:avLst/>
          </a:prstGeom>
        </p:spPr>
      </p:pic>
      <p:sp>
        <p:nvSpPr>
          <p:cNvPr id="6" name="TextBox 5"/>
          <p:cNvSpPr txBox="1"/>
          <p:nvPr/>
        </p:nvSpPr>
        <p:spPr>
          <a:xfrm>
            <a:off x="286114" y="6311900"/>
            <a:ext cx="3358786" cy="307777"/>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T. Al </a:t>
            </a:r>
            <a:r>
              <a:rPr lang="en-US" sz="1400" dirty="0" err="1" smtClean="0">
                <a:latin typeface="Times New Roman"/>
                <a:cs typeface="Times New Roman"/>
              </a:rPr>
              <a:t>Kalanee</a:t>
            </a:r>
            <a:r>
              <a:rPr lang="en-US" sz="1400" dirty="0" smtClean="0">
                <a:latin typeface="Times New Roman"/>
                <a:cs typeface="Times New Roman"/>
              </a:rPr>
              <a:t> </a:t>
            </a:r>
            <a:r>
              <a:rPr lang="en-US" sz="1400" i="1" dirty="0" smtClean="0">
                <a:latin typeface="Times New Roman"/>
                <a:cs typeface="Times New Roman"/>
              </a:rPr>
              <a:t>et al</a:t>
            </a:r>
            <a:r>
              <a:rPr lang="en-US" sz="1400" dirty="0" smtClean="0">
                <a:latin typeface="Times New Roman"/>
                <a:cs typeface="Times New Roman"/>
              </a:rPr>
              <a:t>., PRC </a:t>
            </a:r>
            <a:r>
              <a:rPr lang="en-US" sz="1400" b="1" dirty="0" smtClean="0">
                <a:latin typeface="Times New Roman"/>
                <a:cs typeface="Times New Roman"/>
              </a:rPr>
              <a:t>88 </a:t>
            </a:r>
            <a:r>
              <a:rPr lang="en-US" sz="1400" dirty="0" smtClean="0">
                <a:latin typeface="Times New Roman"/>
                <a:cs typeface="Times New Roman"/>
              </a:rPr>
              <a:t>(13) 034301</a:t>
            </a:r>
            <a:endParaRPr lang="en-US" sz="1400" dirty="0">
              <a:latin typeface="Times New Roman"/>
              <a:cs typeface="Times New Roman"/>
            </a:endParaRPr>
          </a:p>
        </p:txBody>
      </p:sp>
      <p:sp>
        <p:nvSpPr>
          <p:cNvPr id="7" name="Rectangle 6"/>
          <p:cNvSpPr/>
          <p:nvPr/>
        </p:nvSpPr>
        <p:spPr>
          <a:xfrm>
            <a:off x="2418512" y="394509"/>
            <a:ext cx="861857" cy="831502"/>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9</a:t>
            </a:r>
            <a:r>
              <a:rPr lang="en-US" sz="2800" dirty="0" smtClean="0">
                <a:solidFill>
                  <a:schemeClr val="tx1"/>
                </a:solidFill>
              </a:rPr>
              <a:t>He</a:t>
            </a:r>
            <a:br>
              <a:rPr lang="en-US" sz="2800" dirty="0" smtClean="0">
                <a:solidFill>
                  <a:schemeClr val="tx1"/>
                </a:solidFill>
              </a:rPr>
            </a:br>
            <a:r>
              <a:rPr lang="en-US" sz="1400" dirty="0" smtClean="0">
                <a:solidFill>
                  <a:schemeClr val="tx1"/>
                </a:solidFill>
              </a:rPr>
              <a:t>unbound</a:t>
            </a:r>
            <a:endParaRPr lang="en-US" sz="1400" dirty="0">
              <a:solidFill>
                <a:schemeClr val="tx1"/>
              </a:solidFill>
            </a:endParaRPr>
          </a:p>
        </p:txBody>
      </p:sp>
      <p:sp>
        <p:nvSpPr>
          <p:cNvPr id="9" name="Rectangle 8"/>
          <p:cNvSpPr/>
          <p:nvPr/>
        </p:nvSpPr>
        <p:spPr>
          <a:xfrm>
            <a:off x="1556232" y="39840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8</a:t>
            </a:r>
            <a:r>
              <a:rPr lang="en-US" sz="2800" dirty="0" smtClean="0">
                <a:solidFill>
                  <a:schemeClr val="tx1"/>
                </a:solidFill>
              </a:rPr>
              <a:t>He</a:t>
            </a:r>
            <a:br>
              <a:rPr lang="en-US" sz="2800" dirty="0" smtClean="0">
                <a:solidFill>
                  <a:schemeClr val="tx1"/>
                </a:solidFill>
              </a:rPr>
            </a:br>
            <a:r>
              <a:rPr lang="en-US" sz="1400" dirty="0" smtClean="0">
                <a:solidFill>
                  <a:schemeClr val="tx1"/>
                </a:solidFill>
              </a:rPr>
              <a:t>109 </a:t>
            </a:r>
            <a:r>
              <a:rPr lang="en-US" sz="1400" dirty="0" err="1" smtClean="0">
                <a:solidFill>
                  <a:schemeClr val="tx1"/>
                </a:solidFill>
              </a:rPr>
              <a:t>ms</a:t>
            </a:r>
            <a:endParaRPr lang="en-US" sz="1400" dirty="0">
              <a:solidFill>
                <a:schemeClr val="tx1"/>
              </a:solidFill>
            </a:endParaRPr>
          </a:p>
        </p:txBody>
      </p:sp>
      <p:sp>
        <p:nvSpPr>
          <p:cNvPr id="10" name="TextBox 9"/>
          <p:cNvSpPr txBox="1"/>
          <p:nvPr/>
        </p:nvSpPr>
        <p:spPr>
          <a:xfrm>
            <a:off x="108432" y="678660"/>
            <a:ext cx="1447800" cy="369332"/>
          </a:xfrm>
          <a:prstGeom prst="rect">
            <a:avLst/>
          </a:prstGeom>
          <a:noFill/>
        </p:spPr>
        <p:txBody>
          <a:bodyPr wrap="square" rtlCol="0">
            <a:spAutoFit/>
          </a:bodyPr>
          <a:lstStyle/>
          <a:p>
            <a:pPr algn="ctr"/>
            <a:r>
              <a:rPr lang="en-US" dirty="0" smtClean="0"/>
              <a:t>15.4 MeV/u</a:t>
            </a:r>
            <a:endParaRPr lang="en-US" dirty="0"/>
          </a:p>
        </p:txBody>
      </p:sp>
      <p:pic>
        <p:nvPicPr>
          <p:cNvPr id="11" name="Picture 10"/>
          <p:cNvPicPr>
            <a:picLocks noChangeAspect="1"/>
          </p:cNvPicPr>
          <p:nvPr/>
        </p:nvPicPr>
        <p:blipFill>
          <a:blip r:embed="rId6"/>
          <a:stretch>
            <a:fillRect/>
          </a:stretch>
        </p:blipFill>
        <p:spPr>
          <a:xfrm>
            <a:off x="406400" y="1617413"/>
            <a:ext cx="2971800" cy="2816444"/>
          </a:xfrm>
          <a:prstGeom prst="rect">
            <a:avLst/>
          </a:prstGeom>
          <a:solidFill>
            <a:srgbClr val="FAFFBB"/>
          </a:solidFill>
          <a:ln w="28575" cmpd="sng">
            <a:solidFill>
              <a:srgbClr val="FF0000"/>
            </a:solidFill>
          </a:ln>
          <a:effectLst>
            <a:outerShdw blurRad="50800" dist="304800" dir="2700000" algn="tl" rotWithShape="0">
              <a:srgbClr val="000000">
                <a:alpha val="43000"/>
              </a:srgbClr>
            </a:outerShdw>
          </a:effectLst>
        </p:spPr>
      </p:pic>
      <p:sp>
        <p:nvSpPr>
          <p:cNvPr id="12" name="TextBox 11"/>
          <p:cNvSpPr txBox="1"/>
          <p:nvPr/>
        </p:nvSpPr>
        <p:spPr>
          <a:xfrm>
            <a:off x="457200" y="4746366"/>
            <a:ext cx="2971800" cy="307777"/>
          </a:xfrm>
          <a:prstGeom prst="rect">
            <a:avLst/>
          </a:prstGeom>
          <a:noFill/>
        </p:spPr>
        <p:txBody>
          <a:bodyPr wrap="square" rtlCol="0">
            <a:spAutoFit/>
          </a:bodyPr>
          <a:lstStyle/>
          <a:p>
            <a:pPr algn="ctr"/>
            <a:r>
              <a:rPr lang="sv-SE" sz="1400" dirty="0" smtClean="0">
                <a:latin typeface="Times New Roman"/>
              </a:rPr>
              <a:t>Johansson et al., NPA </a:t>
            </a:r>
            <a:r>
              <a:rPr lang="sv-SE" sz="1400" b="1" dirty="0" smtClean="0">
                <a:latin typeface="Times New Roman"/>
              </a:rPr>
              <a:t>842 </a:t>
            </a:r>
            <a:r>
              <a:rPr lang="sv-SE" sz="1400" dirty="0" smtClean="0">
                <a:latin typeface="Times New Roman"/>
              </a:rPr>
              <a:t>(2010) 15</a:t>
            </a:r>
            <a:endParaRPr lang="sv-SE" sz="1400" dirty="0">
              <a:latin typeface="Times New Roman"/>
            </a:endParaRPr>
          </a:p>
        </p:txBody>
      </p:sp>
      <p:sp>
        <p:nvSpPr>
          <p:cNvPr id="13" name="TextBox 12"/>
          <p:cNvSpPr txBox="1"/>
          <p:nvPr/>
        </p:nvSpPr>
        <p:spPr>
          <a:xfrm>
            <a:off x="2130815" y="1828343"/>
            <a:ext cx="1098753" cy="400110"/>
          </a:xfrm>
          <a:prstGeom prst="rect">
            <a:avLst/>
          </a:prstGeom>
          <a:solidFill>
            <a:srgbClr val="FFFF00"/>
          </a:solidFill>
          <a:ln>
            <a:solidFill>
              <a:schemeClr val="tx1"/>
            </a:solidFill>
          </a:ln>
        </p:spPr>
        <p:txBody>
          <a:bodyPr wrap="square" rtlCol="0">
            <a:spAutoFit/>
          </a:bodyPr>
          <a:lstStyle/>
          <a:p>
            <a:pPr algn="ctr"/>
            <a:r>
              <a:rPr lang="en-US" sz="2000" baseline="30000" dirty="0" smtClean="0">
                <a:latin typeface="Bookman Old Style"/>
                <a:cs typeface="Bookman Old Style"/>
              </a:rPr>
              <a:t>8</a:t>
            </a:r>
            <a:r>
              <a:rPr lang="en-US" sz="2000" dirty="0" smtClean="0">
                <a:latin typeface="Bookman Old Style"/>
                <a:cs typeface="Bookman Old Style"/>
              </a:rPr>
              <a:t>He+n</a:t>
            </a:r>
            <a:endParaRPr lang="en-US" sz="2000" dirty="0">
              <a:latin typeface="Bookman Old Style"/>
              <a:cs typeface="Bookman Old Style"/>
            </a:endParaRPr>
          </a:p>
        </p:txBody>
      </p:sp>
      <p:sp>
        <p:nvSpPr>
          <p:cNvPr id="14" name="TextBox 13"/>
          <p:cNvSpPr txBox="1"/>
          <p:nvPr/>
        </p:nvSpPr>
        <p:spPr>
          <a:xfrm>
            <a:off x="-12700" y="6311900"/>
            <a:ext cx="340658" cy="276999"/>
          </a:xfrm>
          <a:prstGeom prst="rect">
            <a:avLst/>
          </a:prstGeom>
          <a:noFill/>
        </p:spPr>
        <p:txBody>
          <a:bodyPr wrap="none" rtlCol="0">
            <a:spAutoFit/>
          </a:bodyPr>
          <a:lstStyle/>
          <a:p>
            <a:r>
              <a:rPr lang="en-US" sz="1200" dirty="0" smtClean="0"/>
              <a:t>35</a:t>
            </a:r>
            <a:endParaRPr lang="en-US" sz="1200" dirty="0"/>
          </a:p>
        </p:txBody>
      </p:sp>
      <p:grpSp>
        <p:nvGrpSpPr>
          <p:cNvPr id="19" name="Group 18"/>
          <p:cNvGrpSpPr/>
          <p:nvPr/>
        </p:nvGrpSpPr>
        <p:grpSpPr>
          <a:xfrm>
            <a:off x="3841632" y="3746043"/>
            <a:ext cx="1498600" cy="2616200"/>
            <a:chOff x="2794000" y="533400"/>
            <a:chExt cx="1498600" cy="2616200"/>
          </a:xfrm>
        </p:grpSpPr>
        <p:pic>
          <p:nvPicPr>
            <p:cNvPr id="20" name="Picture 19"/>
            <p:cNvPicPr>
              <a:picLocks noChangeAspect="1"/>
            </p:cNvPicPr>
            <p:nvPr/>
          </p:nvPicPr>
          <p:blipFill>
            <a:blip r:embed="rId7"/>
            <a:stretch>
              <a:fillRect/>
            </a:stretch>
          </p:blipFill>
          <p:spPr>
            <a:xfrm>
              <a:off x="3238030" y="1280287"/>
              <a:ext cx="1054570" cy="1850962"/>
            </a:xfrm>
            <a:prstGeom prst="rect">
              <a:avLst/>
            </a:prstGeom>
          </p:spPr>
        </p:pic>
        <p:pic>
          <p:nvPicPr>
            <p:cNvPr id="21" name="Picture 20"/>
            <p:cNvPicPr>
              <a:picLocks noChangeAspect="1"/>
            </p:cNvPicPr>
            <p:nvPr/>
          </p:nvPicPr>
          <p:blipFill>
            <a:blip r:embed="rId8"/>
            <a:stretch>
              <a:fillRect/>
            </a:stretch>
          </p:blipFill>
          <p:spPr>
            <a:xfrm>
              <a:off x="2794000" y="533400"/>
              <a:ext cx="444030" cy="2616200"/>
            </a:xfrm>
            <a:prstGeom prst="rect">
              <a:avLst/>
            </a:prstGeom>
          </p:spPr>
        </p:pic>
        <p:pic>
          <p:nvPicPr>
            <p:cNvPr id="22" name="Picture 21"/>
            <p:cNvPicPr>
              <a:picLocks noChangeAspect="1"/>
            </p:cNvPicPr>
            <p:nvPr/>
          </p:nvPicPr>
          <p:blipFill>
            <a:blip r:embed="rId9"/>
            <a:stretch>
              <a:fillRect/>
            </a:stretch>
          </p:blipFill>
          <p:spPr>
            <a:xfrm>
              <a:off x="3140898" y="959803"/>
              <a:ext cx="700734" cy="255080"/>
            </a:xfrm>
            <a:prstGeom prst="rect">
              <a:avLst/>
            </a:prstGeom>
          </p:spPr>
        </p:pic>
      </p:grpSp>
      <p:sp>
        <p:nvSpPr>
          <p:cNvPr id="8" name="Rectangle 7"/>
          <p:cNvSpPr/>
          <p:nvPr/>
        </p:nvSpPr>
        <p:spPr>
          <a:xfrm>
            <a:off x="3841632" y="3746043"/>
            <a:ext cx="1498600" cy="26162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054100" y="5600700"/>
            <a:ext cx="2044700" cy="369332"/>
          </a:xfrm>
          <a:prstGeom prst="rect">
            <a:avLst/>
          </a:prstGeom>
          <a:noFill/>
        </p:spPr>
        <p:txBody>
          <a:bodyPr wrap="square" rtlCol="0">
            <a:spAutoFit/>
          </a:bodyPr>
          <a:lstStyle/>
          <a:p>
            <a:r>
              <a:rPr lang="en-US" dirty="0" smtClean="0">
                <a:latin typeface="Times New Roman"/>
                <a:cs typeface="Times New Roman"/>
              </a:rPr>
              <a:t>½</a:t>
            </a:r>
            <a:r>
              <a:rPr lang="en-US" baseline="30000" dirty="0" smtClean="0">
                <a:latin typeface="Times New Roman"/>
                <a:cs typeface="Times New Roman"/>
              </a:rPr>
              <a:t>+ </a:t>
            </a:r>
            <a:r>
              <a:rPr lang="en-US" dirty="0" smtClean="0">
                <a:latin typeface="Times New Roman"/>
                <a:cs typeface="Times New Roman"/>
              </a:rPr>
              <a:t>at 180(85) keV</a:t>
            </a:r>
            <a:endParaRPr lang="en-US" dirty="0">
              <a:latin typeface="Times New Roman"/>
              <a:cs typeface="Times New Roman"/>
            </a:endParaRPr>
          </a:p>
        </p:txBody>
      </p:sp>
    </p:spTree>
    <p:extLst>
      <p:ext uri="{BB962C8B-B14F-4D97-AF65-F5344CB8AC3E}">
        <p14:creationId xmlns:p14="http://schemas.microsoft.com/office/powerpoint/2010/main" val="253659871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87561" y="4483100"/>
            <a:ext cx="5077052"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 name="Picture 10" descr="t_cell"/>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97587" y="1857375"/>
            <a:ext cx="1567026" cy="2356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rotWithShape="1">
          <a:blip r:embed="rId5">
            <a:extLst>
              <a:ext uri="{28A0092B-C50C-407E-A947-70E740481C1C}">
                <a14:useLocalDpi xmlns:a14="http://schemas.microsoft.com/office/drawing/2010/main" val="0"/>
              </a:ext>
            </a:extLst>
          </a:blip>
          <a:srcRect l="48890" t="10348" r="13472" b="57245"/>
          <a:stretch/>
        </p:blipFill>
        <p:spPr>
          <a:xfrm>
            <a:off x="3619500" y="1177925"/>
            <a:ext cx="3441700" cy="2222500"/>
          </a:xfrm>
          <a:prstGeom prst="rect">
            <a:avLst/>
          </a:prstGeom>
        </p:spPr>
      </p:pic>
      <p:pic>
        <p:nvPicPr>
          <p:cNvPr id="5" name="Picture 4" descr="Unknown-3.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1200" y="60968"/>
            <a:ext cx="2082800" cy="1720207"/>
          </a:xfrm>
          <a:prstGeom prst="rect">
            <a:avLst/>
          </a:prstGeom>
        </p:spPr>
      </p:pic>
      <p:pic>
        <p:nvPicPr>
          <p:cNvPr id="9" name="Picture 8" descr="10He.eps"/>
          <p:cNvPicPr>
            <a:picLocks noChangeAspect="1"/>
          </p:cNvPicPr>
          <p:nvPr/>
        </p:nvPicPr>
        <p:blipFill>
          <a:blip r:embed="rId7"/>
          <a:stretch>
            <a:fillRect/>
          </a:stretch>
        </p:blipFill>
        <p:spPr>
          <a:xfrm>
            <a:off x="265911" y="1608857"/>
            <a:ext cx="2933602" cy="3659336"/>
          </a:xfrm>
          <a:prstGeom prst="rect">
            <a:avLst/>
          </a:prstGeom>
          <a:solidFill>
            <a:srgbClr val="FEFFC8"/>
          </a:solidFill>
          <a:ln w="28575" cap="flat" cmpd="sng" algn="ctr">
            <a:solidFill>
              <a:srgbClr val="FF0000"/>
            </a:solidFill>
            <a:prstDash val="solid"/>
            <a:round/>
            <a:headEnd type="none" w="med" len="med"/>
            <a:tailEnd type="none" w="med" len="med"/>
          </a:ln>
          <a:effectLst>
            <a:outerShdw blurRad="50800" dist="304800" dir="2700000">
              <a:srgbClr val="000000">
                <a:alpha val="43000"/>
              </a:srgbClr>
            </a:outerShdw>
          </a:effectLst>
        </p:spPr>
      </p:pic>
      <p:sp>
        <p:nvSpPr>
          <p:cNvPr id="10" name="TextBox 9"/>
          <p:cNvSpPr txBox="1"/>
          <p:nvPr/>
        </p:nvSpPr>
        <p:spPr>
          <a:xfrm>
            <a:off x="342900" y="5688111"/>
            <a:ext cx="2819400" cy="307777"/>
          </a:xfrm>
          <a:prstGeom prst="rect">
            <a:avLst/>
          </a:prstGeom>
          <a:noFill/>
        </p:spPr>
        <p:txBody>
          <a:bodyPr wrap="square" rtlCol="0">
            <a:spAutoFit/>
          </a:bodyPr>
          <a:lstStyle/>
          <a:p>
            <a:pPr algn="ctr"/>
            <a:r>
              <a:rPr lang="sv-SE" sz="1400" dirty="0" smtClean="0">
                <a:latin typeface="Times New Roman"/>
              </a:rPr>
              <a:t>Johansson et al., NPA </a:t>
            </a:r>
            <a:r>
              <a:rPr lang="sv-SE" sz="1400" b="1" dirty="0" smtClean="0">
                <a:latin typeface="Times New Roman"/>
              </a:rPr>
              <a:t>847 </a:t>
            </a:r>
            <a:r>
              <a:rPr lang="sv-SE" sz="1400" dirty="0" smtClean="0">
                <a:latin typeface="Times New Roman"/>
              </a:rPr>
              <a:t>(2010) 66</a:t>
            </a:r>
            <a:endParaRPr lang="sv-SE" sz="1400" dirty="0">
              <a:latin typeface="Times New Roman"/>
            </a:endParaRPr>
          </a:p>
        </p:txBody>
      </p:sp>
      <p:sp>
        <p:nvSpPr>
          <p:cNvPr id="11" name="TextBox 10"/>
          <p:cNvSpPr txBox="1"/>
          <p:nvPr/>
        </p:nvSpPr>
        <p:spPr>
          <a:xfrm>
            <a:off x="286114" y="6311900"/>
            <a:ext cx="3358786" cy="307777"/>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S.I. </a:t>
            </a:r>
            <a:r>
              <a:rPr lang="en-US" sz="1400" dirty="0" err="1" smtClean="0">
                <a:latin typeface="Times New Roman"/>
                <a:cs typeface="Times New Roman"/>
              </a:rPr>
              <a:t>Sidorchuk</a:t>
            </a:r>
            <a:r>
              <a:rPr lang="en-US" sz="1400" dirty="0" smtClean="0">
                <a:latin typeface="Times New Roman"/>
                <a:cs typeface="Times New Roman"/>
              </a:rPr>
              <a:t> </a:t>
            </a:r>
            <a:r>
              <a:rPr lang="en-US" sz="1400" i="1" dirty="0" smtClean="0">
                <a:latin typeface="Times New Roman"/>
                <a:cs typeface="Times New Roman"/>
              </a:rPr>
              <a:t>et al</a:t>
            </a:r>
            <a:r>
              <a:rPr lang="en-US" sz="1400" dirty="0" smtClean="0">
                <a:latin typeface="Times New Roman"/>
                <a:cs typeface="Times New Roman"/>
              </a:rPr>
              <a:t>., PRL </a:t>
            </a:r>
            <a:r>
              <a:rPr lang="en-US" sz="1400" b="1" dirty="0" smtClean="0">
                <a:latin typeface="Times New Roman"/>
                <a:cs typeface="Times New Roman"/>
              </a:rPr>
              <a:t>108 </a:t>
            </a:r>
            <a:r>
              <a:rPr lang="en-US" sz="1400" dirty="0" smtClean="0">
                <a:latin typeface="Times New Roman"/>
                <a:cs typeface="Times New Roman"/>
              </a:rPr>
              <a:t>(12) 202502</a:t>
            </a:r>
            <a:endParaRPr lang="en-US" sz="1400" dirty="0">
              <a:latin typeface="Times New Roman"/>
              <a:cs typeface="Times New Roman"/>
            </a:endParaRPr>
          </a:p>
        </p:txBody>
      </p:sp>
      <p:sp>
        <p:nvSpPr>
          <p:cNvPr id="12" name="TextBox 11"/>
          <p:cNvSpPr txBox="1"/>
          <p:nvPr/>
        </p:nvSpPr>
        <p:spPr>
          <a:xfrm>
            <a:off x="1109989" y="2095500"/>
            <a:ext cx="439411" cy="377825"/>
          </a:xfrm>
          <a:prstGeom prst="rect">
            <a:avLst/>
          </a:prstGeom>
          <a:noFill/>
        </p:spPr>
        <p:txBody>
          <a:bodyPr wrap="square" rtlCol="0">
            <a:spAutoFit/>
          </a:bodyPr>
          <a:lstStyle/>
          <a:p>
            <a:pPr algn="ctr"/>
            <a:r>
              <a:rPr lang="en-US" dirty="0" smtClean="0"/>
              <a:t>0</a:t>
            </a:r>
            <a:r>
              <a:rPr lang="en-US" baseline="30000" dirty="0" smtClean="0"/>
              <a:t>+</a:t>
            </a:r>
            <a:endParaRPr lang="en-US" baseline="30000" dirty="0"/>
          </a:p>
        </p:txBody>
      </p:sp>
      <p:sp>
        <p:nvSpPr>
          <p:cNvPr id="13" name="TextBox 12"/>
          <p:cNvSpPr txBox="1"/>
          <p:nvPr/>
        </p:nvSpPr>
        <p:spPr>
          <a:xfrm>
            <a:off x="2062489" y="2882900"/>
            <a:ext cx="439411" cy="369332"/>
          </a:xfrm>
          <a:prstGeom prst="rect">
            <a:avLst/>
          </a:prstGeom>
          <a:noFill/>
        </p:spPr>
        <p:txBody>
          <a:bodyPr wrap="square" rtlCol="0">
            <a:spAutoFit/>
          </a:bodyPr>
          <a:lstStyle/>
          <a:p>
            <a:pPr algn="ctr"/>
            <a:r>
              <a:rPr lang="en-US" dirty="0"/>
              <a:t>2</a:t>
            </a:r>
            <a:r>
              <a:rPr lang="en-US" baseline="30000" dirty="0" smtClean="0"/>
              <a:t>+</a:t>
            </a:r>
            <a:endParaRPr lang="en-US" baseline="30000" dirty="0"/>
          </a:p>
        </p:txBody>
      </p:sp>
      <p:sp>
        <p:nvSpPr>
          <p:cNvPr id="14" name="TextBox 13"/>
          <p:cNvSpPr txBox="1"/>
          <p:nvPr/>
        </p:nvSpPr>
        <p:spPr>
          <a:xfrm>
            <a:off x="4907289" y="3238500"/>
            <a:ext cx="1480811" cy="461665"/>
          </a:xfrm>
          <a:prstGeom prst="rect">
            <a:avLst/>
          </a:prstGeom>
          <a:noFill/>
        </p:spPr>
        <p:txBody>
          <a:bodyPr wrap="square" rtlCol="0">
            <a:spAutoFit/>
          </a:bodyPr>
          <a:lstStyle/>
          <a:p>
            <a:pPr algn="ctr"/>
            <a:r>
              <a:rPr lang="en-US" sz="2400" dirty="0" smtClean="0"/>
              <a:t>0</a:t>
            </a:r>
            <a:r>
              <a:rPr lang="en-US" sz="2400" baseline="30000" dirty="0" smtClean="0"/>
              <a:t>+ </a:t>
            </a:r>
            <a:r>
              <a:rPr lang="en-US" sz="2400" dirty="0" smtClean="0"/>
              <a:t>, </a:t>
            </a:r>
            <a:r>
              <a:rPr lang="en-US" sz="2400" b="1" dirty="0" smtClean="0">
                <a:solidFill>
                  <a:srgbClr val="FF0000"/>
                </a:solidFill>
              </a:rPr>
              <a:t>1</a:t>
            </a:r>
            <a:r>
              <a:rPr lang="en-US" sz="2400" b="1" baseline="30000" dirty="0" smtClean="0">
                <a:solidFill>
                  <a:srgbClr val="FF0000"/>
                </a:solidFill>
              </a:rPr>
              <a:t>-</a:t>
            </a:r>
            <a:r>
              <a:rPr lang="en-US" sz="2400" dirty="0" smtClean="0"/>
              <a:t>,</a:t>
            </a:r>
            <a:r>
              <a:rPr lang="en-US" sz="2400" baseline="30000" dirty="0" smtClean="0"/>
              <a:t> </a:t>
            </a:r>
            <a:r>
              <a:rPr lang="en-US" sz="2400" dirty="0" smtClean="0"/>
              <a:t>2</a:t>
            </a:r>
            <a:r>
              <a:rPr lang="en-US" sz="2400" baseline="30000" dirty="0" smtClean="0"/>
              <a:t>+</a:t>
            </a:r>
            <a:endParaRPr lang="en-US" sz="2400" baseline="30000" dirty="0"/>
          </a:p>
        </p:txBody>
      </p:sp>
      <p:sp>
        <p:nvSpPr>
          <p:cNvPr id="15" name="Rectangle 14"/>
          <p:cNvSpPr/>
          <p:nvPr/>
        </p:nvSpPr>
        <p:spPr>
          <a:xfrm>
            <a:off x="1580312" y="394509"/>
            <a:ext cx="861857" cy="83150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9</a:t>
            </a:r>
            <a:r>
              <a:rPr lang="en-US" sz="2800" dirty="0" smtClean="0">
                <a:solidFill>
                  <a:schemeClr val="tx1"/>
                </a:solidFill>
              </a:rPr>
              <a:t>He</a:t>
            </a:r>
            <a:br>
              <a:rPr lang="en-US" sz="2800" dirty="0" smtClean="0">
                <a:solidFill>
                  <a:schemeClr val="tx1"/>
                </a:solidFill>
              </a:rPr>
            </a:br>
            <a:r>
              <a:rPr lang="en-US" sz="1400" dirty="0" smtClean="0">
                <a:solidFill>
                  <a:schemeClr val="tx1"/>
                </a:solidFill>
              </a:rPr>
              <a:t>unbound</a:t>
            </a:r>
            <a:endParaRPr lang="en-US" sz="1400" dirty="0">
              <a:solidFill>
                <a:schemeClr val="tx1"/>
              </a:solidFill>
            </a:endParaRPr>
          </a:p>
        </p:txBody>
      </p:sp>
      <p:sp>
        <p:nvSpPr>
          <p:cNvPr id="16" name="Rectangle 15"/>
          <p:cNvSpPr/>
          <p:nvPr/>
        </p:nvSpPr>
        <p:spPr>
          <a:xfrm>
            <a:off x="718032" y="39840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8</a:t>
            </a:r>
            <a:r>
              <a:rPr lang="en-US" sz="2800" dirty="0" smtClean="0">
                <a:solidFill>
                  <a:schemeClr val="tx1"/>
                </a:solidFill>
              </a:rPr>
              <a:t>He</a:t>
            </a:r>
            <a:br>
              <a:rPr lang="en-US" sz="2800" dirty="0" smtClean="0">
                <a:solidFill>
                  <a:schemeClr val="tx1"/>
                </a:solidFill>
              </a:rPr>
            </a:br>
            <a:r>
              <a:rPr lang="en-US" sz="1400" dirty="0" smtClean="0">
                <a:solidFill>
                  <a:schemeClr val="tx1"/>
                </a:solidFill>
              </a:rPr>
              <a:t>119 </a:t>
            </a:r>
            <a:r>
              <a:rPr lang="en-US" sz="1400" dirty="0" err="1" smtClean="0">
                <a:solidFill>
                  <a:schemeClr val="tx1"/>
                </a:solidFill>
              </a:rPr>
              <a:t>ms</a:t>
            </a:r>
            <a:endParaRPr lang="en-US" sz="1400" dirty="0">
              <a:solidFill>
                <a:schemeClr val="tx1"/>
              </a:solidFill>
            </a:endParaRPr>
          </a:p>
        </p:txBody>
      </p:sp>
      <p:sp>
        <p:nvSpPr>
          <p:cNvPr id="17" name="Rectangle 16"/>
          <p:cNvSpPr/>
          <p:nvPr/>
        </p:nvSpPr>
        <p:spPr>
          <a:xfrm>
            <a:off x="2443912" y="394509"/>
            <a:ext cx="861857" cy="831502"/>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10</a:t>
            </a:r>
            <a:r>
              <a:rPr lang="en-US" sz="2800" dirty="0" smtClean="0">
                <a:solidFill>
                  <a:schemeClr val="tx1"/>
                </a:solidFill>
              </a:rPr>
              <a:t>He</a:t>
            </a:r>
            <a:br>
              <a:rPr lang="en-US" sz="2800" dirty="0" smtClean="0">
                <a:solidFill>
                  <a:schemeClr val="tx1"/>
                </a:solidFill>
              </a:rPr>
            </a:br>
            <a:r>
              <a:rPr lang="en-US" sz="1400" dirty="0" smtClean="0">
                <a:solidFill>
                  <a:schemeClr val="tx1"/>
                </a:solidFill>
              </a:rPr>
              <a:t>unbound</a:t>
            </a:r>
            <a:endParaRPr lang="en-US" sz="1400" dirty="0">
              <a:solidFill>
                <a:schemeClr val="tx1"/>
              </a:solidFill>
            </a:endParaRPr>
          </a:p>
        </p:txBody>
      </p:sp>
      <p:sp>
        <p:nvSpPr>
          <p:cNvPr id="18" name="TextBox 17"/>
          <p:cNvSpPr txBox="1"/>
          <p:nvPr/>
        </p:nvSpPr>
        <p:spPr>
          <a:xfrm>
            <a:off x="3949700" y="213380"/>
            <a:ext cx="2260600" cy="523220"/>
          </a:xfrm>
          <a:prstGeom prst="rect">
            <a:avLst/>
          </a:prstGeom>
          <a:noFill/>
          <a:ln w="28575" cmpd="sng">
            <a:solidFill>
              <a:srgbClr val="FF0000"/>
            </a:solidFill>
          </a:ln>
        </p:spPr>
        <p:txBody>
          <a:bodyPr wrap="square" rtlCol="0">
            <a:spAutoFit/>
          </a:bodyPr>
          <a:lstStyle/>
          <a:p>
            <a:pPr algn="ctr"/>
            <a:r>
              <a:rPr lang="en-US" sz="2800" baseline="30000" dirty="0" smtClean="0">
                <a:latin typeface="Comic Sans MS"/>
                <a:cs typeface="Comic Sans MS"/>
              </a:rPr>
              <a:t>8</a:t>
            </a:r>
            <a:r>
              <a:rPr lang="en-US" sz="2800" dirty="0" smtClean="0">
                <a:latin typeface="Comic Sans MS"/>
                <a:cs typeface="Comic Sans MS"/>
              </a:rPr>
              <a:t>He(</a:t>
            </a:r>
            <a:r>
              <a:rPr lang="en-US" sz="2800" dirty="0" err="1">
                <a:latin typeface="Comic Sans MS"/>
                <a:cs typeface="Comic Sans MS"/>
              </a:rPr>
              <a:t>t</a:t>
            </a:r>
            <a:r>
              <a:rPr lang="en-US" sz="2800" dirty="0" err="1" smtClean="0">
                <a:latin typeface="Comic Sans MS"/>
                <a:cs typeface="Comic Sans MS"/>
              </a:rPr>
              <a:t>,p</a:t>
            </a:r>
            <a:r>
              <a:rPr lang="en-US" sz="2800" dirty="0" smtClean="0">
                <a:latin typeface="Comic Sans MS"/>
                <a:cs typeface="Comic Sans MS"/>
              </a:rPr>
              <a:t>)</a:t>
            </a:r>
            <a:r>
              <a:rPr lang="en-US" sz="2800" baseline="30000" dirty="0" smtClean="0">
                <a:latin typeface="Comic Sans MS"/>
                <a:cs typeface="Comic Sans MS"/>
              </a:rPr>
              <a:t>10</a:t>
            </a:r>
            <a:r>
              <a:rPr lang="en-US" sz="2800" dirty="0" smtClean="0">
                <a:latin typeface="Comic Sans MS"/>
                <a:cs typeface="Comic Sans MS"/>
              </a:rPr>
              <a:t>He</a:t>
            </a:r>
            <a:endParaRPr lang="en-US" sz="2800" dirty="0">
              <a:latin typeface="Comic Sans MS"/>
              <a:cs typeface="Comic Sans MS"/>
            </a:endParaRPr>
          </a:p>
        </p:txBody>
      </p:sp>
      <p:sp>
        <p:nvSpPr>
          <p:cNvPr id="19" name="TextBox 18"/>
          <p:cNvSpPr txBox="1"/>
          <p:nvPr/>
        </p:nvSpPr>
        <p:spPr>
          <a:xfrm>
            <a:off x="4293961" y="3700165"/>
            <a:ext cx="2322739" cy="523220"/>
          </a:xfrm>
          <a:prstGeom prst="rect">
            <a:avLst/>
          </a:prstGeom>
          <a:solidFill>
            <a:srgbClr val="FFFFFF"/>
          </a:solidFill>
          <a:ln>
            <a:solidFill>
              <a:srgbClr val="000000"/>
            </a:solidFill>
          </a:ln>
        </p:spPr>
        <p:txBody>
          <a:bodyPr wrap="square" rtlCol="0">
            <a:spAutoFit/>
          </a:bodyPr>
          <a:lstStyle/>
          <a:p>
            <a:pPr algn="ctr"/>
            <a:r>
              <a:rPr lang="en-US" sz="1400" dirty="0" smtClean="0">
                <a:latin typeface="Times New Roman"/>
                <a:cs typeface="Times New Roman"/>
              </a:rPr>
              <a:t>L.V. Chulkov </a:t>
            </a:r>
            <a:r>
              <a:rPr lang="en-US" sz="1400" i="1" dirty="0" smtClean="0">
                <a:latin typeface="Times New Roman"/>
                <a:cs typeface="Times New Roman"/>
              </a:rPr>
              <a:t>et al</a:t>
            </a:r>
            <a:r>
              <a:rPr lang="en-US" sz="1400" dirty="0" smtClean="0">
                <a:latin typeface="Times New Roman"/>
                <a:cs typeface="Times New Roman"/>
              </a:rPr>
              <a:t>., </a:t>
            </a:r>
          </a:p>
          <a:p>
            <a:pPr algn="ctr"/>
            <a:r>
              <a:rPr lang="en-US" sz="1400" dirty="0" smtClean="0">
                <a:latin typeface="Times New Roman"/>
                <a:cs typeface="Times New Roman"/>
              </a:rPr>
              <a:t>PLB </a:t>
            </a:r>
            <a:r>
              <a:rPr lang="en-US" sz="1400" b="1" dirty="0" smtClean="0">
                <a:latin typeface="Times New Roman"/>
                <a:cs typeface="Times New Roman"/>
              </a:rPr>
              <a:t>720 </a:t>
            </a:r>
            <a:r>
              <a:rPr lang="en-US" sz="1400" dirty="0" smtClean="0">
                <a:latin typeface="Times New Roman"/>
                <a:cs typeface="Times New Roman"/>
              </a:rPr>
              <a:t>(14) 344</a:t>
            </a:r>
            <a:endParaRPr lang="en-US" sz="1400" dirty="0">
              <a:latin typeface="Times New Roman"/>
              <a:cs typeface="Times New Roman"/>
            </a:endParaRPr>
          </a:p>
        </p:txBody>
      </p:sp>
      <p:sp>
        <p:nvSpPr>
          <p:cNvPr id="20" name="TextBox 19"/>
          <p:cNvSpPr txBox="1"/>
          <p:nvPr/>
        </p:nvSpPr>
        <p:spPr>
          <a:xfrm>
            <a:off x="-12700" y="6311900"/>
            <a:ext cx="340658" cy="276999"/>
          </a:xfrm>
          <a:prstGeom prst="rect">
            <a:avLst/>
          </a:prstGeom>
          <a:noFill/>
        </p:spPr>
        <p:txBody>
          <a:bodyPr wrap="none" rtlCol="0">
            <a:spAutoFit/>
          </a:bodyPr>
          <a:lstStyle/>
          <a:p>
            <a:r>
              <a:rPr lang="en-US" sz="1200" dirty="0" smtClean="0"/>
              <a:t>26</a:t>
            </a:r>
            <a:endParaRPr lang="en-US" sz="1200" dirty="0"/>
          </a:p>
        </p:txBody>
      </p:sp>
    </p:spTree>
    <p:extLst>
      <p:ext uri="{BB962C8B-B14F-4D97-AF65-F5344CB8AC3E}">
        <p14:creationId xmlns:p14="http://schemas.microsoft.com/office/powerpoint/2010/main" val="5434355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exagon 14"/>
          <p:cNvSpPr/>
          <p:nvPr/>
        </p:nvSpPr>
        <p:spPr>
          <a:xfrm>
            <a:off x="317500" y="5022165"/>
            <a:ext cx="2768600" cy="781735"/>
          </a:xfrm>
          <a:prstGeom prst="hexagon">
            <a:avLst/>
          </a:prstGeom>
          <a:solidFill>
            <a:srgbClr val="FAFFBB"/>
          </a:solidFill>
          <a:ln>
            <a:solidFill>
              <a:srgbClr val="FF0000"/>
            </a:solidFill>
          </a:ln>
          <a:effectLst>
            <a:glow rad="101600">
              <a:schemeClr val="accent1">
                <a:alpha val="75000"/>
              </a:schemeClr>
            </a:glow>
            <a:outerShdw blurRad="40000" dist="23000" sx="109000" sy="109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etu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3763451"/>
            <a:ext cx="3822700" cy="3107249"/>
          </a:xfrm>
          <a:prstGeom prst="rect">
            <a:avLst/>
          </a:prstGeom>
        </p:spPr>
      </p:pic>
      <p:pic>
        <p:nvPicPr>
          <p:cNvPr id="5" name="Picture 4" descr="Ex_10He_4.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554402" y="920665"/>
            <a:ext cx="2737152" cy="2847643"/>
          </a:xfrm>
          <a:prstGeom prst="rect">
            <a:avLst/>
          </a:prstGeom>
        </p:spPr>
      </p:pic>
      <p:sp>
        <p:nvSpPr>
          <p:cNvPr id="6" name="TextBox 5"/>
          <p:cNvSpPr txBox="1"/>
          <p:nvPr/>
        </p:nvSpPr>
        <p:spPr>
          <a:xfrm>
            <a:off x="3225800" y="257530"/>
            <a:ext cx="2806700" cy="523220"/>
          </a:xfrm>
          <a:prstGeom prst="rect">
            <a:avLst/>
          </a:prstGeom>
          <a:noFill/>
          <a:ln w="19050" cmpd="sng">
            <a:solidFill>
              <a:srgbClr val="FF0000"/>
            </a:solidFill>
          </a:ln>
        </p:spPr>
        <p:txBody>
          <a:bodyPr wrap="square" rtlCol="0">
            <a:spAutoFit/>
          </a:bodyPr>
          <a:lstStyle/>
          <a:p>
            <a:pPr algn="ctr"/>
            <a:r>
              <a:rPr lang="en-US" sz="2800" baseline="30000" dirty="0" smtClean="0">
                <a:latin typeface="Comic Sans MS"/>
                <a:cs typeface="Comic Sans MS"/>
              </a:rPr>
              <a:t>11</a:t>
            </a:r>
            <a:r>
              <a:rPr lang="en-US" sz="2800" dirty="0" smtClean="0">
                <a:latin typeface="Comic Sans MS"/>
                <a:cs typeface="Comic Sans MS"/>
              </a:rPr>
              <a:t>Li(d,</a:t>
            </a:r>
            <a:r>
              <a:rPr lang="en-US" sz="2800" baseline="30000" dirty="0" smtClean="0">
                <a:latin typeface="Comic Sans MS"/>
                <a:cs typeface="Comic Sans MS"/>
              </a:rPr>
              <a:t>3</a:t>
            </a:r>
            <a:r>
              <a:rPr lang="en-US" sz="2800" dirty="0" smtClean="0">
                <a:latin typeface="Comic Sans MS"/>
                <a:cs typeface="Comic Sans MS"/>
              </a:rPr>
              <a:t>He)</a:t>
            </a:r>
            <a:r>
              <a:rPr lang="en-US" sz="2800" baseline="30000" dirty="0" smtClean="0">
                <a:latin typeface="Comic Sans MS"/>
                <a:cs typeface="Comic Sans MS"/>
              </a:rPr>
              <a:t>10</a:t>
            </a:r>
            <a:r>
              <a:rPr lang="en-US" sz="2800" dirty="0" smtClean="0">
                <a:latin typeface="Comic Sans MS"/>
                <a:cs typeface="Comic Sans MS"/>
              </a:rPr>
              <a:t>He</a:t>
            </a:r>
            <a:endParaRPr lang="en-US" sz="2800" dirty="0">
              <a:latin typeface="Comic Sans MS"/>
              <a:cs typeface="Comic Sans MS"/>
            </a:endParaRPr>
          </a:p>
        </p:txBody>
      </p:sp>
      <p:pic>
        <p:nvPicPr>
          <p:cNvPr id="8" name="Picture 7" descr="images-1.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8300" y="99907"/>
            <a:ext cx="2311400" cy="616374"/>
          </a:xfrm>
          <a:prstGeom prst="rect">
            <a:avLst/>
          </a:prstGeom>
        </p:spPr>
      </p:pic>
      <p:sp>
        <p:nvSpPr>
          <p:cNvPr id="9" name="Rectangle 8"/>
          <p:cNvSpPr/>
          <p:nvPr/>
        </p:nvSpPr>
        <p:spPr>
          <a:xfrm>
            <a:off x="159232" y="14440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11</a:t>
            </a:r>
            <a:r>
              <a:rPr lang="en-US" sz="2800" dirty="0">
                <a:solidFill>
                  <a:schemeClr val="tx1"/>
                </a:solidFill>
              </a:rPr>
              <a:t>L</a:t>
            </a:r>
            <a:r>
              <a:rPr lang="en-US" sz="2800" dirty="0" smtClean="0">
                <a:solidFill>
                  <a:schemeClr val="tx1"/>
                </a:solidFill>
              </a:rPr>
              <a:t>i</a:t>
            </a:r>
            <a:br>
              <a:rPr lang="en-US" sz="2800" dirty="0" smtClean="0">
                <a:solidFill>
                  <a:schemeClr val="tx1"/>
                </a:solidFill>
              </a:rPr>
            </a:br>
            <a:r>
              <a:rPr lang="en-US" sz="1400" dirty="0" smtClean="0">
                <a:solidFill>
                  <a:schemeClr val="tx1"/>
                </a:solidFill>
              </a:rPr>
              <a:t>8.5 </a:t>
            </a:r>
            <a:r>
              <a:rPr lang="en-US" sz="1400" dirty="0" err="1" smtClean="0">
                <a:solidFill>
                  <a:schemeClr val="tx1"/>
                </a:solidFill>
              </a:rPr>
              <a:t>ms</a:t>
            </a:r>
            <a:endParaRPr lang="en-US" sz="1400" dirty="0">
              <a:solidFill>
                <a:schemeClr val="tx1"/>
              </a:solidFill>
            </a:endParaRPr>
          </a:p>
        </p:txBody>
      </p:sp>
      <p:sp>
        <p:nvSpPr>
          <p:cNvPr id="10" name="TextBox 9"/>
          <p:cNvSpPr txBox="1"/>
          <p:nvPr/>
        </p:nvSpPr>
        <p:spPr>
          <a:xfrm>
            <a:off x="286114" y="6311900"/>
            <a:ext cx="2279286" cy="307777"/>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Courtesy </a:t>
            </a:r>
            <a:r>
              <a:rPr lang="en-US" sz="1400" dirty="0" err="1" smtClean="0">
                <a:latin typeface="Times New Roman"/>
                <a:cs typeface="Times New Roman"/>
              </a:rPr>
              <a:t>Adrien</a:t>
            </a:r>
            <a:r>
              <a:rPr lang="en-US" sz="1400" dirty="0" smtClean="0">
                <a:latin typeface="Times New Roman"/>
                <a:cs typeface="Times New Roman"/>
              </a:rPr>
              <a:t> </a:t>
            </a:r>
            <a:r>
              <a:rPr lang="en-US" sz="1400" dirty="0" err="1" smtClean="0">
                <a:latin typeface="Times New Roman"/>
                <a:cs typeface="Times New Roman"/>
              </a:rPr>
              <a:t>Matta</a:t>
            </a:r>
            <a:r>
              <a:rPr lang="en-US" sz="1400" dirty="0" smtClean="0">
                <a:latin typeface="Times New Roman"/>
                <a:cs typeface="Times New Roman"/>
              </a:rPr>
              <a:t> </a:t>
            </a:r>
            <a:endParaRPr lang="en-US" sz="1400" dirty="0">
              <a:latin typeface="Times New Roman"/>
              <a:cs typeface="Times New Roman"/>
            </a:endParaRPr>
          </a:p>
        </p:txBody>
      </p:sp>
      <p:pic>
        <p:nvPicPr>
          <p:cNvPr id="4" name="Picture 3" descr="CS_8He_10He_5.pdf"/>
          <p:cNvPicPr>
            <a:picLocks noChangeAspect="1"/>
          </p:cNvPicPr>
          <p:nvPr/>
        </p:nvPicPr>
        <p:blipFill rotWithShape="1">
          <a:blip r:embed="rId7">
            <a:extLst>
              <a:ext uri="{28A0092B-C50C-407E-A947-70E740481C1C}">
                <a14:useLocalDpi xmlns:a14="http://schemas.microsoft.com/office/drawing/2010/main" val="0"/>
              </a:ext>
            </a:extLst>
          </a:blip>
          <a:srcRect b="49903"/>
          <a:stretch/>
        </p:blipFill>
        <p:spPr>
          <a:xfrm rot="5400000">
            <a:off x="464495" y="1891147"/>
            <a:ext cx="2751164" cy="2873045"/>
          </a:xfrm>
          <a:prstGeom prst="rect">
            <a:avLst/>
          </a:prstGeom>
        </p:spPr>
      </p:pic>
      <p:sp>
        <p:nvSpPr>
          <p:cNvPr id="11" name="TextBox 10"/>
          <p:cNvSpPr txBox="1"/>
          <p:nvPr/>
        </p:nvSpPr>
        <p:spPr>
          <a:xfrm>
            <a:off x="6337300" y="1181100"/>
            <a:ext cx="1435100" cy="461665"/>
          </a:xfrm>
          <a:prstGeom prst="rect">
            <a:avLst/>
          </a:prstGeom>
          <a:noFill/>
        </p:spPr>
        <p:txBody>
          <a:bodyPr wrap="square" rtlCol="0">
            <a:spAutoFit/>
          </a:bodyPr>
          <a:lstStyle/>
          <a:p>
            <a:pPr algn="ctr"/>
            <a:r>
              <a:rPr lang="en-US" sz="2400" b="1" baseline="30000" dirty="0" smtClean="0">
                <a:solidFill>
                  <a:srgbClr val="FF0000"/>
                </a:solidFill>
                <a:latin typeface="Times New Roman"/>
                <a:cs typeface="Times New Roman"/>
              </a:rPr>
              <a:t>6</a:t>
            </a:r>
            <a:r>
              <a:rPr lang="en-US" sz="2400" b="1" dirty="0" smtClean="0">
                <a:solidFill>
                  <a:srgbClr val="FF0000"/>
                </a:solidFill>
                <a:latin typeface="Times New Roman"/>
                <a:cs typeface="Times New Roman"/>
              </a:rPr>
              <a:t>He+4n</a:t>
            </a:r>
            <a:endParaRPr lang="en-US" sz="2400" b="1" dirty="0">
              <a:solidFill>
                <a:srgbClr val="FF0000"/>
              </a:solidFill>
              <a:latin typeface="Times New Roman"/>
              <a:cs typeface="Times New Roman"/>
            </a:endParaRPr>
          </a:p>
        </p:txBody>
      </p:sp>
      <p:sp>
        <p:nvSpPr>
          <p:cNvPr id="12" name="TextBox 11"/>
          <p:cNvSpPr txBox="1"/>
          <p:nvPr/>
        </p:nvSpPr>
        <p:spPr>
          <a:xfrm>
            <a:off x="6477000" y="1701800"/>
            <a:ext cx="1181100" cy="461665"/>
          </a:xfrm>
          <a:prstGeom prst="rect">
            <a:avLst/>
          </a:prstGeom>
          <a:noFill/>
        </p:spPr>
        <p:txBody>
          <a:bodyPr wrap="square" rtlCol="0">
            <a:spAutoFit/>
          </a:bodyPr>
          <a:lstStyle/>
          <a:p>
            <a:pPr algn="ctr"/>
            <a:r>
              <a:rPr lang="en-US" sz="2400" b="1" baseline="30000" dirty="0" smtClean="0">
                <a:solidFill>
                  <a:srgbClr val="0000FF"/>
                </a:solidFill>
                <a:latin typeface="Times New Roman"/>
                <a:cs typeface="Times New Roman"/>
              </a:rPr>
              <a:t>8</a:t>
            </a:r>
            <a:r>
              <a:rPr lang="en-US" sz="2400" b="1" dirty="0" smtClean="0">
                <a:solidFill>
                  <a:srgbClr val="0000FF"/>
                </a:solidFill>
                <a:latin typeface="Times New Roman"/>
                <a:cs typeface="Times New Roman"/>
              </a:rPr>
              <a:t>He+2n</a:t>
            </a:r>
            <a:endParaRPr lang="en-US" sz="2400" b="1" dirty="0">
              <a:solidFill>
                <a:srgbClr val="0000FF"/>
              </a:solidFill>
              <a:latin typeface="Times New Roman"/>
              <a:cs typeface="Times New Roman"/>
            </a:endParaRPr>
          </a:p>
        </p:txBody>
      </p:sp>
      <p:sp>
        <p:nvSpPr>
          <p:cNvPr id="13" name="TextBox 12"/>
          <p:cNvSpPr txBox="1"/>
          <p:nvPr/>
        </p:nvSpPr>
        <p:spPr>
          <a:xfrm>
            <a:off x="108314" y="1155700"/>
            <a:ext cx="1161686" cy="369332"/>
          </a:xfrm>
          <a:prstGeom prst="rect">
            <a:avLst/>
          </a:prstGeom>
          <a:noFill/>
        </p:spPr>
        <p:txBody>
          <a:bodyPr wrap="square" rtlCol="0">
            <a:spAutoFit/>
          </a:bodyPr>
          <a:lstStyle/>
          <a:p>
            <a:pPr algn="ctr"/>
            <a:r>
              <a:rPr lang="en-US" dirty="0" smtClean="0"/>
              <a:t>50 MeV/u</a:t>
            </a:r>
            <a:endParaRPr lang="en-US" dirty="0"/>
          </a:p>
        </p:txBody>
      </p:sp>
      <p:sp>
        <p:nvSpPr>
          <p:cNvPr id="14" name="TextBox 13"/>
          <p:cNvSpPr txBox="1"/>
          <p:nvPr/>
        </p:nvSpPr>
        <p:spPr>
          <a:xfrm>
            <a:off x="495300" y="5022165"/>
            <a:ext cx="2554530" cy="646331"/>
          </a:xfrm>
          <a:prstGeom prst="rect">
            <a:avLst/>
          </a:prstGeom>
          <a:noFill/>
        </p:spPr>
        <p:txBody>
          <a:bodyPr wrap="none" rtlCol="0">
            <a:spAutoFit/>
          </a:bodyPr>
          <a:lstStyle/>
          <a:p>
            <a:r>
              <a:rPr lang="en-US" dirty="0" smtClean="0"/>
              <a:t>…importance of </a:t>
            </a:r>
            <a:r>
              <a:rPr lang="en-US" baseline="30000" dirty="0" smtClean="0"/>
              <a:t>8</a:t>
            </a:r>
            <a:r>
              <a:rPr lang="en-US" dirty="0" smtClean="0"/>
              <a:t>He </a:t>
            </a:r>
          </a:p>
          <a:p>
            <a:r>
              <a:rPr lang="en-US" dirty="0" smtClean="0"/>
              <a:t>core excitations in </a:t>
            </a:r>
            <a:r>
              <a:rPr lang="en-US" baseline="30000" dirty="0" smtClean="0"/>
              <a:t>10</a:t>
            </a:r>
            <a:r>
              <a:rPr lang="en-US" dirty="0" smtClean="0"/>
              <a:t>He..</a:t>
            </a:r>
            <a:endParaRPr lang="en-US" dirty="0"/>
          </a:p>
        </p:txBody>
      </p:sp>
      <p:sp>
        <p:nvSpPr>
          <p:cNvPr id="2" name="TextBox 1"/>
          <p:cNvSpPr txBox="1"/>
          <p:nvPr/>
        </p:nvSpPr>
        <p:spPr>
          <a:xfrm>
            <a:off x="3365500" y="5059233"/>
            <a:ext cx="1834844" cy="369332"/>
          </a:xfrm>
          <a:prstGeom prst="rect">
            <a:avLst/>
          </a:prstGeom>
          <a:noFill/>
        </p:spPr>
        <p:txBody>
          <a:bodyPr wrap="square" rtlCol="0">
            <a:spAutoFit/>
          </a:bodyPr>
          <a:lstStyle/>
          <a:p>
            <a:r>
              <a:rPr lang="en-US" dirty="0" err="1" smtClean="0">
                <a:latin typeface="Symbol" charset="2"/>
                <a:cs typeface="Symbol" charset="2"/>
              </a:rPr>
              <a:t>s</a:t>
            </a:r>
            <a:r>
              <a:rPr lang="en-US" baseline="-25000" dirty="0" err="1" smtClean="0"/>
              <a:t>exp</a:t>
            </a:r>
            <a:r>
              <a:rPr lang="en-US" dirty="0" smtClean="0"/>
              <a:t>/</a:t>
            </a:r>
            <a:r>
              <a:rPr lang="en-US" dirty="0" smtClean="0">
                <a:latin typeface="Symbol" charset="2"/>
                <a:cs typeface="Symbol" charset="2"/>
              </a:rPr>
              <a:t>s</a:t>
            </a:r>
            <a:r>
              <a:rPr lang="en-US" baseline="-25000" dirty="0" smtClean="0"/>
              <a:t>obs</a:t>
            </a:r>
            <a:r>
              <a:rPr lang="en-US" dirty="0" smtClean="0"/>
              <a:t>= 0.10(2)</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825816559"/>
              </p:ext>
            </p:extLst>
          </p:nvPr>
        </p:nvGraphicFramePr>
        <p:xfrm>
          <a:off x="3517900" y="4368800"/>
          <a:ext cx="1503892" cy="622300"/>
        </p:xfrm>
        <a:graphic>
          <a:graphicData uri="http://schemas.openxmlformats.org/presentationml/2006/ole">
            <mc:AlternateContent xmlns:mc="http://schemas.openxmlformats.org/markup-compatibility/2006">
              <mc:Choice xmlns:v="urn:schemas-microsoft-com:vml" Requires="v">
                <p:oleObj spid="_x0000_s6220" name="Equation" r:id="rId8" imgW="736600" imgH="304800" progId="Equation.3">
                  <p:embed/>
                </p:oleObj>
              </mc:Choice>
              <mc:Fallback>
                <p:oleObj name="Equation" r:id="rId8" imgW="736600" imgH="304800" progId="Equation.3">
                  <p:embed/>
                  <p:pic>
                    <p:nvPicPr>
                      <p:cNvPr id="0" name=""/>
                      <p:cNvPicPr/>
                      <p:nvPr/>
                    </p:nvPicPr>
                    <p:blipFill>
                      <a:blip r:embed="rId9"/>
                      <a:stretch>
                        <a:fillRect/>
                      </a:stretch>
                    </p:blipFill>
                    <p:spPr>
                      <a:xfrm>
                        <a:off x="3517900" y="4368800"/>
                        <a:ext cx="1503892" cy="622300"/>
                      </a:xfrm>
                      <a:prstGeom prst="rect">
                        <a:avLst/>
                      </a:prstGeom>
                    </p:spPr>
                  </p:pic>
                </p:oleObj>
              </mc:Fallback>
            </mc:AlternateContent>
          </a:graphicData>
        </a:graphic>
      </p:graphicFrame>
      <p:sp>
        <p:nvSpPr>
          <p:cNvPr id="16" name="Rectangle 15"/>
          <p:cNvSpPr/>
          <p:nvPr/>
        </p:nvSpPr>
        <p:spPr>
          <a:xfrm>
            <a:off x="3365500" y="4241800"/>
            <a:ext cx="1834844" cy="12827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700" y="6311900"/>
            <a:ext cx="340658" cy="276999"/>
          </a:xfrm>
          <a:prstGeom prst="rect">
            <a:avLst/>
          </a:prstGeom>
          <a:noFill/>
        </p:spPr>
        <p:txBody>
          <a:bodyPr wrap="none" rtlCol="0">
            <a:spAutoFit/>
          </a:bodyPr>
          <a:lstStyle/>
          <a:p>
            <a:r>
              <a:rPr lang="en-US" sz="1200" dirty="0" smtClean="0"/>
              <a:t>48</a:t>
            </a:r>
            <a:endParaRPr lang="en-US" sz="1200" dirty="0"/>
          </a:p>
        </p:txBody>
      </p:sp>
    </p:spTree>
    <p:extLst>
      <p:ext uri="{BB962C8B-B14F-4D97-AF65-F5344CB8AC3E}">
        <p14:creationId xmlns:p14="http://schemas.microsoft.com/office/powerpoint/2010/main" val="407497562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db3e41c148f812b028e19bba60148a8.jpg"/>
          <p:cNvPicPr>
            <a:picLocks noChangeAspect="1"/>
          </p:cNvPicPr>
          <p:nvPr/>
        </p:nvPicPr>
        <p:blipFill rotWithShape="1">
          <a:blip r:embed="rId2">
            <a:extLst>
              <a:ext uri="{28A0092B-C50C-407E-A947-70E740481C1C}">
                <a14:useLocalDpi xmlns:a14="http://schemas.microsoft.com/office/drawing/2010/main" val="0"/>
              </a:ext>
            </a:extLst>
          </a:blip>
          <a:srcRect l="9262" r="-1"/>
          <a:stretch/>
        </p:blipFill>
        <p:spPr>
          <a:xfrm>
            <a:off x="-101600" y="0"/>
            <a:ext cx="9332686" cy="6858000"/>
          </a:xfrm>
          <a:prstGeom prst="rect">
            <a:avLst/>
          </a:prstGeom>
        </p:spPr>
      </p:pic>
      <p:pic>
        <p:nvPicPr>
          <p:cNvPr id="2" name="Picture 1" descr="110-discove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500" y="2882900"/>
            <a:ext cx="4622800" cy="3874006"/>
          </a:xfrm>
          <a:prstGeom prst="rect">
            <a:avLst/>
          </a:prstGeom>
        </p:spPr>
      </p:pic>
      <p:pic>
        <p:nvPicPr>
          <p:cNvPr id="3" name="Picture 2" descr="Unknown-5.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7700" y="342900"/>
            <a:ext cx="1892300" cy="1892300"/>
          </a:xfrm>
          <a:prstGeom prst="rect">
            <a:avLst/>
          </a:prstGeom>
        </p:spPr>
      </p:pic>
    </p:spTree>
    <p:extLst>
      <p:ext uri="{BB962C8B-B14F-4D97-AF65-F5344CB8AC3E}">
        <p14:creationId xmlns:p14="http://schemas.microsoft.com/office/powerpoint/2010/main" val="11827080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12979" y="1208390"/>
            <a:ext cx="3240421" cy="3644001"/>
          </a:xfrm>
          <a:prstGeom prst="rect">
            <a:avLst/>
          </a:prstGeom>
        </p:spPr>
      </p:pic>
      <p:pic>
        <p:nvPicPr>
          <p:cNvPr id="5" name="Picture 4"/>
          <p:cNvPicPr>
            <a:picLocks noChangeAspect="1"/>
          </p:cNvPicPr>
          <p:nvPr/>
        </p:nvPicPr>
        <p:blipFill>
          <a:blip r:embed="rId3"/>
          <a:stretch>
            <a:fillRect/>
          </a:stretch>
        </p:blipFill>
        <p:spPr>
          <a:xfrm>
            <a:off x="7181351" y="4901914"/>
            <a:ext cx="1975348" cy="1968785"/>
          </a:xfrm>
          <a:prstGeom prst="rect">
            <a:avLst/>
          </a:prstGeom>
        </p:spPr>
      </p:pic>
      <p:sp>
        <p:nvSpPr>
          <p:cNvPr id="6" name="Rectangle 5"/>
          <p:cNvSpPr/>
          <p:nvPr/>
        </p:nvSpPr>
        <p:spPr>
          <a:xfrm>
            <a:off x="5925032" y="60216"/>
            <a:ext cx="1110768" cy="1087492"/>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294</a:t>
            </a:r>
            <a:r>
              <a:rPr lang="en-US" sz="2800" dirty="0" smtClean="0">
                <a:solidFill>
                  <a:schemeClr val="tx1"/>
                </a:solidFill>
              </a:rPr>
              <a:t>117</a:t>
            </a:r>
            <a:br>
              <a:rPr lang="en-US" sz="2800" dirty="0" smtClean="0">
                <a:solidFill>
                  <a:schemeClr val="tx1"/>
                </a:solidFill>
              </a:rPr>
            </a:br>
            <a:endParaRPr lang="en-US" sz="2000" dirty="0">
              <a:solidFill>
                <a:schemeClr val="tx1"/>
              </a:solidFill>
            </a:endParaRPr>
          </a:p>
        </p:txBody>
      </p:sp>
      <p:sp>
        <p:nvSpPr>
          <p:cNvPr id="8" name="Rectangle 7"/>
          <p:cNvSpPr/>
          <p:nvPr/>
        </p:nvSpPr>
        <p:spPr>
          <a:xfrm>
            <a:off x="4958604" y="178609"/>
            <a:ext cx="861857" cy="831502"/>
          </a:xfrm>
          <a:prstGeom prst="rect">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aseline="30000" dirty="0" smtClean="0">
                <a:solidFill>
                  <a:schemeClr val="tx1"/>
                </a:solidFill>
              </a:rPr>
              <a:t>249</a:t>
            </a:r>
            <a:r>
              <a:rPr lang="en-US" sz="2400" dirty="0" smtClean="0">
                <a:solidFill>
                  <a:schemeClr val="tx1"/>
                </a:solidFill>
              </a:rPr>
              <a:t>Bk</a:t>
            </a:r>
            <a:r>
              <a:rPr lang="en-US" sz="2800" dirty="0" smtClean="0">
                <a:solidFill>
                  <a:schemeClr val="tx1"/>
                </a:solidFill>
              </a:rPr>
              <a:t/>
            </a:r>
            <a:br>
              <a:rPr lang="en-US" sz="2800" dirty="0" smtClean="0">
                <a:solidFill>
                  <a:schemeClr val="tx1"/>
                </a:solidFill>
              </a:rPr>
            </a:br>
            <a:r>
              <a:rPr lang="en-US" sz="1400" dirty="0" smtClean="0">
                <a:solidFill>
                  <a:schemeClr val="tx1"/>
                </a:solidFill>
              </a:rPr>
              <a:t>330 d</a:t>
            </a:r>
            <a:endParaRPr lang="en-US" sz="1400" dirty="0">
              <a:solidFill>
                <a:schemeClr val="tx1"/>
              </a:solidFill>
            </a:endParaRPr>
          </a:p>
        </p:txBody>
      </p:sp>
      <p:sp>
        <p:nvSpPr>
          <p:cNvPr id="9" name="Rectangle 8"/>
          <p:cNvSpPr/>
          <p:nvPr/>
        </p:nvSpPr>
        <p:spPr>
          <a:xfrm>
            <a:off x="4097964" y="17982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48</a:t>
            </a:r>
            <a:r>
              <a:rPr lang="en-US" sz="2800" dirty="0" smtClean="0">
                <a:solidFill>
                  <a:schemeClr val="tx1"/>
                </a:solidFill>
              </a:rPr>
              <a:t>Ca</a:t>
            </a:r>
            <a:br>
              <a:rPr lang="en-US" sz="2800" dirty="0" smtClean="0">
                <a:solidFill>
                  <a:schemeClr val="tx1"/>
                </a:solidFill>
              </a:rPr>
            </a:br>
            <a:r>
              <a:rPr lang="en-US" sz="1200" dirty="0" smtClean="0">
                <a:solidFill>
                  <a:schemeClr val="tx1"/>
                </a:solidFill>
              </a:rPr>
              <a:t>4.3 10</a:t>
            </a:r>
            <a:r>
              <a:rPr lang="en-US" sz="1200" baseline="30000" dirty="0" smtClean="0">
                <a:solidFill>
                  <a:schemeClr val="tx1"/>
                </a:solidFill>
              </a:rPr>
              <a:t>19</a:t>
            </a:r>
            <a:r>
              <a:rPr lang="en-US" sz="1200" dirty="0" smtClean="0">
                <a:solidFill>
                  <a:schemeClr val="tx1"/>
                </a:solidFill>
              </a:rPr>
              <a:t> y</a:t>
            </a:r>
            <a:endParaRPr lang="en-US" sz="1200" dirty="0">
              <a:solidFill>
                <a:schemeClr val="tx1"/>
              </a:solidFill>
            </a:endParaRPr>
          </a:p>
        </p:txBody>
      </p:sp>
      <p:grpSp>
        <p:nvGrpSpPr>
          <p:cNvPr id="7" name="Group 6"/>
          <p:cNvGrpSpPr/>
          <p:nvPr/>
        </p:nvGrpSpPr>
        <p:grpSpPr>
          <a:xfrm>
            <a:off x="-210702" y="1567303"/>
            <a:ext cx="5131705" cy="4357580"/>
            <a:chOff x="1462262" y="2118105"/>
            <a:chExt cx="5131705" cy="4357580"/>
          </a:xfrm>
        </p:grpSpPr>
        <p:sp>
          <p:nvSpPr>
            <p:cNvPr id="10" name="TextBox 9"/>
            <p:cNvSpPr txBox="1"/>
            <p:nvPr/>
          </p:nvSpPr>
          <p:spPr>
            <a:xfrm>
              <a:off x="2466461" y="5653455"/>
              <a:ext cx="1040892" cy="428624"/>
            </a:xfrm>
            <a:prstGeom prst="rect">
              <a:avLst/>
            </a:prstGeom>
            <a:noFill/>
          </p:spPr>
          <p:txBody>
            <a:bodyPr wrap="square" rtlCol="0">
              <a:noAutofit/>
            </a:bodyPr>
            <a:lstStyle/>
            <a:p>
              <a:r>
                <a:rPr lang="en-US" sz="1200" dirty="0" smtClean="0">
                  <a:latin typeface="Arial" pitchFamily="34" charset="0"/>
                  <a:cs typeface="Arial" pitchFamily="34" charset="0"/>
                </a:rPr>
                <a:t>9.21(1)</a:t>
              </a:r>
            </a:p>
            <a:p>
              <a:r>
                <a:rPr lang="en-US" sz="1200" dirty="0" smtClean="0">
                  <a:latin typeface="Arial" pitchFamily="34" charset="0"/>
                  <a:cs typeface="Arial" pitchFamily="34" charset="0"/>
                </a:rPr>
                <a:t>10.9(   )</a:t>
              </a:r>
              <a:endParaRPr lang="sv-SE" sz="1200" dirty="0">
                <a:latin typeface="Arial" pitchFamily="34" charset="0"/>
                <a:cs typeface="Arial" pitchFamily="34" charset="0"/>
              </a:endParaRPr>
            </a:p>
          </p:txBody>
        </p:sp>
        <p:sp>
          <p:nvSpPr>
            <p:cNvPr id="11" name="Rectangle 10"/>
            <p:cNvSpPr/>
            <p:nvPr/>
          </p:nvSpPr>
          <p:spPr>
            <a:xfrm>
              <a:off x="5536692" y="2118105"/>
              <a:ext cx="457200" cy="457200"/>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478194" y="2118105"/>
              <a:ext cx="574196" cy="276999"/>
            </a:xfrm>
            <a:prstGeom prst="rect">
              <a:avLst/>
            </a:prstGeom>
            <a:noFill/>
          </p:spPr>
          <p:txBody>
            <a:bodyPr wrap="none" rtlCol="0">
              <a:spAutoFit/>
            </a:bodyPr>
            <a:lstStyle/>
            <a:p>
              <a:r>
                <a:rPr lang="en-US" sz="1200" baseline="30000" dirty="0" smtClean="0"/>
                <a:t>288</a:t>
              </a:r>
              <a:r>
                <a:rPr lang="en-US" sz="1200" dirty="0" smtClean="0"/>
                <a:t>115</a:t>
              </a:r>
              <a:endParaRPr lang="en-US" sz="1200" dirty="0"/>
            </a:p>
          </p:txBody>
        </p:sp>
        <p:grpSp>
          <p:nvGrpSpPr>
            <p:cNvPr id="13" name="Group 12"/>
            <p:cNvGrpSpPr/>
            <p:nvPr/>
          </p:nvGrpSpPr>
          <p:grpSpPr>
            <a:xfrm>
              <a:off x="4724400" y="2582007"/>
              <a:ext cx="812292" cy="767862"/>
              <a:chOff x="4208702" y="2965938"/>
              <a:chExt cx="812292" cy="767862"/>
            </a:xfrm>
          </p:grpSpPr>
          <p:sp>
            <p:nvSpPr>
              <p:cNvPr id="43" name="Rectangle 42"/>
              <p:cNvSpPr/>
              <p:nvPr/>
            </p:nvSpPr>
            <p:spPr>
              <a:xfrm>
                <a:off x="4267200" y="3276600"/>
                <a:ext cx="457200" cy="457200"/>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4208702" y="3256063"/>
                <a:ext cx="574196" cy="276999"/>
              </a:xfrm>
              <a:prstGeom prst="rect">
                <a:avLst/>
              </a:prstGeom>
              <a:noFill/>
            </p:spPr>
            <p:txBody>
              <a:bodyPr wrap="none" rtlCol="0">
                <a:spAutoFit/>
              </a:bodyPr>
              <a:lstStyle/>
              <a:p>
                <a:r>
                  <a:rPr lang="en-US" sz="1200" baseline="30000" dirty="0" smtClean="0"/>
                  <a:t>284</a:t>
                </a:r>
                <a:r>
                  <a:rPr lang="en-US" sz="1200" dirty="0" smtClean="0"/>
                  <a:t>113</a:t>
                </a:r>
                <a:endParaRPr lang="en-US" sz="1200" dirty="0"/>
              </a:p>
            </p:txBody>
          </p:sp>
          <p:cxnSp>
            <p:nvCxnSpPr>
              <p:cNvPr id="45" name="Straight Arrow Connector 44"/>
              <p:cNvCxnSpPr/>
              <p:nvPr/>
            </p:nvCxnSpPr>
            <p:spPr>
              <a:xfrm flipH="1">
                <a:off x="4724400" y="2965938"/>
                <a:ext cx="296594" cy="310662"/>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466461" y="3349869"/>
              <a:ext cx="2319880" cy="2303586"/>
              <a:chOff x="2466461" y="3349869"/>
              <a:chExt cx="2319880" cy="2303586"/>
            </a:xfrm>
          </p:grpSpPr>
          <p:grpSp>
            <p:nvGrpSpPr>
              <p:cNvPr id="31" name="Group 30"/>
              <p:cNvGrpSpPr/>
              <p:nvPr/>
            </p:nvGrpSpPr>
            <p:grpSpPr>
              <a:xfrm>
                <a:off x="3974049" y="3349869"/>
                <a:ext cx="812292" cy="767862"/>
                <a:chOff x="4208702" y="2965938"/>
                <a:chExt cx="812292" cy="767862"/>
              </a:xfrm>
            </p:grpSpPr>
            <p:sp>
              <p:nvSpPr>
                <p:cNvPr id="40" name="Rectangle 39"/>
                <p:cNvSpPr/>
                <p:nvPr/>
              </p:nvSpPr>
              <p:spPr>
                <a:xfrm>
                  <a:off x="4267200" y="3276600"/>
                  <a:ext cx="457200" cy="457200"/>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4208702" y="3256063"/>
                  <a:ext cx="494046" cy="276999"/>
                </a:xfrm>
                <a:prstGeom prst="rect">
                  <a:avLst/>
                </a:prstGeom>
                <a:noFill/>
              </p:spPr>
              <p:txBody>
                <a:bodyPr wrap="none" rtlCol="0">
                  <a:spAutoFit/>
                </a:bodyPr>
                <a:lstStyle/>
                <a:p>
                  <a:r>
                    <a:rPr lang="en-US" sz="1200" baseline="30000" dirty="0" smtClean="0"/>
                    <a:t>280</a:t>
                  </a:r>
                  <a:r>
                    <a:rPr lang="en-US" sz="1200" dirty="0" smtClean="0"/>
                    <a:t>Rg</a:t>
                  </a:r>
                  <a:endParaRPr lang="en-US" sz="1200" dirty="0"/>
                </a:p>
              </p:txBody>
            </p:sp>
            <p:cxnSp>
              <p:nvCxnSpPr>
                <p:cNvPr id="42" name="Straight Arrow Connector 41"/>
                <p:cNvCxnSpPr/>
                <p:nvPr/>
              </p:nvCxnSpPr>
              <p:spPr>
                <a:xfrm flipH="1">
                  <a:off x="4724400" y="2965938"/>
                  <a:ext cx="296594" cy="310662"/>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3220255" y="4117731"/>
                <a:ext cx="812292" cy="767862"/>
                <a:chOff x="4208702" y="2965938"/>
                <a:chExt cx="812292" cy="767862"/>
              </a:xfrm>
            </p:grpSpPr>
            <p:sp>
              <p:nvSpPr>
                <p:cNvPr id="37" name="Rectangle 36"/>
                <p:cNvSpPr/>
                <p:nvPr/>
              </p:nvSpPr>
              <p:spPr>
                <a:xfrm>
                  <a:off x="4267200" y="3276600"/>
                  <a:ext cx="457200" cy="457200"/>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4208702" y="3256063"/>
                  <a:ext cx="521297" cy="276999"/>
                </a:xfrm>
                <a:prstGeom prst="rect">
                  <a:avLst/>
                </a:prstGeom>
                <a:noFill/>
              </p:spPr>
              <p:txBody>
                <a:bodyPr wrap="none" rtlCol="0">
                  <a:spAutoFit/>
                </a:bodyPr>
                <a:lstStyle/>
                <a:p>
                  <a:r>
                    <a:rPr lang="en-US" sz="1200" baseline="30000" dirty="0" smtClean="0"/>
                    <a:t>276</a:t>
                  </a:r>
                  <a:r>
                    <a:rPr lang="en-US" sz="1200" dirty="0" smtClean="0"/>
                    <a:t>Mt</a:t>
                  </a:r>
                  <a:endParaRPr lang="en-US" sz="1200" dirty="0"/>
                </a:p>
              </p:txBody>
            </p:sp>
            <p:cxnSp>
              <p:nvCxnSpPr>
                <p:cNvPr id="39" name="Straight Arrow Connector 38"/>
                <p:cNvCxnSpPr/>
                <p:nvPr/>
              </p:nvCxnSpPr>
              <p:spPr>
                <a:xfrm flipH="1">
                  <a:off x="4724400" y="2965938"/>
                  <a:ext cx="296594" cy="310662"/>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2466461" y="4885593"/>
                <a:ext cx="812292" cy="767862"/>
                <a:chOff x="4208702" y="2965938"/>
                <a:chExt cx="812292" cy="767862"/>
              </a:xfrm>
            </p:grpSpPr>
            <p:sp>
              <p:nvSpPr>
                <p:cNvPr id="34" name="Rectangle 33"/>
                <p:cNvSpPr/>
                <p:nvPr/>
              </p:nvSpPr>
              <p:spPr>
                <a:xfrm>
                  <a:off x="4267200" y="3276600"/>
                  <a:ext cx="457200" cy="457200"/>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4208702" y="3256063"/>
                  <a:ext cx="502061" cy="276999"/>
                </a:xfrm>
                <a:prstGeom prst="rect">
                  <a:avLst/>
                </a:prstGeom>
                <a:noFill/>
              </p:spPr>
              <p:txBody>
                <a:bodyPr wrap="none" rtlCol="0">
                  <a:spAutoFit/>
                </a:bodyPr>
                <a:lstStyle/>
                <a:p>
                  <a:r>
                    <a:rPr lang="en-US" sz="1200" baseline="30000" dirty="0" smtClean="0"/>
                    <a:t>272</a:t>
                  </a:r>
                  <a:r>
                    <a:rPr lang="en-US" sz="1200" dirty="0" smtClean="0"/>
                    <a:t>Bh</a:t>
                  </a:r>
                  <a:endParaRPr lang="en-US" sz="1200" dirty="0"/>
                </a:p>
              </p:txBody>
            </p:sp>
            <p:cxnSp>
              <p:nvCxnSpPr>
                <p:cNvPr id="36" name="Straight Arrow Connector 35"/>
                <p:cNvCxnSpPr/>
                <p:nvPr/>
              </p:nvCxnSpPr>
              <p:spPr>
                <a:xfrm flipH="1">
                  <a:off x="4724400" y="2965938"/>
                  <a:ext cx="296594" cy="310662"/>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grpSp>
          <p:nvGrpSpPr>
            <p:cNvPr id="15" name="Group 14"/>
            <p:cNvGrpSpPr/>
            <p:nvPr/>
          </p:nvGrpSpPr>
          <p:grpSpPr>
            <a:xfrm>
              <a:off x="1712667" y="5653455"/>
              <a:ext cx="812292" cy="767862"/>
              <a:chOff x="4208702" y="2965938"/>
              <a:chExt cx="812292" cy="767862"/>
            </a:xfrm>
          </p:grpSpPr>
          <p:sp>
            <p:nvSpPr>
              <p:cNvPr id="28" name="Rectangle 27"/>
              <p:cNvSpPr/>
              <p:nvPr/>
            </p:nvSpPr>
            <p:spPr>
              <a:xfrm>
                <a:off x="4267200" y="3276600"/>
                <a:ext cx="457200" cy="457200"/>
              </a:xfrm>
              <a:prstGeom prst="rect">
                <a:avLst/>
              </a:prstGeom>
              <a:solidFill>
                <a:srgbClr val="24FC2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208702" y="3256063"/>
                <a:ext cx="513282" cy="276999"/>
              </a:xfrm>
              <a:prstGeom prst="rect">
                <a:avLst/>
              </a:prstGeom>
              <a:noFill/>
            </p:spPr>
            <p:txBody>
              <a:bodyPr wrap="none" rtlCol="0">
                <a:spAutoFit/>
              </a:bodyPr>
              <a:lstStyle/>
              <a:p>
                <a:r>
                  <a:rPr lang="en-US" sz="1200" baseline="30000" dirty="0" smtClean="0"/>
                  <a:t>268</a:t>
                </a:r>
                <a:r>
                  <a:rPr lang="en-US" sz="1200" dirty="0" smtClean="0"/>
                  <a:t>Db</a:t>
                </a:r>
                <a:endParaRPr lang="en-US" sz="1200" dirty="0"/>
              </a:p>
            </p:txBody>
          </p:sp>
          <p:cxnSp>
            <p:nvCxnSpPr>
              <p:cNvPr id="30" name="Straight Arrow Connector 29"/>
              <p:cNvCxnSpPr/>
              <p:nvPr/>
            </p:nvCxnSpPr>
            <p:spPr>
              <a:xfrm flipH="1">
                <a:off x="4724400" y="2965938"/>
                <a:ext cx="296594" cy="310662"/>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3048000" y="4885593"/>
              <a:ext cx="1327447" cy="428624"/>
            </a:xfrm>
            <a:prstGeom prst="rect">
              <a:avLst/>
            </a:prstGeom>
            <a:noFill/>
          </p:spPr>
          <p:txBody>
            <a:bodyPr wrap="square" rtlCol="0">
              <a:noAutofit/>
            </a:bodyPr>
            <a:lstStyle/>
            <a:p>
              <a:r>
                <a:rPr lang="en-US" sz="1200" dirty="0" smtClean="0">
                  <a:latin typeface="Arial" pitchFamily="34" charset="0"/>
                  <a:cs typeface="Arial" pitchFamily="34" charset="0"/>
                </a:rPr>
                <a:t>    10.10(1) </a:t>
              </a:r>
            </a:p>
            <a:p>
              <a:r>
                <a:rPr lang="en-US" sz="1200" dirty="0" smtClean="0">
                  <a:latin typeface="Arial" pitchFamily="34" charset="0"/>
                  <a:cs typeface="Arial" pitchFamily="34" charset="0"/>
                </a:rPr>
                <a:t>    0.70(   )</a:t>
              </a:r>
              <a:endParaRPr lang="sv-SE" sz="1200" dirty="0">
                <a:latin typeface="Arial" pitchFamily="34" charset="0"/>
                <a:cs typeface="Arial" pitchFamily="34" charset="0"/>
              </a:endParaRPr>
            </a:p>
          </p:txBody>
        </p:sp>
        <p:sp>
          <p:nvSpPr>
            <p:cNvPr id="17" name="TextBox 16"/>
            <p:cNvSpPr txBox="1"/>
            <p:nvPr/>
          </p:nvSpPr>
          <p:spPr>
            <a:xfrm>
              <a:off x="3969301" y="4118098"/>
              <a:ext cx="1040892" cy="428624"/>
            </a:xfrm>
            <a:prstGeom prst="rect">
              <a:avLst/>
            </a:prstGeom>
            <a:noFill/>
          </p:spPr>
          <p:txBody>
            <a:bodyPr wrap="square" rtlCol="0">
              <a:noAutofit/>
            </a:bodyPr>
            <a:lstStyle/>
            <a:p>
              <a:r>
                <a:rPr lang="en-US" sz="1200" dirty="0" smtClean="0">
                  <a:latin typeface="Arial" pitchFamily="34" charset="0"/>
                  <a:cs typeface="Arial" pitchFamily="34" charset="0"/>
                </a:rPr>
                <a:t>10.15(1)</a:t>
              </a:r>
            </a:p>
            <a:p>
              <a:r>
                <a:rPr lang="en-US" sz="1200" dirty="0" smtClean="0">
                  <a:latin typeface="Arial" pitchFamily="34" charset="0"/>
                  <a:cs typeface="Arial" pitchFamily="34" charset="0"/>
                </a:rPr>
                <a:t>4.8(  )</a:t>
              </a:r>
              <a:endParaRPr lang="sv-SE" sz="1200" dirty="0">
                <a:latin typeface="Arial" pitchFamily="34" charset="0"/>
                <a:cs typeface="Arial" pitchFamily="34" charset="0"/>
              </a:endParaRPr>
            </a:p>
          </p:txBody>
        </p:sp>
        <p:sp>
          <p:nvSpPr>
            <p:cNvPr id="18" name="TextBox 17"/>
            <p:cNvSpPr txBox="1"/>
            <p:nvPr/>
          </p:nvSpPr>
          <p:spPr>
            <a:xfrm>
              <a:off x="4724400" y="3349869"/>
              <a:ext cx="1241300" cy="428624"/>
            </a:xfrm>
            <a:prstGeom prst="rect">
              <a:avLst/>
            </a:prstGeom>
            <a:noFill/>
          </p:spPr>
          <p:txBody>
            <a:bodyPr wrap="square" rtlCol="0">
              <a:noAutofit/>
            </a:bodyPr>
            <a:lstStyle/>
            <a:p>
              <a:r>
                <a:rPr lang="en-US" sz="1200" dirty="0" smtClean="0">
                  <a:latin typeface="Arial" pitchFamily="34" charset="0"/>
                  <a:cs typeface="Arial" pitchFamily="34" charset="0"/>
                </a:rPr>
                <a:t>10.3(1)</a:t>
              </a:r>
            </a:p>
            <a:p>
              <a:r>
                <a:rPr lang="en-US" sz="1200" dirty="0" smtClean="0">
                  <a:latin typeface="Arial" pitchFamily="34" charset="0"/>
                  <a:cs typeface="Arial" pitchFamily="34" charset="0"/>
                </a:rPr>
                <a:t>0.92(   )</a:t>
              </a:r>
              <a:endParaRPr lang="sv-SE" sz="1200" dirty="0">
                <a:latin typeface="Arial" pitchFamily="34" charset="0"/>
                <a:cs typeface="Arial" pitchFamily="34" charset="0"/>
              </a:endParaRPr>
            </a:p>
          </p:txBody>
        </p:sp>
        <p:sp>
          <p:nvSpPr>
            <p:cNvPr id="19" name="TextBox 18"/>
            <p:cNvSpPr txBox="1"/>
            <p:nvPr/>
          </p:nvSpPr>
          <p:spPr>
            <a:xfrm>
              <a:off x="5450967" y="2575305"/>
              <a:ext cx="1143000" cy="428624"/>
            </a:xfrm>
            <a:prstGeom prst="rect">
              <a:avLst/>
            </a:prstGeom>
            <a:noFill/>
          </p:spPr>
          <p:txBody>
            <a:bodyPr wrap="square" rtlCol="0">
              <a:noAutofit/>
            </a:bodyPr>
            <a:lstStyle/>
            <a:p>
              <a:r>
                <a:rPr lang="en-US" sz="1200" dirty="0" smtClean="0">
                  <a:latin typeface="Arial" pitchFamily="34" charset="0"/>
                  <a:cs typeface="Arial" pitchFamily="34" charset="0"/>
                </a:rPr>
                <a:t>10.7(1)</a:t>
              </a:r>
            </a:p>
            <a:p>
              <a:r>
                <a:rPr lang="en-US" sz="1200" dirty="0" smtClean="0">
                  <a:latin typeface="Arial" pitchFamily="34" charset="0"/>
                  <a:cs typeface="Arial" pitchFamily="34" charset="0"/>
                </a:rPr>
                <a:t>0.16(  )</a:t>
              </a:r>
              <a:endParaRPr lang="sv-SE" sz="1200" dirty="0">
                <a:latin typeface="Arial" pitchFamily="34" charset="0"/>
                <a:cs typeface="Arial" pitchFamily="34" charset="0"/>
              </a:endParaRPr>
            </a:p>
          </p:txBody>
        </p:sp>
        <p:sp>
          <p:nvSpPr>
            <p:cNvPr id="20" name="TextBox 19"/>
            <p:cNvSpPr txBox="1"/>
            <p:nvPr/>
          </p:nvSpPr>
          <p:spPr>
            <a:xfrm>
              <a:off x="2228364" y="6006267"/>
              <a:ext cx="991891" cy="428624"/>
            </a:xfrm>
            <a:prstGeom prst="rect">
              <a:avLst/>
            </a:prstGeom>
            <a:noFill/>
          </p:spPr>
          <p:txBody>
            <a:bodyPr wrap="square" rtlCol="0">
              <a:noAutofit/>
            </a:bodyPr>
            <a:lstStyle/>
            <a:p>
              <a:endParaRPr lang="en-US" sz="1100" dirty="0" smtClean="0">
                <a:latin typeface="Arial" pitchFamily="34" charset="0"/>
                <a:cs typeface="Arial" pitchFamily="34" charset="0"/>
              </a:endParaRPr>
            </a:p>
            <a:p>
              <a:r>
                <a:rPr lang="en-US" sz="1200" dirty="0" smtClean="0">
                  <a:latin typeface="Arial" pitchFamily="34" charset="0"/>
                  <a:cs typeface="Arial" pitchFamily="34" charset="0"/>
                </a:rPr>
                <a:t>26(  ) h </a:t>
              </a:r>
              <a:endParaRPr lang="sv-SE" sz="1200" dirty="0">
                <a:latin typeface="Arial" pitchFamily="34" charset="0"/>
                <a:cs typeface="Arial" pitchFamily="34" charset="0"/>
              </a:endParaRPr>
            </a:p>
          </p:txBody>
        </p:sp>
        <p:sp>
          <p:nvSpPr>
            <p:cNvPr id="21" name="TextBox 20"/>
            <p:cNvSpPr txBox="1"/>
            <p:nvPr/>
          </p:nvSpPr>
          <p:spPr>
            <a:xfrm>
              <a:off x="5781940" y="2737338"/>
              <a:ext cx="309586" cy="316309"/>
            </a:xfrm>
            <a:prstGeom prst="rect">
              <a:avLst/>
            </a:prstGeom>
            <a:noFill/>
          </p:spPr>
          <p:txBody>
            <a:bodyPr wrap="square" rtlCol="0">
              <a:noAutofit/>
            </a:bodyPr>
            <a:lstStyle/>
            <a:p>
              <a:pPr algn="ctr"/>
              <a:r>
                <a:rPr lang="en-US" sz="800" dirty="0" smtClean="0">
                  <a:latin typeface="Arial" pitchFamily="34" charset="0"/>
                  <a:cs typeface="Arial" pitchFamily="34" charset="0"/>
                </a:rPr>
                <a:t>3</a:t>
              </a:r>
            </a:p>
            <a:p>
              <a:pPr algn="ctr"/>
              <a:r>
                <a:rPr lang="en-US" sz="800" dirty="0" smtClean="0">
                  <a:latin typeface="Arial" pitchFamily="34" charset="0"/>
                  <a:cs typeface="Arial" pitchFamily="34" charset="0"/>
                </a:rPr>
                <a:t>2</a:t>
              </a:r>
              <a:endParaRPr lang="sv-SE" sz="800" dirty="0">
                <a:latin typeface="Arial" pitchFamily="34" charset="0"/>
                <a:cs typeface="Arial" pitchFamily="34" charset="0"/>
              </a:endParaRPr>
            </a:p>
          </p:txBody>
        </p:sp>
        <p:sp>
          <p:nvSpPr>
            <p:cNvPr id="22" name="TextBox 21"/>
            <p:cNvSpPr txBox="1"/>
            <p:nvPr/>
          </p:nvSpPr>
          <p:spPr>
            <a:xfrm>
              <a:off x="5075779" y="3521206"/>
              <a:ext cx="309586" cy="316309"/>
            </a:xfrm>
            <a:prstGeom prst="rect">
              <a:avLst/>
            </a:prstGeom>
            <a:noFill/>
          </p:spPr>
          <p:txBody>
            <a:bodyPr wrap="square" rtlCol="0">
              <a:noAutofit/>
            </a:bodyPr>
            <a:lstStyle/>
            <a:p>
              <a:pPr algn="ctr"/>
              <a:r>
                <a:rPr lang="en-US" sz="800" dirty="0" smtClean="0">
                  <a:latin typeface="Arial" pitchFamily="34" charset="0"/>
                  <a:cs typeface="Arial" pitchFamily="34" charset="0"/>
                </a:rPr>
                <a:t>16</a:t>
              </a:r>
            </a:p>
            <a:p>
              <a:pPr algn="ctr"/>
              <a:r>
                <a:rPr lang="en-US" sz="800" dirty="0" smtClean="0">
                  <a:latin typeface="Arial" pitchFamily="34" charset="0"/>
                  <a:cs typeface="Arial" pitchFamily="34" charset="0"/>
                </a:rPr>
                <a:t>12</a:t>
              </a:r>
              <a:endParaRPr lang="sv-SE" sz="800" dirty="0">
                <a:latin typeface="Arial" pitchFamily="34" charset="0"/>
                <a:cs typeface="Arial" pitchFamily="34" charset="0"/>
              </a:endParaRPr>
            </a:p>
          </p:txBody>
        </p:sp>
        <p:sp>
          <p:nvSpPr>
            <p:cNvPr id="23" name="TextBox 22"/>
            <p:cNvSpPr txBox="1"/>
            <p:nvPr/>
          </p:nvSpPr>
          <p:spPr>
            <a:xfrm>
              <a:off x="4204214" y="4289436"/>
              <a:ext cx="309586" cy="316309"/>
            </a:xfrm>
            <a:prstGeom prst="rect">
              <a:avLst/>
            </a:prstGeom>
            <a:noFill/>
          </p:spPr>
          <p:txBody>
            <a:bodyPr wrap="square" rtlCol="0">
              <a:noAutofit/>
            </a:bodyPr>
            <a:lstStyle/>
            <a:p>
              <a:pPr algn="ctr"/>
              <a:r>
                <a:rPr lang="en-US" sz="800" dirty="0">
                  <a:latin typeface="Arial" pitchFamily="34" charset="0"/>
                  <a:cs typeface="Arial" pitchFamily="34" charset="0"/>
                </a:rPr>
                <a:t>8</a:t>
              </a:r>
              <a:endParaRPr lang="en-US" sz="800" dirty="0" smtClean="0">
                <a:latin typeface="Arial" pitchFamily="34" charset="0"/>
                <a:cs typeface="Arial" pitchFamily="34" charset="0"/>
              </a:endParaRPr>
            </a:p>
            <a:p>
              <a:pPr algn="ctr"/>
              <a:r>
                <a:rPr lang="en-US" sz="800" dirty="0">
                  <a:latin typeface="Arial" pitchFamily="34" charset="0"/>
                  <a:cs typeface="Arial" pitchFamily="34" charset="0"/>
                </a:rPr>
                <a:t>6</a:t>
              </a:r>
              <a:endParaRPr lang="sv-SE" sz="800" dirty="0">
                <a:latin typeface="Arial" pitchFamily="34" charset="0"/>
                <a:cs typeface="Arial" pitchFamily="34" charset="0"/>
              </a:endParaRPr>
            </a:p>
          </p:txBody>
        </p:sp>
        <p:sp>
          <p:nvSpPr>
            <p:cNvPr id="24" name="TextBox 23"/>
            <p:cNvSpPr txBox="1"/>
            <p:nvPr/>
          </p:nvSpPr>
          <p:spPr>
            <a:xfrm>
              <a:off x="3568842" y="5050334"/>
              <a:ext cx="309586" cy="316309"/>
            </a:xfrm>
            <a:prstGeom prst="rect">
              <a:avLst/>
            </a:prstGeom>
            <a:noFill/>
          </p:spPr>
          <p:txBody>
            <a:bodyPr wrap="square" rtlCol="0">
              <a:noAutofit/>
            </a:bodyPr>
            <a:lstStyle/>
            <a:p>
              <a:pPr algn="ctr"/>
              <a:r>
                <a:rPr lang="en-US" sz="800" dirty="0" smtClean="0">
                  <a:latin typeface="Arial" pitchFamily="34" charset="0"/>
                  <a:cs typeface="Arial" pitchFamily="34" charset="0"/>
                </a:rPr>
                <a:t>13</a:t>
              </a:r>
            </a:p>
            <a:p>
              <a:pPr algn="ctr"/>
              <a:r>
                <a:rPr lang="en-US" sz="800" dirty="0">
                  <a:latin typeface="Arial" pitchFamily="34" charset="0"/>
                  <a:cs typeface="Arial" pitchFamily="34" charset="0"/>
                </a:rPr>
                <a:t>9</a:t>
              </a:r>
              <a:endParaRPr lang="sv-SE" sz="800" dirty="0">
                <a:latin typeface="Arial" pitchFamily="34" charset="0"/>
                <a:cs typeface="Arial" pitchFamily="34" charset="0"/>
              </a:endParaRPr>
            </a:p>
          </p:txBody>
        </p:sp>
        <p:sp>
          <p:nvSpPr>
            <p:cNvPr id="25" name="TextBox 24"/>
            <p:cNvSpPr txBox="1"/>
            <p:nvPr/>
          </p:nvSpPr>
          <p:spPr>
            <a:xfrm>
              <a:off x="2818492" y="5815374"/>
              <a:ext cx="309586" cy="316309"/>
            </a:xfrm>
            <a:prstGeom prst="rect">
              <a:avLst/>
            </a:prstGeom>
            <a:noFill/>
          </p:spPr>
          <p:txBody>
            <a:bodyPr wrap="square" rtlCol="0">
              <a:noAutofit/>
            </a:bodyPr>
            <a:lstStyle/>
            <a:p>
              <a:pPr algn="ctr"/>
              <a:r>
                <a:rPr lang="en-US" sz="800" dirty="0" smtClean="0">
                  <a:latin typeface="Arial" pitchFamily="34" charset="0"/>
                  <a:cs typeface="Arial" pitchFamily="34" charset="0"/>
                </a:rPr>
                <a:t>21</a:t>
              </a:r>
            </a:p>
            <a:p>
              <a:pPr algn="ctr"/>
              <a:r>
                <a:rPr lang="en-US" sz="800" dirty="0" smtClean="0">
                  <a:latin typeface="Arial" pitchFamily="34" charset="0"/>
                  <a:cs typeface="Arial" pitchFamily="34" charset="0"/>
                </a:rPr>
                <a:t>15</a:t>
              </a:r>
              <a:endParaRPr lang="sv-SE" sz="800" dirty="0">
                <a:latin typeface="Arial" pitchFamily="34" charset="0"/>
                <a:cs typeface="Arial" pitchFamily="34" charset="0"/>
              </a:endParaRPr>
            </a:p>
          </p:txBody>
        </p:sp>
        <p:sp>
          <p:nvSpPr>
            <p:cNvPr id="26" name="TextBox 25"/>
            <p:cNvSpPr txBox="1"/>
            <p:nvPr/>
          </p:nvSpPr>
          <p:spPr>
            <a:xfrm>
              <a:off x="2429684" y="6159376"/>
              <a:ext cx="309586" cy="316309"/>
            </a:xfrm>
            <a:prstGeom prst="rect">
              <a:avLst/>
            </a:prstGeom>
            <a:noFill/>
          </p:spPr>
          <p:txBody>
            <a:bodyPr wrap="square" rtlCol="0">
              <a:noAutofit/>
            </a:bodyPr>
            <a:lstStyle/>
            <a:p>
              <a:pPr algn="ctr"/>
              <a:r>
                <a:rPr lang="en-US" sz="800" dirty="0">
                  <a:latin typeface="Arial" pitchFamily="34" charset="0"/>
                  <a:cs typeface="Arial" pitchFamily="34" charset="0"/>
                </a:rPr>
                <a:t>4</a:t>
              </a:r>
              <a:endParaRPr lang="en-US" sz="800" dirty="0" smtClean="0">
                <a:latin typeface="Arial" pitchFamily="34" charset="0"/>
                <a:cs typeface="Arial" pitchFamily="34" charset="0"/>
              </a:endParaRPr>
            </a:p>
            <a:p>
              <a:pPr algn="ctr"/>
              <a:r>
                <a:rPr lang="en-US" sz="800" dirty="0">
                  <a:latin typeface="Arial" pitchFamily="34" charset="0"/>
                  <a:cs typeface="Arial" pitchFamily="34" charset="0"/>
                </a:rPr>
                <a:t>3</a:t>
              </a:r>
              <a:endParaRPr lang="sv-SE" sz="800" dirty="0">
                <a:latin typeface="Arial" pitchFamily="34" charset="0"/>
                <a:cs typeface="Arial" pitchFamily="34" charset="0"/>
              </a:endParaRPr>
            </a:p>
          </p:txBody>
        </p:sp>
        <p:sp>
          <p:nvSpPr>
            <p:cNvPr id="27" name="TextBox 26"/>
            <p:cNvSpPr txBox="1"/>
            <p:nvPr/>
          </p:nvSpPr>
          <p:spPr>
            <a:xfrm>
              <a:off x="1462262" y="4000630"/>
              <a:ext cx="914400" cy="914400"/>
            </a:xfrm>
            <a:prstGeom prst="rect">
              <a:avLst/>
            </a:prstGeom>
            <a:noFill/>
          </p:spPr>
          <p:txBody>
            <a:bodyPr wrap="none" rtlCol="0">
              <a:noAutofit/>
            </a:bodyPr>
            <a:lstStyle/>
            <a:p>
              <a:endParaRPr lang="sv-SE" dirty="0">
                <a:latin typeface="Arial" pitchFamily="34" charset="0"/>
                <a:cs typeface="Arial" pitchFamily="34" charset="0"/>
              </a:endParaRPr>
            </a:p>
          </p:txBody>
        </p:sp>
      </p:grpSp>
      <p:sp>
        <p:nvSpPr>
          <p:cNvPr id="46" name="Rectangle 45"/>
          <p:cNvSpPr/>
          <p:nvPr/>
        </p:nvSpPr>
        <p:spPr>
          <a:xfrm>
            <a:off x="2205464" y="152028"/>
            <a:ext cx="1110768" cy="1087492"/>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288</a:t>
            </a:r>
            <a:r>
              <a:rPr lang="en-US" sz="2800" dirty="0" smtClean="0">
                <a:solidFill>
                  <a:schemeClr val="tx1"/>
                </a:solidFill>
              </a:rPr>
              <a:t>115</a:t>
            </a:r>
            <a:br>
              <a:rPr lang="en-US" sz="2800" dirty="0" smtClean="0">
                <a:solidFill>
                  <a:schemeClr val="tx1"/>
                </a:solidFill>
              </a:rPr>
            </a:br>
            <a:endParaRPr lang="en-US" sz="2000" dirty="0">
              <a:solidFill>
                <a:schemeClr val="tx1"/>
              </a:solidFill>
            </a:endParaRPr>
          </a:p>
        </p:txBody>
      </p:sp>
      <p:sp>
        <p:nvSpPr>
          <p:cNvPr id="47" name="TextBox 46"/>
          <p:cNvSpPr txBox="1"/>
          <p:nvPr/>
        </p:nvSpPr>
        <p:spPr>
          <a:xfrm>
            <a:off x="4998890" y="4989434"/>
            <a:ext cx="1852283" cy="523220"/>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J. </a:t>
            </a:r>
            <a:r>
              <a:rPr lang="en-US" sz="1400" dirty="0" err="1" smtClean="0">
                <a:latin typeface="Times New Roman"/>
                <a:cs typeface="Times New Roman"/>
              </a:rPr>
              <a:t>Khuyagbaatar</a:t>
            </a:r>
            <a:r>
              <a:rPr lang="en-US" sz="1400" dirty="0" smtClean="0">
                <a:latin typeface="Times New Roman"/>
                <a:cs typeface="Times New Roman"/>
              </a:rPr>
              <a:t> </a:t>
            </a:r>
            <a:r>
              <a:rPr lang="en-US" sz="1400" i="1" dirty="0" smtClean="0">
                <a:latin typeface="Times New Roman"/>
                <a:cs typeface="Times New Roman"/>
              </a:rPr>
              <a:t>et al.</a:t>
            </a:r>
            <a:r>
              <a:rPr lang="en-US" sz="1400" dirty="0" smtClean="0">
                <a:latin typeface="Times New Roman"/>
                <a:cs typeface="Times New Roman"/>
              </a:rPr>
              <a:t>, </a:t>
            </a:r>
          </a:p>
          <a:p>
            <a:pPr algn="ctr"/>
            <a:r>
              <a:rPr lang="en-US" sz="1400" dirty="0" smtClean="0">
                <a:latin typeface="Times New Roman"/>
                <a:cs typeface="Times New Roman"/>
              </a:rPr>
              <a:t>PRL </a:t>
            </a:r>
            <a:r>
              <a:rPr lang="en-US" sz="1400" b="1" dirty="0" smtClean="0">
                <a:latin typeface="Times New Roman"/>
                <a:cs typeface="Times New Roman"/>
              </a:rPr>
              <a:t>112 </a:t>
            </a:r>
            <a:r>
              <a:rPr lang="en-US" sz="1400" dirty="0" smtClean="0">
                <a:latin typeface="Times New Roman"/>
                <a:cs typeface="Times New Roman"/>
              </a:rPr>
              <a:t>(14) 172501</a:t>
            </a:r>
            <a:endParaRPr lang="en-US" sz="1400" dirty="0">
              <a:latin typeface="Times New Roman"/>
              <a:cs typeface="Times New Roman"/>
            </a:endParaRPr>
          </a:p>
        </p:txBody>
      </p:sp>
      <p:sp>
        <p:nvSpPr>
          <p:cNvPr id="48" name="TextBox 47"/>
          <p:cNvSpPr txBox="1"/>
          <p:nvPr/>
        </p:nvSpPr>
        <p:spPr>
          <a:xfrm>
            <a:off x="140164" y="2970404"/>
            <a:ext cx="1852283" cy="523220"/>
          </a:xfrm>
          <a:prstGeom prst="rect">
            <a:avLst/>
          </a:prstGeom>
          <a:solidFill>
            <a:srgbClr val="CCFFCC"/>
          </a:solidFill>
          <a:ln>
            <a:solidFill>
              <a:srgbClr val="000000"/>
            </a:solidFill>
          </a:ln>
        </p:spPr>
        <p:txBody>
          <a:bodyPr wrap="square" rtlCol="0">
            <a:spAutoFit/>
          </a:bodyPr>
          <a:lstStyle/>
          <a:p>
            <a:pPr algn="ctr"/>
            <a:r>
              <a:rPr lang="en-US" sz="1400" dirty="0" smtClean="0">
                <a:latin typeface="Times New Roman"/>
                <a:cs typeface="Times New Roman"/>
              </a:rPr>
              <a:t>D. Rudolph </a:t>
            </a:r>
            <a:r>
              <a:rPr lang="en-US" sz="1400" i="1" dirty="0" smtClean="0">
                <a:latin typeface="Times New Roman"/>
                <a:cs typeface="Times New Roman"/>
              </a:rPr>
              <a:t>et al.</a:t>
            </a:r>
            <a:r>
              <a:rPr lang="en-US" sz="1400" dirty="0" smtClean="0">
                <a:latin typeface="Times New Roman"/>
                <a:cs typeface="Times New Roman"/>
              </a:rPr>
              <a:t>, </a:t>
            </a:r>
          </a:p>
          <a:p>
            <a:pPr algn="ctr"/>
            <a:r>
              <a:rPr lang="en-US" sz="1400" dirty="0" smtClean="0">
                <a:latin typeface="Times New Roman"/>
                <a:cs typeface="Times New Roman"/>
              </a:rPr>
              <a:t>PRL </a:t>
            </a:r>
            <a:r>
              <a:rPr lang="en-US" sz="1400" b="1" dirty="0" smtClean="0">
                <a:latin typeface="Times New Roman"/>
                <a:cs typeface="Times New Roman"/>
              </a:rPr>
              <a:t>111 </a:t>
            </a:r>
            <a:r>
              <a:rPr lang="en-US" sz="1400" dirty="0" smtClean="0">
                <a:latin typeface="Times New Roman"/>
                <a:cs typeface="Times New Roman"/>
              </a:rPr>
              <a:t>(13) 112502</a:t>
            </a:r>
            <a:endParaRPr lang="en-US" sz="1400" dirty="0">
              <a:latin typeface="Times New Roman"/>
              <a:cs typeface="Times New Roman"/>
            </a:endParaRPr>
          </a:p>
        </p:txBody>
      </p:sp>
      <p:sp>
        <p:nvSpPr>
          <p:cNvPr id="49" name="TextBox 48"/>
          <p:cNvSpPr txBox="1"/>
          <p:nvPr/>
        </p:nvSpPr>
        <p:spPr>
          <a:xfrm>
            <a:off x="1339536" y="2660567"/>
            <a:ext cx="340658" cy="276999"/>
          </a:xfrm>
          <a:prstGeom prst="rect">
            <a:avLst/>
          </a:prstGeom>
          <a:noFill/>
        </p:spPr>
        <p:txBody>
          <a:bodyPr wrap="none" rtlCol="0">
            <a:spAutoFit/>
          </a:bodyPr>
          <a:lstStyle/>
          <a:p>
            <a:r>
              <a:rPr lang="en-US" sz="1200" dirty="0" smtClean="0"/>
              <a:t>51</a:t>
            </a:r>
            <a:endParaRPr lang="en-US" sz="1200" dirty="0"/>
          </a:p>
        </p:txBody>
      </p:sp>
      <p:sp>
        <p:nvSpPr>
          <p:cNvPr id="50" name="TextBox 49"/>
          <p:cNvSpPr txBox="1"/>
          <p:nvPr/>
        </p:nvSpPr>
        <p:spPr>
          <a:xfrm>
            <a:off x="5571683" y="5581864"/>
            <a:ext cx="340658" cy="276999"/>
          </a:xfrm>
          <a:prstGeom prst="rect">
            <a:avLst/>
          </a:prstGeom>
          <a:noFill/>
        </p:spPr>
        <p:txBody>
          <a:bodyPr wrap="none" rtlCol="0">
            <a:spAutoFit/>
          </a:bodyPr>
          <a:lstStyle/>
          <a:p>
            <a:r>
              <a:rPr lang="en-US" sz="1200" dirty="0" smtClean="0"/>
              <a:t>59</a:t>
            </a:r>
            <a:endParaRPr lang="en-US" sz="1200" dirty="0"/>
          </a:p>
        </p:txBody>
      </p:sp>
      <p:sp>
        <p:nvSpPr>
          <p:cNvPr id="51" name="Rectangle 50"/>
          <p:cNvSpPr/>
          <p:nvPr/>
        </p:nvSpPr>
        <p:spPr>
          <a:xfrm>
            <a:off x="1250204" y="292909"/>
            <a:ext cx="861857" cy="831502"/>
          </a:xfrm>
          <a:prstGeom prst="rect">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aseline="30000" dirty="0" smtClean="0">
                <a:solidFill>
                  <a:schemeClr val="tx1"/>
                </a:solidFill>
              </a:rPr>
              <a:t>243</a:t>
            </a:r>
            <a:r>
              <a:rPr lang="en-US" sz="2000" dirty="0" smtClean="0">
                <a:solidFill>
                  <a:schemeClr val="tx1"/>
                </a:solidFill>
              </a:rPr>
              <a:t>Am</a:t>
            </a:r>
            <a:r>
              <a:rPr lang="en-US" sz="2800" dirty="0" smtClean="0">
                <a:solidFill>
                  <a:schemeClr val="tx1"/>
                </a:solidFill>
              </a:rPr>
              <a:t/>
            </a:r>
            <a:br>
              <a:rPr lang="en-US" sz="2800" dirty="0" smtClean="0">
                <a:solidFill>
                  <a:schemeClr val="tx1"/>
                </a:solidFill>
              </a:rPr>
            </a:br>
            <a:r>
              <a:rPr lang="en-US" sz="1400" dirty="0" smtClean="0">
                <a:solidFill>
                  <a:schemeClr val="tx1"/>
                </a:solidFill>
              </a:rPr>
              <a:t>7370 </a:t>
            </a:r>
            <a:r>
              <a:rPr lang="en-US" sz="1400" dirty="0">
                <a:solidFill>
                  <a:schemeClr val="tx1"/>
                </a:solidFill>
              </a:rPr>
              <a:t>a</a:t>
            </a:r>
          </a:p>
        </p:txBody>
      </p:sp>
      <p:sp>
        <p:nvSpPr>
          <p:cNvPr id="52" name="Rectangle 51"/>
          <p:cNvSpPr/>
          <p:nvPr/>
        </p:nvSpPr>
        <p:spPr>
          <a:xfrm>
            <a:off x="389564" y="294129"/>
            <a:ext cx="861857" cy="83150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48</a:t>
            </a:r>
            <a:r>
              <a:rPr lang="en-US" sz="2800" dirty="0" smtClean="0">
                <a:solidFill>
                  <a:schemeClr val="tx1"/>
                </a:solidFill>
              </a:rPr>
              <a:t>Ca</a:t>
            </a:r>
            <a:br>
              <a:rPr lang="en-US" sz="2800" dirty="0" smtClean="0">
                <a:solidFill>
                  <a:schemeClr val="tx1"/>
                </a:solidFill>
              </a:rPr>
            </a:br>
            <a:r>
              <a:rPr lang="en-US" sz="1200" dirty="0" smtClean="0">
                <a:solidFill>
                  <a:schemeClr val="tx1"/>
                </a:solidFill>
              </a:rPr>
              <a:t>4.3 10</a:t>
            </a:r>
            <a:r>
              <a:rPr lang="en-US" sz="1200" baseline="30000" dirty="0" smtClean="0">
                <a:solidFill>
                  <a:schemeClr val="tx1"/>
                </a:solidFill>
              </a:rPr>
              <a:t>19</a:t>
            </a:r>
            <a:r>
              <a:rPr lang="en-US" sz="1200" dirty="0" smtClean="0">
                <a:solidFill>
                  <a:schemeClr val="tx1"/>
                </a:solidFill>
              </a:rPr>
              <a:t> y</a:t>
            </a:r>
            <a:endParaRPr lang="en-US" sz="1200" dirty="0">
              <a:solidFill>
                <a:schemeClr val="tx1"/>
              </a:solidFill>
            </a:endParaRPr>
          </a:p>
        </p:txBody>
      </p:sp>
    </p:spTree>
    <p:extLst>
      <p:ext uri="{BB962C8B-B14F-4D97-AF65-F5344CB8AC3E}">
        <p14:creationId xmlns:p14="http://schemas.microsoft.com/office/powerpoint/2010/main" val="9955419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400" y="0"/>
            <a:ext cx="10287000" cy="6858000"/>
            <a:chOff x="25400" y="0"/>
            <a:chExt cx="10287000" cy="6858000"/>
          </a:xfrm>
        </p:grpSpPr>
        <p:pic>
          <p:nvPicPr>
            <p:cNvPr id="2" name="Picture 1"/>
            <p:cNvPicPr>
              <a:picLocks noChangeAspect="1"/>
            </p:cNvPicPr>
            <p:nvPr/>
          </p:nvPicPr>
          <p:blipFill>
            <a:blip r:embed="rId2"/>
            <a:stretch>
              <a:fillRect/>
            </a:stretch>
          </p:blipFill>
          <p:spPr>
            <a:xfrm>
              <a:off x="25400" y="0"/>
              <a:ext cx="10287000" cy="6858000"/>
            </a:xfrm>
            <a:prstGeom prst="rect">
              <a:avLst/>
            </a:prstGeom>
          </p:spPr>
        </p:pic>
        <p:sp>
          <p:nvSpPr>
            <p:cNvPr id="3" name="TextBox 2"/>
            <p:cNvSpPr txBox="1"/>
            <p:nvPr/>
          </p:nvSpPr>
          <p:spPr>
            <a:xfrm>
              <a:off x="482600" y="4724400"/>
              <a:ext cx="5207000" cy="1077218"/>
            </a:xfrm>
            <a:prstGeom prst="rect">
              <a:avLst/>
            </a:prstGeom>
            <a:solidFill>
              <a:schemeClr val="tx1">
                <a:lumMod val="50000"/>
                <a:lumOff val="50000"/>
              </a:schemeClr>
            </a:solidFill>
          </p:spPr>
          <p:txBody>
            <a:bodyPr wrap="square" rtlCol="0">
              <a:spAutoFit/>
            </a:bodyPr>
            <a:lstStyle/>
            <a:p>
              <a:r>
                <a:rPr lang="en-US" sz="3200" dirty="0" smtClean="0">
                  <a:solidFill>
                    <a:srgbClr val="FFFF00"/>
                  </a:solidFill>
                  <a:latin typeface="Comic Sans MS"/>
                  <a:cs typeface="Comic Sans MS"/>
                </a:rPr>
                <a:t>..setting up an experiment at Berkeley….</a:t>
              </a:r>
              <a:endParaRPr lang="en-US" sz="3200" dirty="0">
                <a:solidFill>
                  <a:srgbClr val="FFFF00"/>
                </a:solidFill>
                <a:latin typeface="Comic Sans MS"/>
                <a:cs typeface="Comic Sans MS"/>
              </a:endParaRPr>
            </a:p>
          </p:txBody>
        </p:sp>
      </p:grpSp>
      <p:grpSp>
        <p:nvGrpSpPr>
          <p:cNvPr id="8" name="Group 7"/>
          <p:cNvGrpSpPr/>
          <p:nvPr/>
        </p:nvGrpSpPr>
        <p:grpSpPr>
          <a:xfrm>
            <a:off x="5715000" y="2108200"/>
            <a:ext cx="3429000" cy="4408715"/>
            <a:chOff x="5715000" y="2108200"/>
            <a:chExt cx="3429000" cy="4408715"/>
          </a:xfrm>
        </p:grpSpPr>
        <p:pic>
          <p:nvPicPr>
            <p:cNvPr id="6" name="Picture 5"/>
            <p:cNvPicPr>
              <a:picLocks noChangeAspect="1"/>
            </p:cNvPicPr>
            <p:nvPr/>
          </p:nvPicPr>
          <p:blipFill>
            <a:blip r:embed="rId3"/>
            <a:stretch>
              <a:fillRect/>
            </a:stretch>
          </p:blipFill>
          <p:spPr>
            <a:xfrm>
              <a:off x="5715000" y="2108200"/>
              <a:ext cx="3429000" cy="4408715"/>
            </a:xfrm>
            <a:prstGeom prst="rect">
              <a:avLst/>
            </a:prstGeom>
            <a:ln w="76200" cmpd="sng">
              <a:solidFill>
                <a:srgbClr val="FFFF00"/>
              </a:solidFill>
            </a:ln>
          </p:spPr>
        </p:pic>
        <p:sp>
          <p:nvSpPr>
            <p:cNvPr id="7" name="TextBox 6"/>
            <p:cNvSpPr txBox="1"/>
            <p:nvPr/>
          </p:nvSpPr>
          <p:spPr>
            <a:xfrm>
              <a:off x="5753101" y="2197100"/>
              <a:ext cx="3289299" cy="461665"/>
            </a:xfrm>
            <a:prstGeom prst="rect">
              <a:avLst/>
            </a:prstGeom>
            <a:solidFill>
              <a:srgbClr val="7F7F7F"/>
            </a:solidFill>
          </p:spPr>
          <p:txBody>
            <a:bodyPr wrap="square" rtlCol="0">
              <a:spAutoFit/>
            </a:bodyPr>
            <a:lstStyle/>
            <a:p>
              <a:pPr algn="ctr"/>
              <a:r>
                <a:rPr lang="en-US" sz="2400" dirty="0" smtClean="0">
                  <a:solidFill>
                    <a:srgbClr val="FFFF00"/>
                  </a:solidFill>
                  <a:latin typeface="Comic Sans MS"/>
                  <a:cs typeface="Comic Sans MS"/>
                </a:rPr>
                <a:t>..at the </a:t>
              </a:r>
              <a:r>
                <a:rPr lang="en-US" sz="2400" dirty="0" err="1" smtClean="0">
                  <a:solidFill>
                    <a:srgbClr val="FFFF00"/>
                  </a:solidFill>
                  <a:latin typeface="Comic Sans MS"/>
                  <a:cs typeface="Comic Sans MS"/>
                </a:rPr>
                <a:t>Bevatron</a:t>
              </a:r>
              <a:r>
                <a:rPr lang="en-US" sz="2400" dirty="0" smtClean="0">
                  <a:solidFill>
                    <a:srgbClr val="FFFF00"/>
                  </a:solidFill>
                  <a:latin typeface="Comic Sans MS"/>
                  <a:cs typeface="Comic Sans MS"/>
                </a:rPr>
                <a:t>…</a:t>
              </a:r>
              <a:endParaRPr lang="en-US" sz="2400" dirty="0">
                <a:solidFill>
                  <a:srgbClr val="FFFF00"/>
                </a:solidFill>
                <a:latin typeface="Comic Sans MS"/>
                <a:cs typeface="Comic Sans MS"/>
              </a:endParaRPr>
            </a:p>
          </p:txBody>
        </p:sp>
      </p:grpSp>
    </p:spTree>
    <p:extLst>
      <p:ext uri="{BB962C8B-B14F-4D97-AF65-F5344CB8AC3E}">
        <p14:creationId xmlns:p14="http://schemas.microsoft.com/office/powerpoint/2010/main" val="3011257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6976533"/>
          </a:xfrm>
          <a:prstGeom prst="rect">
            <a:avLst/>
          </a:prstGeom>
          <a:solidFill>
            <a:srgbClr val="FAFFB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HeliosPhoto.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 y="524164"/>
            <a:ext cx="1454856" cy="1190336"/>
          </a:xfrm>
          <a:prstGeom prst="rect">
            <a:avLst/>
          </a:prstGeom>
        </p:spPr>
      </p:pic>
      <p:pic>
        <p:nvPicPr>
          <p:cNvPr id="6" name="Picture 5" descr="Miniball.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6695" y="2540000"/>
            <a:ext cx="1940906" cy="126428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30399" y="1587500"/>
            <a:ext cx="1841500" cy="1213013"/>
          </a:xfrm>
          <a:prstGeom prst="rect">
            <a:avLst/>
          </a:prstGeom>
        </p:spPr>
      </p:pic>
      <p:pic>
        <p:nvPicPr>
          <p:cNvPr id="5" name="Picture 4" descr="IKAR_14B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0399" y="3606800"/>
            <a:ext cx="1574800" cy="1181100"/>
          </a:xfrm>
          <a:prstGeom prst="rect">
            <a:avLst/>
          </a:prstGeom>
        </p:spPr>
      </p:pic>
      <p:pic>
        <p:nvPicPr>
          <p:cNvPr id="2" name="Picture 1" descr="EBIS1_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9299" y="2673513"/>
            <a:ext cx="1739901" cy="1292098"/>
          </a:xfrm>
          <a:prstGeom prst="rect">
            <a:avLst/>
          </a:prstGeom>
        </p:spPr>
      </p:pic>
      <p:pic>
        <p:nvPicPr>
          <p:cNvPr id="3" name="Picture 2" descr="Unknown-1.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895" y="4432300"/>
            <a:ext cx="1533858" cy="1460500"/>
          </a:xfrm>
          <a:prstGeom prst="rect">
            <a:avLst/>
          </a:prstGeom>
          <a:ln>
            <a:solidFill>
              <a:schemeClr val="tx1">
                <a:lumMod val="85000"/>
                <a:lumOff val="15000"/>
              </a:schemeClr>
            </a:solidFill>
          </a:ln>
        </p:spPr>
      </p:pic>
      <p:pic>
        <p:nvPicPr>
          <p:cNvPr id="8" name="Picture 7" descr="3864232047_4f2197a18a_o.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100" y="524164"/>
            <a:ext cx="1562100" cy="1171575"/>
          </a:xfrm>
          <a:prstGeom prst="rect">
            <a:avLst/>
          </a:prstGeom>
        </p:spPr>
      </p:pic>
      <p:pic>
        <p:nvPicPr>
          <p:cNvPr id="9" name="Picture 8" descr="Demon97.jpg"/>
          <p:cNvPicPr>
            <a:picLocks noChangeAspect="1"/>
          </p:cNvPicPr>
          <p:nvPr/>
        </p:nvPicPr>
        <p:blipFill rotWithShape="1">
          <a:blip r:embed="rId10">
            <a:extLst>
              <a:ext uri="{28A0092B-C50C-407E-A947-70E740481C1C}">
                <a14:useLocalDpi xmlns:a14="http://schemas.microsoft.com/office/drawing/2010/main" val="0"/>
              </a:ext>
            </a:extLst>
          </a:blip>
          <a:srcRect l="7982" r="10409" b="11472"/>
          <a:stretch/>
        </p:blipFill>
        <p:spPr>
          <a:xfrm>
            <a:off x="3174999" y="4597400"/>
            <a:ext cx="1638301" cy="1208745"/>
          </a:xfrm>
          <a:prstGeom prst="rect">
            <a:avLst/>
          </a:prstGeom>
          <a:ln>
            <a:solidFill>
              <a:srgbClr val="262626"/>
            </a:solidFill>
          </a:ln>
        </p:spPr>
      </p:pic>
      <p:pic>
        <p:nvPicPr>
          <p:cNvPr id="10" name="Picture 9" descr="ISAC-ll.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44968" y="5588000"/>
            <a:ext cx="1469466" cy="975817"/>
          </a:xfrm>
          <a:prstGeom prst="rect">
            <a:avLst/>
          </a:prstGeom>
        </p:spPr>
      </p:pic>
      <p:pic>
        <p:nvPicPr>
          <p:cNvPr id="11" name="Picture 10" descr="Unknown.jpe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13300" y="1555913"/>
            <a:ext cx="1333500" cy="1568824"/>
          </a:xfrm>
          <a:prstGeom prst="rect">
            <a:avLst/>
          </a:prstGeom>
        </p:spPr>
      </p:pic>
      <p:pic>
        <p:nvPicPr>
          <p:cNvPr id="12" name="Picture 11" descr="Minib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700" y="5524500"/>
            <a:ext cx="1832699" cy="1193800"/>
          </a:xfrm>
          <a:prstGeom prst="rect">
            <a:avLst/>
          </a:prstGeom>
        </p:spPr>
      </p:pic>
      <p:pic>
        <p:nvPicPr>
          <p:cNvPr id="13"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4898" t="31252" r="34177"/>
          <a:stretch/>
        </p:blipFill>
        <p:spPr bwMode="auto">
          <a:xfrm>
            <a:off x="4590794" y="3606800"/>
            <a:ext cx="1826605" cy="12164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 name="Marcador de contenido 5" descr="S1202-setup.png"/>
          <p:cNvPicPr>
            <a:picLocks noChangeAspect="1"/>
          </p:cNvPicPr>
          <p:nvPr/>
        </p:nvPicPr>
        <p:blipFill rotWithShape="1">
          <a:blip r:embed="rId14">
            <a:extLst>
              <a:ext uri="{28A0092B-C50C-407E-A947-70E740481C1C}">
                <a14:useLocalDpi xmlns:a14="http://schemas.microsoft.com/office/drawing/2010/main" val="0"/>
              </a:ext>
            </a:extLst>
          </a:blip>
          <a:srcRect l="5886" t="13212" r="9447" b="13212"/>
          <a:stretch/>
        </p:blipFill>
        <p:spPr>
          <a:xfrm>
            <a:off x="6235700" y="4342340"/>
            <a:ext cx="1917700" cy="1245660"/>
          </a:xfrm>
          <a:prstGeom prst="rect">
            <a:avLst/>
          </a:prstGeom>
        </p:spPr>
      </p:pic>
      <p:pic>
        <p:nvPicPr>
          <p:cNvPr id="15" name="Imagen 6"/>
          <p:cNvPicPr>
            <a:picLocks noChangeAspect="1"/>
          </p:cNvPicPr>
          <p:nvPr/>
        </p:nvPicPr>
        <p:blipFill>
          <a:blip r:embed="rId15"/>
          <a:srcRect/>
          <a:stretch>
            <a:fillRect/>
          </a:stretch>
        </p:blipFill>
        <p:spPr bwMode="auto">
          <a:xfrm>
            <a:off x="5943600" y="476539"/>
            <a:ext cx="1625600" cy="1219200"/>
          </a:xfrm>
          <a:prstGeom prst="rect">
            <a:avLst/>
          </a:prstGeom>
          <a:noFill/>
          <a:ln w="9525">
            <a:noFill/>
            <a:miter lim="800000"/>
            <a:headEnd/>
            <a:tailEnd/>
          </a:ln>
        </p:spPr>
      </p:pic>
      <p:pic>
        <p:nvPicPr>
          <p:cNvPr id="16" name="Picture 74" descr="\\nijinsky\yoneda\110609_Samurai_Zentai-2.2_v2008-6r1.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67590" y="1299842"/>
            <a:ext cx="1456267" cy="1131009"/>
          </a:xfrm>
          <a:prstGeom prst="rect">
            <a:avLst/>
          </a:prstGeom>
          <a:solidFill>
            <a:schemeClr val="bg1"/>
          </a:solidFill>
          <a:ln w="9525">
            <a:solidFill>
              <a:srgbClr val="000000"/>
            </a:solidFill>
            <a:miter lim="800000"/>
            <a:headEnd/>
            <a:tailEnd/>
          </a:ln>
        </p:spPr>
      </p:pic>
      <p:pic>
        <p:nvPicPr>
          <p:cNvPr id="17" name="Picture 16" descr="GRETINA-to-GRETA.jpg"/>
          <p:cNvPicPr>
            <a:picLocks noChangeAspect="1"/>
          </p:cNvPicPr>
          <p:nvPr/>
        </p:nvPicPr>
        <p:blipFill rotWithShape="1">
          <a:blip r:embed="rId17">
            <a:extLst>
              <a:ext uri="{28A0092B-C50C-407E-A947-70E740481C1C}">
                <a14:useLocalDpi xmlns:a14="http://schemas.microsoft.com/office/drawing/2010/main"/>
              </a:ext>
            </a:extLst>
          </a:blip>
          <a:srcRect l="12239" t="14895" r="19350" b="8942"/>
          <a:stretch/>
        </p:blipFill>
        <p:spPr>
          <a:xfrm>
            <a:off x="7526490" y="5407953"/>
            <a:ext cx="1278838" cy="1258194"/>
          </a:xfrm>
          <a:prstGeom prst="rect">
            <a:avLst/>
          </a:prstGeom>
          <a:ln>
            <a:solidFill>
              <a:srgbClr val="262626"/>
            </a:solidFill>
          </a:ln>
        </p:spPr>
      </p:pic>
      <p:pic>
        <p:nvPicPr>
          <p:cNvPr id="18" name="Picture 17" descr="Setup.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146800" y="2256384"/>
            <a:ext cx="1661352" cy="1350416"/>
          </a:xfrm>
          <a:prstGeom prst="rect">
            <a:avLst/>
          </a:prstGeom>
        </p:spPr>
      </p:pic>
      <p:pic>
        <p:nvPicPr>
          <p:cNvPr id="19" name="Picture 10" descr="t_cell"/>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7880660" y="2956088"/>
            <a:ext cx="1028151"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62185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69894" y="6108700"/>
            <a:ext cx="3032106" cy="432832"/>
            <a:chOff x="269894" y="6108700"/>
            <a:chExt cx="3032106" cy="432832"/>
          </a:xfrm>
        </p:grpSpPr>
        <p:sp>
          <p:nvSpPr>
            <p:cNvPr id="2" name="TextBox 1"/>
            <p:cNvSpPr txBox="1"/>
            <p:nvPr/>
          </p:nvSpPr>
          <p:spPr>
            <a:xfrm>
              <a:off x="269894" y="6172200"/>
              <a:ext cx="2359006" cy="369332"/>
            </a:xfrm>
            <a:prstGeom prst="rect">
              <a:avLst/>
            </a:prstGeom>
            <a:solidFill>
              <a:srgbClr val="CCFFCC"/>
            </a:solidFill>
            <a:ln>
              <a:solidFill>
                <a:srgbClr val="000000"/>
              </a:solidFill>
            </a:ln>
          </p:spPr>
          <p:txBody>
            <a:bodyPr wrap="square" rtlCol="0">
              <a:spAutoFit/>
            </a:bodyPr>
            <a:lstStyle/>
            <a:p>
              <a:pPr algn="ctr"/>
              <a:r>
                <a:rPr lang="en-US" dirty="0" smtClean="0"/>
                <a:t>Reference</a:t>
              </a:r>
              <a:endParaRPr lang="en-US" dirty="0"/>
            </a:p>
          </p:txBody>
        </p:sp>
        <p:sp>
          <p:nvSpPr>
            <p:cNvPr id="3" name="TextBox 2"/>
            <p:cNvSpPr txBox="1"/>
            <p:nvPr/>
          </p:nvSpPr>
          <p:spPr>
            <a:xfrm>
              <a:off x="2870200" y="6108700"/>
              <a:ext cx="431800" cy="369332"/>
            </a:xfrm>
            <a:prstGeom prst="rect">
              <a:avLst/>
            </a:prstGeom>
            <a:noFill/>
          </p:spPr>
          <p:txBody>
            <a:bodyPr wrap="square" rtlCol="0">
              <a:spAutoFit/>
            </a:bodyPr>
            <a:lstStyle/>
            <a:p>
              <a:r>
                <a:rPr lang="en-US" dirty="0" smtClean="0"/>
                <a:t>xx</a:t>
              </a:r>
              <a:endParaRPr lang="en-US" dirty="0"/>
            </a:p>
          </p:txBody>
        </p:sp>
      </p:grpSp>
      <p:sp>
        <p:nvSpPr>
          <p:cNvPr id="4" name="TextBox 3"/>
          <p:cNvSpPr txBox="1"/>
          <p:nvPr/>
        </p:nvSpPr>
        <p:spPr>
          <a:xfrm>
            <a:off x="2870200" y="3276600"/>
            <a:ext cx="2717800" cy="584776"/>
          </a:xfrm>
          <a:prstGeom prst="rect">
            <a:avLst/>
          </a:prstGeom>
          <a:noFill/>
          <a:ln w="28575" cmpd="sng">
            <a:solidFill>
              <a:srgbClr val="FF0000"/>
            </a:solidFill>
          </a:ln>
        </p:spPr>
        <p:txBody>
          <a:bodyPr wrap="square" rtlCol="0">
            <a:spAutoFit/>
          </a:bodyPr>
          <a:lstStyle/>
          <a:p>
            <a:pPr algn="ctr"/>
            <a:r>
              <a:rPr lang="en-US" sz="3200" dirty="0" smtClean="0"/>
              <a:t>XX = 1205/40</a:t>
            </a:r>
            <a:endParaRPr lang="en-US" sz="3200" dirty="0"/>
          </a:p>
        </p:txBody>
      </p:sp>
      <p:pic>
        <p:nvPicPr>
          <p:cNvPr id="6" name="Picture 5" descr="images.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71800" y="38100"/>
            <a:ext cx="3381006" cy="2413000"/>
          </a:xfrm>
          <a:prstGeom prst="rect">
            <a:avLst/>
          </a:prstGeom>
        </p:spPr>
      </p:pic>
      <p:pic>
        <p:nvPicPr>
          <p:cNvPr id="7" name="Picture 6" descr="sir-simon-rattle-berlin-phil-1304436146-article-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5100" y="2311400"/>
            <a:ext cx="7848600" cy="3784600"/>
          </a:xfrm>
          <a:prstGeom prst="rect">
            <a:avLst/>
          </a:prstGeom>
        </p:spPr>
      </p:pic>
      <p:pic>
        <p:nvPicPr>
          <p:cNvPr id="8" name="Picture 7" descr="images-1.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18300" y="3263900"/>
            <a:ext cx="2324100" cy="3492500"/>
          </a:xfrm>
          <a:prstGeom prst="rect">
            <a:avLst/>
          </a:prstGeom>
        </p:spPr>
      </p:pic>
    </p:spTree>
    <p:extLst>
      <p:ext uri="{BB962C8B-B14F-4D97-AF65-F5344CB8AC3E}">
        <p14:creationId xmlns:p14="http://schemas.microsoft.com/office/powerpoint/2010/main" val="33237700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127500" y="-2838"/>
            <a:ext cx="5046292" cy="6860838"/>
            <a:chOff x="0" y="-2838"/>
            <a:chExt cx="5046292" cy="6860838"/>
          </a:xfrm>
        </p:grpSpPr>
        <p:pic>
          <p:nvPicPr>
            <p:cNvPr id="2" name="Picture 1"/>
            <p:cNvPicPr>
              <a:picLocks noChangeAspect="1"/>
            </p:cNvPicPr>
            <p:nvPr/>
          </p:nvPicPr>
          <p:blipFill>
            <a:blip r:embed="rId2"/>
            <a:stretch>
              <a:fillRect/>
            </a:stretch>
          </p:blipFill>
          <p:spPr>
            <a:xfrm>
              <a:off x="0" y="-2838"/>
              <a:ext cx="5046292" cy="6860838"/>
            </a:xfrm>
            <a:prstGeom prst="rect">
              <a:avLst/>
            </a:prstGeom>
          </p:spPr>
        </p:pic>
        <p:sp>
          <p:nvSpPr>
            <p:cNvPr id="3" name="TextBox 2"/>
            <p:cNvSpPr txBox="1"/>
            <p:nvPr/>
          </p:nvSpPr>
          <p:spPr>
            <a:xfrm>
              <a:off x="165100" y="152400"/>
              <a:ext cx="4432300" cy="1384995"/>
            </a:xfrm>
            <a:prstGeom prst="rect">
              <a:avLst/>
            </a:prstGeom>
            <a:solidFill>
              <a:srgbClr val="FFC847"/>
            </a:solidFill>
          </p:spPr>
          <p:txBody>
            <a:bodyPr wrap="square" rtlCol="0">
              <a:spAutoFit/>
            </a:bodyPr>
            <a:lstStyle/>
            <a:p>
              <a:pPr algn="ctr"/>
              <a:r>
                <a:rPr lang="en-US" sz="2800" dirty="0" smtClean="0">
                  <a:latin typeface="Comic Sans MS"/>
                  <a:cs typeface="Comic Sans MS"/>
                </a:rPr>
                <a:t>..using the super-conducting dipole HISS…..</a:t>
              </a:r>
              <a:endParaRPr lang="en-US" sz="2800" dirty="0">
                <a:latin typeface="Comic Sans MS"/>
                <a:cs typeface="Comic Sans MS"/>
              </a:endParaRPr>
            </a:p>
          </p:txBody>
        </p:sp>
      </p:grpSp>
      <p:grpSp>
        <p:nvGrpSpPr>
          <p:cNvPr id="8" name="Group 7"/>
          <p:cNvGrpSpPr/>
          <p:nvPr/>
        </p:nvGrpSpPr>
        <p:grpSpPr>
          <a:xfrm>
            <a:off x="0" y="2497275"/>
            <a:ext cx="5914412" cy="4309925"/>
            <a:chOff x="3166088" y="2497275"/>
            <a:chExt cx="5914412" cy="4309925"/>
          </a:xfrm>
        </p:grpSpPr>
        <p:pic>
          <p:nvPicPr>
            <p:cNvPr id="5" name="Picture 4"/>
            <p:cNvPicPr>
              <a:picLocks noChangeAspect="1"/>
            </p:cNvPicPr>
            <p:nvPr/>
          </p:nvPicPr>
          <p:blipFill>
            <a:blip r:embed="rId3"/>
            <a:stretch>
              <a:fillRect/>
            </a:stretch>
          </p:blipFill>
          <p:spPr>
            <a:xfrm>
              <a:off x="3166088" y="2497275"/>
              <a:ext cx="5914412" cy="4309925"/>
            </a:xfrm>
            <a:prstGeom prst="rect">
              <a:avLst/>
            </a:prstGeom>
            <a:ln w="76200" cmpd="sng">
              <a:solidFill>
                <a:srgbClr val="FFFF00"/>
              </a:solidFill>
            </a:ln>
          </p:spPr>
        </p:pic>
        <p:sp>
          <p:nvSpPr>
            <p:cNvPr id="6" name="TextBox 5"/>
            <p:cNvSpPr txBox="1"/>
            <p:nvPr/>
          </p:nvSpPr>
          <p:spPr>
            <a:xfrm>
              <a:off x="5046292" y="2705100"/>
              <a:ext cx="3488108" cy="830997"/>
            </a:xfrm>
            <a:prstGeom prst="rect">
              <a:avLst/>
            </a:prstGeom>
            <a:noFill/>
            <a:ln>
              <a:noFill/>
            </a:ln>
          </p:spPr>
          <p:txBody>
            <a:bodyPr wrap="square" rtlCol="0">
              <a:spAutoFit/>
            </a:bodyPr>
            <a:lstStyle/>
            <a:p>
              <a:pPr algn="ctr"/>
              <a:r>
                <a:rPr lang="en-US" sz="2400" dirty="0" smtClean="0">
                  <a:solidFill>
                    <a:srgbClr val="FFFF00"/>
                  </a:solidFill>
                  <a:latin typeface="Comic Sans MS"/>
                  <a:cs typeface="Comic Sans MS"/>
                </a:rPr>
                <a:t>…working day and night..</a:t>
              </a:r>
              <a:endParaRPr lang="en-US" sz="2400" dirty="0">
                <a:solidFill>
                  <a:srgbClr val="FFFF00"/>
                </a:solidFill>
                <a:latin typeface="Comic Sans MS"/>
                <a:cs typeface="Comic Sans MS"/>
              </a:endParaRPr>
            </a:p>
          </p:txBody>
        </p:sp>
      </p:grpSp>
      <p:grpSp>
        <p:nvGrpSpPr>
          <p:cNvPr id="11" name="Group 10"/>
          <p:cNvGrpSpPr/>
          <p:nvPr/>
        </p:nvGrpSpPr>
        <p:grpSpPr>
          <a:xfrm>
            <a:off x="6908800" y="4051300"/>
            <a:ext cx="1181100" cy="1179731"/>
            <a:chOff x="6908800" y="4051300"/>
            <a:chExt cx="1181100" cy="1179731"/>
          </a:xfrm>
        </p:grpSpPr>
        <p:sp>
          <p:nvSpPr>
            <p:cNvPr id="9" name="Rectangle 8"/>
            <p:cNvSpPr/>
            <p:nvPr/>
          </p:nvSpPr>
          <p:spPr>
            <a:xfrm>
              <a:off x="7239000" y="4051300"/>
              <a:ext cx="444500" cy="533400"/>
            </a:xfrm>
            <a:prstGeom prst="rect">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908800" y="4584700"/>
              <a:ext cx="1181100" cy="646331"/>
            </a:xfrm>
            <a:prstGeom prst="rect">
              <a:avLst/>
            </a:prstGeom>
            <a:noFill/>
          </p:spPr>
          <p:txBody>
            <a:bodyPr wrap="square" rtlCol="0">
              <a:spAutoFit/>
            </a:bodyPr>
            <a:lstStyle/>
            <a:p>
              <a:r>
                <a:rPr lang="en-US" dirty="0" smtClean="0">
                  <a:solidFill>
                    <a:srgbClr val="FFFF00"/>
                  </a:solidFill>
                  <a:latin typeface="Comic Sans MS"/>
                  <a:cs typeface="Comic Sans MS"/>
                </a:rPr>
                <a:t>..and one of them..</a:t>
              </a:r>
              <a:endParaRPr lang="en-US" dirty="0">
                <a:solidFill>
                  <a:srgbClr val="FFFF00"/>
                </a:solidFill>
                <a:latin typeface="Comic Sans MS"/>
                <a:cs typeface="Comic Sans MS"/>
              </a:endParaRPr>
            </a:p>
          </p:txBody>
        </p:sp>
      </p:grpSp>
      <p:grpSp>
        <p:nvGrpSpPr>
          <p:cNvPr id="17" name="Group 16"/>
          <p:cNvGrpSpPr/>
          <p:nvPr/>
        </p:nvGrpSpPr>
        <p:grpSpPr>
          <a:xfrm>
            <a:off x="562167" y="165100"/>
            <a:ext cx="6676833" cy="3886200"/>
            <a:chOff x="562167" y="165100"/>
            <a:chExt cx="6676833" cy="3886200"/>
          </a:xfrm>
        </p:grpSpPr>
        <p:grpSp>
          <p:nvGrpSpPr>
            <p:cNvPr id="15" name="Group 14"/>
            <p:cNvGrpSpPr/>
            <p:nvPr/>
          </p:nvGrpSpPr>
          <p:grpSpPr>
            <a:xfrm>
              <a:off x="562167" y="165100"/>
              <a:ext cx="6676833" cy="3886200"/>
              <a:chOff x="562167" y="165100"/>
              <a:chExt cx="6676833" cy="3886200"/>
            </a:xfrm>
          </p:grpSpPr>
          <p:grpSp>
            <p:nvGrpSpPr>
              <p:cNvPr id="13" name="Group 12"/>
              <p:cNvGrpSpPr/>
              <p:nvPr/>
            </p:nvGrpSpPr>
            <p:grpSpPr>
              <a:xfrm>
                <a:off x="562167" y="165100"/>
                <a:ext cx="6676833" cy="3886200"/>
                <a:chOff x="562167" y="165100"/>
                <a:chExt cx="6676833" cy="3886200"/>
              </a:xfrm>
            </p:grpSpPr>
            <p:pic>
              <p:nvPicPr>
                <p:cNvPr id="10" name="Picture 9"/>
                <p:cNvPicPr>
                  <a:picLocks noChangeAspect="1"/>
                </p:cNvPicPr>
                <p:nvPr/>
              </p:nvPicPr>
              <p:blipFill>
                <a:blip r:embed="rId4"/>
                <a:stretch>
                  <a:fillRect/>
                </a:stretch>
              </p:blipFill>
              <p:spPr>
                <a:xfrm>
                  <a:off x="562167" y="165100"/>
                  <a:ext cx="3066665" cy="3422220"/>
                </a:xfrm>
                <a:prstGeom prst="rect">
                  <a:avLst/>
                </a:prstGeom>
                <a:ln w="28575" cmpd="sng">
                  <a:solidFill>
                    <a:srgbClr val="FFFF00"/>
                  </a:solidFill>
                </a:ln>
              </p:spPr>
            </p:pic>
            <p:cxnSp>
              <p:nvCxnSpPr>
                <p:cNvPr id="12" name="Straight Connector 11"/>
                <p:cNvCxnSpPr/>
                <p:nvPr/>
              </p:nvCxnSpPr>
              <p:spPr>
                <a:xfrm>
                  <a:off x="3628832" y="3587320"/>
                  <a:ext cx="3610168" cy="46398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939800" y="3035300"/>
                <a:ext cx="2311400" cy="369332"/>
              </a:xfrm>
              <a:prstGeom prst="rect">
                <a:avLst/>
              </a:prstGeom>
              <a:noFill/>
            </p:spPr>
            <p:txBody>
              <a:bodyPr wrap="square" rtlCol="0">
                <a:spAutoFit/>
              </a:bodyPr>
              <a:lstStyle/>
              <a:p>
                <a:r>
                  <a:rPr lang="en-US" dirty="0" smtClean="0">
                    <a:solidFill>
                      <a:srgbClr val="FFFF00"/>
                    </a:solidFill>
                    <a:latin typeface="Comic Sans MS"/>
                    <a:cs typeface="Comic Sans MS"/>
                  </a:rPr>
                  <a:t>..is here today..</a:t>
                </a:r>
                <a:endParaRPr lang="en-US" dirty="0">
                  <a:solidFill>
                    <a:srgbClr val="FFFF00"/>
                  </a:solidFill>
                  <a:latin typeface="Comic Sans MS"/>
                  <a:cs typeface="Comic Sans MS"/>
                </a:endParaRPr>
              </a:p>
            </p:txBody>
          </p:sp>
        </p:grpSp>
        <p:sp>
          <p:nvSpPr>
            <p:cNvPr id="16" name="Oval Callout 15"/>
            <p:cNvSpPr/>
            <p:nvPr/>
          </p:nvSpPr>
          <p:spPr>
            <a:xfrm>
              <a:off x="1143604" y="2497275"/>
              <a:ext cx="736600" cy="538025"/>
            </a:xfrm>
            <a:prstGeom prst="wedgeEllipseCallou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not</a:t>
              </a:r>
              <a:endParaRPr lang="en-US" dirty="0">
                <a:solidFill>
                  <a:srgbClr val="FF0000"/>
                </a:solidFill>
              </a:endParaRPr>
            </a:p>
          </p:txBody>
        </p:sp>
      </p:grpSp>
    </p:spTree>
    <p:extLst>
      <p:ext uri="{BB962C8B-B14F-4D97-AF65-F5344CB8AC3E}">
        <p14:creationId xmlns:p14="http://schemas.microsoft.com/office/powerpoint/2010/main" val="27867412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3900" y="177801"/>
            <a:ext cx="8089900" cy="288985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400" y="3291793"/>
            <a:ext cx="2959100" cy="3348262"/>
          </a:xfrm>
          <a:prstGeom prst="rect">
            <a:avLst/>
          </a:prstGeom>
        </p:spPr>
      </p:pic>
      <p:grpSp>
        <p:nvGrpSpPr>
          <p:cNvPr id="6" name="Group 5"/>
          <p:cNvGrpSpPr/>
          <p:nvPr/>
        </p:nvGrpSpPr>
        <p:grpSpPr>
          <a:xfrm>
            <a:off x="4521200" y="3932298"/>
            <a:ext cx="3312327" cy="2322984"/>
            <a:chOff x="4521200" y="3932298"/>
            <a:chExt cx="3312327" cy="2322984"/>
          </a:xfrm>
        </p:grpSpPr>
        <p:pic>
          <p:nvPicPr>
            <p:cNvPr id="4" name="Picture 3" descr="Unknown-1.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10543" y="3932298"/>
              <a:ext cx="2322984" cy="2322984"/>
            </a:xfrm>
            <a:prstGeom prst="rect">
              <a:avLst/>
            </a:prstGeom>
          </p:spPr>
        </p:pic>
        <p:sp>
          <p:nvSpPr>
            <p:cNvPr id="5" name="TextBox 4"/>
            <p:cNvSpPr txBox="1"/>
            <p:nvPr/>
          </p:nvSpPr>
          <p:spPr>
            <a:xfrm>
              <a:off x="4521200" y="4178300"/>
              <a:ext cx="1155700" cy="1569660"/>
            </a:xfrm>
            <a:prstGeom prst="rect">
              <a:avLst/>
            </a:prstGeom>
            <a:noFill/>
          </p:spPr>
          <p:txBody>
            <a:bodyPr wrap="square" rtlCol="0">
              <a:spAutoFit/>
            </a:bodyPr>
            <a:lstStyle/>
            <a:p>
              <a:pPr algn="ctr"/>
              <a:r>
                <a:rPr lang="en-US" sz="9600" dirty="0" smtClean="0">
                  <a:solidFill>
                    <a:srgbClr val="008000"/>
                  </a:solidFill>
                </a:rPr>
                <a:t>≈</a:t>
              </a:r>
              <a:endParaRPr lang="en-US" sz="9600" dirty="0">
                <a:solidFill>
                  <a:srgbClr val="008000"/>
                </a:solidFill>
              </a:endParaRPr>
            </a:p>
          </p:txBody>
        </p:sp>
      </p:grpSp>
    </p:spTree>
    <p:extLst>
      <p:ext uri="{BB962C8B-B14F-4D97-AF65-F5344CB8AC3E}">
        <p14:creationId xmlns:p14="http://schemas.microsoft.com/office/powerpoint/2010/main" val="34592817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3149600" y="4483100"/>
            <a:ext cx="2095500" cy="1143000"/>
          </a:xfrm>
          <a:prstGeom prst="ellipse">
            <a:avLst/>
          </a:prstGeom>
          <a:solidFill>
            <a:srgbClr val="C6D9F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073900" y="3907756"/>
            <a:ext cx="1879600" cy="689644"/>
          </a:xfrm>
          <a:prstGeom prst="ellipse">
            <a:avLst/>
          </a:prstGeom>
          <a:solidFill>
            <a:srgbClr val="C6D9F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15900" y="1625600"/>
            <a:ext cx="1104900" cy="7620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69894" y="230418"/>
            <a:ext cx="987406" cy="1039582"/>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Comic Sans MS"/>
                <a:cs typeface="Comic Sans MS"/>
              </a:rPr>
              <a:t>BEAM</a:t>
            </a:r>
            <a:endParaRPr lang="en-US" dirty="0">
              <a:solidFill>
                <a:schemeClr val="tx1"/>
              </a:solidFill>
              <a:latin typeface="Comic Sans MS"/>
              <a:cs typeface="Comic Sans MS"/>
            </a:endParaRPr>
          </a:p>
        </p:txBody>
      </p:sp>
      <p:pic>
        <p:nvPicPr>
          <p:cNvPr id="4" name="Picture 3" descr="images.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59500" y="4783272"/>
            <a:ext cx="2984500" cy="2074727"/>
          </a:xfrm>
          <a:prstGeom prst="rect">
            <a:avLst/>
          </a:prstGeom>
        </p:spPr>
      </p:pic>
      <p:sp>
        <p:nvSpPr>
          <p:cNvPr id="5" name="TextBox 4"/>
          <p:cNvSpPr txBox="1"/>
          <p:nvPr/>
        </p:nvSpPr>
        <p:spPr>
          <a:xfrm>
            <a:off x="215900" y="1625600"/>
            <a:ext cx="1104900" cy="646331"/>
          </a:xfrm>
          <a:prstGeom prst="rect">
            <a:avLst/>
          </a:prstGeom>
          <a:noFill/>
        </p:spPr>
        <p:txBody>
          <a:bodyPr wrap="square" rtlCol="0">
            <a:spAutoFit/>
          </a:bodyPr>
          <a:lstStyle/>
          <a:p>
            <a:pPr algn="ctr"/>
            <a:r>
              <a:rPr lang="en-US" dirty="0" smtClean="0">
                <a:latin typeface="Comic Sans MS"/>
                <a:cs typeface="Comic Sans MS"/>
              </a:rPr>
              <a:t>Beam</a:t>
            </a:r>
          </a:p>
          <a:p>
            <a:pPr algn="ctr"/>
            <a:r>
              <a:rPr lang="en-US" dirty="0" smtClean="0">
                <a:latin typeface="Comic Sans MS"/>
                <a:cs typeface="Comic Sans MS"/>
              </a:rPr>
              <a:t>Energy</a:t>
            </a:r>
            <a:endParaRPr lang="en-US" dirty="0">
              <a:latin typeface="Comic Sans MS"/>
              <a:cs typeface="Comic Sans MS"/>
            </a:endParaRPr>
          </a:p>
        </p:txBody>
      </p:sp>
      <p:sp>
        <p:nvSpPr>
          <p:cNvPr id="7" name="TextBox 6"/>
          <p:cNvSpPr txBox="1"/>
          <p:nvPr/>
        </p:nvSpPr>
        <p:spPr>
          <a:xfrm>
            <a:off x="2984500" y="4483100"/>
            <a:ext cx="2362200" cy="954107"/>
          </a:xfrm>
          <a:prstGeom prst="rect">
            <a:avLst/>
          </a:prstGeom>
          <a:noFill/>
        </p:spPr>
        <p:txBody>
          <a:bodyPr wrap="square" rtlCol="0">
            <a:spAutoFit/>
          </a:bodyPr>
          <a:lstStyle/>
          <a:p>
            <a:pPr algn="ctr"/>
            <a:r>
              <a:rPr lang="en-US" sz="2800" dirty="0" smtClean="0">
                <a:latin typeface="Comic Sans MS"/>
                <a:cs typeface="Comic Sans MS"/>
              </a:rPr>
              <a:t>Some Results</a:t>
            </a:r>
            <a:endParaRPr lang="en-US" sz="2800" dirty="0">
              <a:latin typeface="Comic Sans MS"/>
              <a:cs typeface="Comic Sans MS"/>
            </a:endParaRPr>
          </a:p>
        </p:txBody>
      </p:sp>
      <p:sp>
        <p:nvSpPr>
          <p:cNvPr id="8" name="TextBox 7"/>
          <p:cNvSpPr txBox="1"/>
          <p:nvPr/>
        </p:nvSpPr>
        <p:spPr>
          <a:xfrm>
            <a:off x="7137400" y="3971256"/>
            <a:ext cx="1727200" cy="461665"/>
          </a:xfrm>
          <a:prstGeom prst="rect">
            <a:avLst/>
          </a:prstGeom>
          <a:noFill/>
        </p:spPr>
        <p:txBody>
          <a:bodyPr wrap="square" rtlCol="0">
            <a:spAutoFit/>
          </a:bodyPr>
          <a:lstStyle/>
          <a:p>
            <a:pPr algn="ctr"/>
            <a:r>
              <a:rPr lang="en-US" sz="2400" dirty="0" smtClean="0">
                <a:latin typeface="Comic Sans MS"/>
                <a:cs typeface="Comic Sans MS"/>
              </a:rPr>
              <a:t>Equipment</a:t>
            </a:r>
            <a:endParaRPr lang="en-US" sz="2400" dirty="0">
              <a:latin typeface="Comic Sans MS"/>
              <a:cs typeface="Comic Sans MS"/>
            </a:endParaRPr>
          </a:p>
        </p:txBody>
      </p:sp>
      <p:sp>
        <p:nvSpPr>
          <p:cNvPr id="9" name="Rectangle 8"/>
          <p:cNvSpPr/>
          <p:nvPr/>
        </p:nvSpPr>
        <p:spPr>
          <a:xfrm>
            <a:off x="7231281" y="54570"/>
            <a:ext cx="187461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sv-SE"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LOGO</a:t>
            </a:r>
            <a:endParaRPr lang="sv-SE"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 name="Picture 9" descr="mode-d-emploi.jpg"/>
          <p:cNvPicPr>
            <a:picLocks noChangeAspect="1"/>
          </p:cNvPicPr>
          <p:nvPr/>
        </p:nvPicPr>
        <p:blipFill rotWithShape="1">
          <a:blip r:embed="rId3">
            <a:extLst>
              <a:ext uri="{28A0092B-C50C-407E-A947-70E740481C1C}">
                <a14:useLocalDpi xmlns:a14="http://schemas.microsoft.com/office/drawing/2010/main"/>
              </a:ext>
            </a:extLst>
          </a:blip>
          <a:srcRect t="34963" b="30074"/>
          <a:stretch/>
        </p:blipFill>
        <p:spPr>
          <a:xfrm>
            <a:off x="2781300" y="54570"/>
            <a:ext cx="3378200" cy="1181100"/>
          </a:xfrm>
          <a:prstGeom prst="rect">
            <a:avLst/>
          </a:prstGeom>
        </p:spPr>
      </p:pic>
      <p:pic>
        <p:nvPicPr>
          <p:cNvPr id="2" name="Picture 1" descr="e8e45a7a-2f05-47f4-85da-bf13f670cb3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35200" y="1257300"/>
            <a:ext cx="4203700" cy="3175621"/>
          </a:xfrm>
          <a:prstGeom prst="rect">
            <a:avLst/>
          </a:prstGeom>
        </p:spPr>
      </p:pic>
      <p:sp>
        <p:nvSpPr>
          <p:cNvPr id="6" name="TextBox 5"/>
          <p:cNvSpPr txBox="1"/>
          <p:nvPr/>
        </p:nvSpPr>
        <p:spPr>
          <a:xfrm>
            <a:off x="269894" y="6172200"/>
            <a:ext cx="2359006" cy="369332"/>
          </a:xfrm>
          <a:prstGeom prst="rect">
            <a:avLst/>
          </a:prstGeom>
          <a:solidFill>
            <a:srgbClr val="CCFFCC"/>
          </a:solidFill>
          <a:ln>
            <a:solidFill>
              <a:srgbClr val="000000"/>
            </a:solidFill>
          </a:ln>
        </p:spPr>
        <p:txBody>
          <a:bodyPr wrap="square" rtlCol="0">
            <a:spAutoFit/>
          </a:bodyPr>
          <a:lstStyle/>
          <a:p>
            <a:pPr algn="ctr"/>
            <a:r>
              <a:rPr lang="en-US" dirty="0" smtClean="0"/>
              <a:t>Reference</a:t>
            </a:r>
            <a:endParaRPr lang="en-US" dirty="0"/>
          </a:p>
        </p:txBody>
      </p:sp>
    </p:spTree>
    <p:extLst>
      <p:ext uri="{BB962C8B-B14F-4D97-AF65-F5344CB8AC3E}">
        <p14:creationId xmlns:p14="http://schemas.microsoft.com/office/powerpoint/2010/main" val="395243864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0032" y="1380172"/>
            <a:ext cx="1288568" cy="369332"/>
          </a:xfrm>
          <a:prstGeom prst="rect">
            <a:avLst/>
          </a:prstGeom>
          <a:noFill/>
        </p:spPr>
        <p:txBody>
          <a:bodyPr wrap="square" rtlCol="0">
            <a:spAutoFit/>
          </a:bodyPr>
          <a:lstStyle/>
          <a:p>
            <a:pPr algn="ctr"/>
            <a:r>
              <a:rPr lang="en-US" dirty="0" smtClean="0"/>
              <a:t>2.83 MeV/u</a:t>
            </a:r>
            <a:endParaRPr lang="en-US" dirty="0"/>
          </a:p>
        </p:txBody>
      </p:sp>
      <p:sp>
        <p:nvSpPr>
          <p:cNvPr id="4" name="Rectangle 3"/>
          <p:cNvSpPr/>
          <p:nvPr/>
        </p:nvSpPr>
        <p:spPr>
          <a:xfrm>
            <a:off x="425932" y="271408"/>
            <a:ext cx="958368" cy="947791"/>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aseline="30000" dirty="0" smtClean="0">
                <a:solidFill>
                  <a:schemeClr val="tx1"/>
                </a:solidFill>
              </a:rPr>
              <a:t>224</a:t>
            </a:r>
            <a:r>
              <a:rPr lang="en-US" sz="2800" dirty="0" smtClean="0">
                <a:solidFill>
                  <a:schemeClr val="tx1"/>
                </a:solidFill>
              </a:rPr>
              <a:t>Ra</a:t>
            </a:r>
            <a:br>
              <a:rPr lang="en-US" sz="2800" dirty="0" smtClean="0">
                <a:solidFill>
                  <a:schemeClr val="tx1"/>
                </a:solidFill>
              </a:rPr>
            </a:br>
            <a:r>
              <a:rPr lang="en-US" sz="1400" dirty="0" smtClean="0">
                <a:solidFill>
                  <a:schemeClr val="tx1"/>
                </a:solidFill>
              </a:rPr>
              <a:t>3.66 d</a:t>
            </a:r>
            <a:endParaRPr lang="en-US" sz="1400" dirty="0">
              <a:solidFill>
                <a:schemeClr val="tx1"/>
              </a:solidFill>
            </a:endParaRPr>
          </a:p>
        </p:txBody>
      </p:sp>
      <p:pic>
        <p:nvPicPr>
          <p:cNvPr id="5" name="Picture 4" descr="Miniball.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86902" y="4150112"/>
            <a:ext cx="4157097" cy="270788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86400" y="897040"/>
            <a:ext cx="3187700" cy="2747252"/>
          </a:xfrm>
          <a:prstGeom prst="rect">
            <a:avLst/>
          </a:prstGeom>
        </p:spPr>
      </p:pic>
      <p:pic>
        <p:nvPicPr>
          <p:cNvPr id="8" name="Picture 7" descr="ISOLDE-logo.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73900" y="122012"/>
            <a:ext cx="1924532" cy="382719"/>
          </a:xfrm>
          <a:prstGeom prst="rect">
            <a:avLst/>
          </a:prstGeom>
        </p:spPr>
      </p:pic>
      <p:pic>
        <p:nvPicPr>
          <p:cNvPr id="9" name="Picture 2" descr="Fig 1b.bmp"/>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1496765" y="1226716"/>
            <a:ext cx="3490138" cy="221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3982" y="6496264"/>
            <a:ext cx="2945918" cy="307777"/>
          </a:xfrm>
          <a:prstGeom prst="rect">
            <a:avLst/>
          </a:prstGeom>
          <a:solidFill>
            <a:schemeClr val="accent3">
              <a:lumMod val="20000"/>
              <a:lumOff val="80000"/>
            </a:schemeClr>
          </a:solidFill>
          <a:ln>
            <a:solidFill>
              <a:srgbClr val="008000"/>
            </a:solidFill>
          </a:ln>
        </p:spPr>
        <p:txBody>
          <a:bodyPr wrap="square" rtlCol="0">
            <a:spAutoFit/>
          </a:bodyPr>
          <a:lstStyle/>
          <a:p>
            <a:pPr algn="ctr"/>
            <a:r>
              <a:rPr lang="en-US" sz="1400" dirty="0" smtClean="0"/>
              <a:t>L.P. Gaffney </a:t>
            </a:r>
            <a:r>
              <a:rPr lang="en-US" sz="1400" i="1" dirty="0" smtClean="0"/>
              <a:t>et al. </a:t>
            </a:r>
            <a:r>
              <a:rPr lang="en-US" sz="1400" dirty="0" smtClean="0"/>
              <a:t>PRC 89 (14) 035806</a:t>
            </a:r>
            <a:endParaRPr lang="en-US" sz="1400" dirty="0"/>
          </a:p>
        </p:txBody>
      </p:sp>
      <p:sp>
        <p:nvSpPr>
          <p:cNvPr id="7" name="TextBox 6"/>
          <p:cNvSpPr txBox="1"/>
          <p:nvPr/>
        </p:nvSpPr>
        <p:spPr>
          <a:xfrm>
            <a:off x="2032000" y="271408"/>
            <a:ext cx="3225800" cy="461665"/>
          </a:xfrm>
          <a:prstGeom prst="rect">
            <a:avLst/>
          </a:prstGeom>
          <a:noFill/>
          <a:ln w="38100" cmpd="sng">
            <a:solidFill>
              <a:srgbClr val="FF0000"/>
            </a:solidFill>
          </a:ln>
        </p:spPr>
        <p:txBody>
          <a:bodyPr wrap="square" rtlCol="0">
            <a:spAutoFit/>
          </a:bodyPr>
          <a:lstStyle/>
          <a:p>
            <a:pPr algn="ctr"/>
            <a:r>
              <a:rPr lang="en-US" sz="2400" dirty="0" smtClean="0">
                <a:latin typeface="Comic Sans MS"/>
                <a:cs typeface="Comic Sans MS"/>
              </a:rPr>
              <a:t>Pear-shaped nuclei</a:t>
            </a:r>
            <a:endParaRPr lang="en-US" sz="2400" dirty="0">
              <a:latin typeface="Comic Sans MS"/>
              <a:cs typeface="Comic Sans MS"/>
            </a:endParaRPr>
          </a:p>
        </p:txBody>
      </p:sp>
      <p:sp>
        <p:nvSpPr>
          <p:cNvPr id="11" name="TextBox 10"/>
          <p:cNvSpPr txBox="1"/>
          <p:nvPr/>
        </p:nvSpPr>
        <p:spPr>
          <a:xfrm>
            <a:off x="2432532" y="2422604"/>
            <a:ext cx="577368" cy="369332"/>
          </a:xfrm>
          <a:prstGeom prst="rect">
            <a:avLst/>
          </a:prstGeom>
          <a:noFill/>
        </p:spPr>
        <p:txBody>
          <a:bodyPr wrap="square" rtlCol="0">
            <a:spAutoFit/>
          </a:bodyPr>
          <a:lstStyle/>
          <a:p>
            <a:r>
              <a:rPr lang="en-US" b="1" baseline="30000" dirty="0" smtClean="0">
                <a:solidFill>
                  <a:srgbClr val="0000FF"/>
                </a:solidFill>
              </a:rPr>
              <a:t>60</a:t>
            </a:r>
            <a:r>
              <a:rPr lang="en-US" b="1" dirty="0" smtClean="0">
                <a:solidFill>
                  <a:srgbClr val="0000FF"/>
                </a:solidFill>
              </a:rPr>
              <a:t>Ni</a:t>
            </a:r>
            <a:endParaRPr lang="en-US" b="1" dirty="0">
              <a:solidFill>
                <a:srgbClr val="0000FF"/>
              </a:solidFill>
            </a:endParaRPr>
          </a:p>
        </p:txBody>
      </p:sp>
      <p:sp>
        <p:nvSpPr>
          <p:cNvPr id="12" name="TextBox 11"/>
          <p:cNvSpPr txBox="1"/>
          <p:nvPr/>
        </p:nvSpPr>
        <p:spPr>
          <a:xfrm>
            <a:off x="3969231" y="1412438"/>
            <a:ext cx="755169" cy="369332"/>
          </a:xfrm>
          <a:prstGeom prst="rect">
            <a:avLst/>
          </a:prstGeom>
          <a:noFill/>
        </p:spPr>
        <p:txBody>
          <a:bodyPr wrap="square" rtlCol="0">
            <a:spAutoFit/>
          </a:bodyPr>
          <a:lstStyle/>
          <a:p>
            <a:pPr algn="ctr"/>
            <a:r>
              <a:rPr lang="en-US" b="1" baseline="30000" dirty="0" smtClean="0">
                <a:solidFill>
                  <a:srgbClr val="FF0000"/>
                </a:solidFill>
              </a:rPr>
              <a:t>120</a:t>
            </a:r>
            <a:r>
              <a:rPr lang="en-US" b="1" dirty="0" smtClean="0">
                <a:solidFill>
                  <a:srgbClr val="FF0000"/>
                </a:solidFill>
              </a:rPr>
              <a:t>Sn</a:t>
            </a:r>
            <a:endParaRPr lang="en-US" b="1" dirty="0">
              <a:solidFill>
                <a:srgbClr val="FF0000"/>
              </a:solidFill>
            </a:endParaRPr>
          </a:p>
        </p:txBody>
      </p:sp>
      <p:sp>
        <p:nvSpPr>
          <p:cNvPr id="13" name="TextBox 12"/>
          <p:cNvSpPr txBox="1"/>
          <p:nvPr/>
        </p:nvSpPr>
        <p:spPr>
          <a:xfrm>
            <a:off x="5816600" y="3759200"/>
            <a:ext cx="2501900" cy="369332"/>
          </a:xfrm>
          <a:prstGeom prst="rect">
            <a:avLst/>
          </a:prstGeom>
          <a:noFill/>
        </p:spPr>
        <p:txBody>
          <a:bodyPr wrap="square" rtlCol="0">
            <a:spAutoFit/>
          </a:bodyPr>
          <a:lstStyle/>
          <a:p>
            <a:pPr algn="ctr"/>
            <a:r>
              <a:rPr lang="en-US" dirty="0" smtClean="0"/>
              <a:t>MINIBALL</a:t>
            </a:r>
            <a:endParaRPr lang="en-US" dirty="0"/>
          </a:p>
        </p:txBody>
      </p:sp>
      <p:pic>
        <p:nvPicPr>
          <p:cNvPr id="14" name="Picture 13"/>
          <p:cNvPicPr>
            <a:picLocks noChangeAspect="1"/>
          </p:cNvPicPr>
          <p:nvPr/>
        </p:nvPicPr>
        <p:blipFill>
          <a:blip r:embed="rId7"/>
          <a:stretch>
            <a:fillRect/>
          </a:stretch>
        </p:blipFill>
        <p:spPr>
          <a:xfrm>
            <a:off x="838200" y="3464004"/>
            <a:ext cx="2819400" cy="2852570"/>
          </a:xfrm>
          <a:prstGeom prst="rect">
            <a:avLst/>
          </a:prstGeom>
        </p:spPr>
      </p:pic>
      <p:sp>
        <p:nvSpPr>
          <p:cNvPr id="15" name="TextBox 14"/>
          <p:cNvSpPr txBox="1"/>
          <p:nvPr/>
        </p:nvSpPr>
        <p:spPr>
          <a:xfrm>
            <a:off x="3120583" y="6496264"/>
            <a:ext cx="340658" cy="276999"/>
          </a:xfrm>
          <a:prstGeom prst="rect">
            <a:avLst/>
          </a:prstGeom>
          <a:noFill/>
        </p:spPr>
        <p:txBody>
          <a:bodyPr wrap="none" rtlCol="0">
            <a:spAutoFit/>
          </a:bodyPr>
          <a:lstStyle/>
          <a:p>
            <a:r>
              <a:rPr lang="en-US" sz="1200" dirty="0" smtClean="0"/>
              <a:t>53</a:t>
            </a:r>
            <a:endParaRPr lang="en-US" sz="1200" dirty="0"/>
          </a:p>
        </p:txBody>
      </p:sp>
      <p:sp>
        <p:nvSpPr>
          <p:cNvPr id="2" name="TextBox 1"/>
          <p:cNvSpPr txBox="1"/>
          <p:nvPr/>
        </p:nvSpPr>
        <p:spPr>
          <a:xfrm>
            <a:off x="3949700" y="4162504"/>
            <a:ext cx="876300" cy="369332"/>
          </a:xfrm>
          <a:prstGeom prst="rect">
            <a:avLst/>
          </a:prstGeom>
          <a:noFill/>
        </p:spPr>
        <p:txBody>
          <a:bodyPr wrap="square" rtlCol="0">
            <a:spAutoFit/>
          </a:bodyPr>
          <a:lstStyle/>
          <a:p>
            <a:pPr algn="ctr"/>
            <a:r>
              <a:rPr lang="en-US" dirty="0" smtClean="0"/>
              <a:t>EDM</a:t>
            </a:r>
            <a:endParaRPr lang="en-US" dirty="0"/>
          </a:p>
        </p:txBody>
      </p:sp>
    </p:spTree>
    <p:extLst>
      <p:ext uri="{BB962C8B-B14F-4D97-AF65-F5344CB8AC3E}">
        <p14:creationId xmlns:p14="http://schemas.microsoft.com/office/powerpoint/2010/main" val="111338910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6564" y="408428"/>
            <a:ext cx="1020136" cy="950471"/>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aseline="30000" dirty="0" smtClean="0">
                <a:solidFill>
                  <a:schemeClr val="tx1"/>
                </a:solidFill>
              </a:rPr>
              <a:t>182</a:t>
            </a:r>
            <a:r>
              <a:rPr lang="en-US" sz="2800" dirty="0" smtClean="0">
                <a:solidFill>
                  <a:schemeClr val="tx1"/>
                </a:solidFill>
              </a:rPr>
              <a:t>Hg</a:t>
            </a:r>
            <a:br>
              <a:rPr lang="en-US" sz="2800" dirty="0" smtClean="0">
                <a:solidFill>
                  <a:schemeClr val="tx1"/>
                </a:solidFill>
              </a:rPr>
            </a:br>
            <a:r>
              <a:rPr lang="en-US" sz="1400" dirty="0" smtClean="0">
                <a:solidFill>
                  <a:schemeClr val="tx1"/>
                </a:solidFill>
              </a:rPr>
              <a:t>10.83 s</a:t>
            </a:r>
            <a:endParaRPr lang="en-US" sz="1400" dirty="0">
              <a:solidFill>
                <a:schemeClr val="tx1"/>
              </a:solidFill>
            </a:endParaRPr>
          </a:p>
        </p:txBody>
      </p:sp>
      <p:pic>
        <p:nvPicPr>
          <p:cNvPr id="7" name="Picture 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34941" y="1130299"/>
            <a:ext cx="3678759" cy="239485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 name="Picture 3" descr="gammaspectrum_of_182Hg_on_112Cdtarget.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 y="4293819"/>
            <a:ext cx="4089989" cy="2170481"/>
          </a:xfrm>
          <a:prstGeom prst="rect">
            <a:avLst/>
          </a:prstGeom>
        </p:spPr>
      </p:pic>
      <p:grpSp>
        <p:nvGrpSpPr>
          <p:cNvPr id="5" name="Group 4"/>
          <p:cNvGrpSpPr/>
          <p:nvPr/>
        </p:nvGrpSpPr>
        <p:grpSpPr>
          <a:xfrm>
            <a:off x="762620" y="1674788"/>
            <a:ext cx="3240360" cy="2461383"/>
            <a:chOff x="5652120" y="620688"/>
            <a:chExt cx="3240360" cy="2461383"/>
          </a:xfrm>
        </p:grpSpPr>
        <p:cxnSp>
          <p:nvCxnSpPr>
            <p:cNvPr id="8" name="Straight Connector 7"/>
            <p:cNvCxnSpPr/>
            <p:nvPr/>
          </p:nvCxnSpPr>
          <p:spPr>
            <a:xfrm>
              <a:off x="6012160" y="2492896"/>
              <a:ext cx="100811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12160" y="1844824"/>
              <a:ext cx="10081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812360" y="1997224"/>
              <a:ext cx="100811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12360" y="1268760"/>
              <a:ext cx="100811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812360" y="908720"/>
              <a:ext cx="100811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52120" y="1556792"/>
              <a:ext cx="497252" cy="338554"/>
            </a:xfrm>
            <a:prstGeom prst="rect">
              <a:avLst/>
            </a:prstGeom>
            <a:noFill/>
          </p:spPr>
          <p:txBody>
            <a:bodyPr wrap="none" rtlCol="0">
              <a:spAutoFit/>
            </a:bodyPr>
            <a:lstStyle/>
            <a:p>
              <a:r>
                <a:rPr lang="en-US" sz="1600" dirty="0" smtClean="0"/>
                <a:t>352</a:t>
              </a:r>
              <a:endParaRPr lang="nl-BE" sz="1600" dirty="0"/>
            </a:p>
          </p:txBody>
        </p:sp>
        <p:sp>
          <p:nvSpPr>
            <p:cNvPr id="14" name="TextBox 13"/>
            <p:cNvSpPr txBox="1"/>
            <p:nvPr/>
          </p:nvSpPr>
          <p:spPr>
            <a:xfrm>
              <a:off x="6947434" y="2276872"/>
              <a:ext cx="425116" cy="338554"/>
            </a:xfrm>
            <a:prstGeom prst="rect">
              <a:avLst/>
            </a:prstGeom>
            <a:noFill/>
          </p:spPr>
          <p:txBody>
            <a:bodyPr wrap="none" rtlCol="0">
              <a:spAutoFit/>
            </a:bodyPr>
            <a:lstStyle/>
            <a:p>
              <a:r>
                <a:rPr lang="en-US" sz="1600" dirty="0" smtClean="0"/>
                <a:t>0</a:t>
              </a:r>
              <a:r>
                <a:rPr lang="en-US" sz="1600" baseline="30000" dirty="0" smtClean="0"/>
                <a:t>+</a:t>
              </a:r>
              <a:r>
                <a:rPr lang="en-US" sz="1600" baseline="-25000" dirty="0" smtClean="0"/>
                <a:t>1</a:t>
              </a:r>
              <a:endParaRPr lang="nl-BE" sz="1600" baseline="-25000" dirty="0"/>
            </a:p>
          </p:txBody>
        </p:sp>
        <p:sp>
          <p:nvSpPr>
            <p:cNvPr id="15" name="TextBox 14"/>
            <p:cNvSpPr txBox="1"/>
            <p:nvPr/>
          </p:nvSpPr>
          <p:spPr>
            <a:xfrm>
              <a:off x="6948264" y="1578278"/>
              <a:ext cx="425116" cy="338554"/>
            </a:xfrm>
            <a:prstGeom prst="rect">
              <a:avLst/>
            </a:prstGeom>
            <a:noFill/>
          </p:spPr>
          <p:txBody>
            <a:bodyPr wrap="none" rtlCol="0">
              <a:spAutoFit/>
            </a:bodyPr>
            <a:lstStyle/>
            <a:p>
              <a:r>
                <a:rPr lang="en-US" sz="1600" dirty="0" smtClean="0"/>
                <a:t>2</a:t>
              </a:r>
              <a:r>
                <a:rPr lang="en-US" sz="1600" baseline="30000" dirty="0" smtClean="0"/>
                <a:t>+</a:t>
              </a:r>
              <a:r>
                <a:rPr lang="en-US" sz="1600" baseline="-25000" dirty="0" smtClean="0"/>
                <a:t>1</a:t>
              </a:r>
              <a:endParaRPr lang="nl-BE" sz="1600" baseline="-25000" dirty="0"/>
            </a:p>
          </p:txBody>
        </p:sp>
        <p:sp>
          <p:nvSpPr>
            <p:cNvPr id="16" name="TextBox 15"/>
            <p:cNvSpPr txBox="1"/>
            <p:nvPr/>
          </p:nvSpPr>
          <p:spPr>
            <a:xfrm>
              <a:off x="7524328" y="1700808"/>
              <a:ext cx="425116" cy="338554"/>
            </a:xfrm>
            <a:prstGeom prst="rect">
              <a:avLst/>
            </a:prstGeom>
            <a:noFill/>
          </p:spPr>
          <p:txBody>
            <a:bodyPr wrap="none" rtlCol="0">
              <a:spAutoFit/>
            </a:bodyPr>
            <a:lstStyle/>
            <a:p>
              <a:r>
                <a:rPr lang="en-US" sz="1600" dirty="0" smtClean="0"/>
                <a:t>0</a:t>
              </a:r>
              <a:r>
                <a:rPr lang="en-US" sz="1600" baseline="30000" dirty="0" smtClean="0"/>
                <a:t>+</a:t>
              </a:r>
              <a:r>
                <a:rPr lang="en-US" sz="1600" baseline="-25000" dirty="0" smtClean="0"/>
                <a:t>2</a:t>
              </a:r>
              <a:endParaRPr lang="nl-BE" sz="1600" baseline="-25000" dirty="0"/>
            </a:p>
          </p:txBody>
        </p:sp>
        <p:sp>
          <p:nvSpPr>
            <p:cNvPr id="17" name="TextBox 16"/>
            <p:cNvSpPr txBox="1"/>
            <p:nvPr/>
          </p:nvSpPr>
          <p:spPr>
            <a:xfrm>
              <a:off x="7596336" y="980728"/>
              <a:ext cx="425116" cy="338554"/>
            </a:xfrm>
            <a:prstGeom prst="rect">
              <a:avLst/>
            </a:prstGeom>
            <a:noFill/>
          </p:spPr>
          <p:txBody>
            <a:bodyPr wrap="none" rtlCol="0">
              <a:spAutoFit/>
            </a:bodyPr>
            <a:lstStyle/>
            <a:p>
              <a:r>
                <a:rPr lang="en-US" sz="1600" dirty="0" smtClean="0"/>
                <a:t>2</a:t>
              </a:r>
              <a:r>
                <a:rPr lang="en-US" sz="1600" baseline="30000" dirty="0" smtClean="0"/>
                <a:t>+</a:t>
              </a:r>
              <a:r>
                <a:rPr lang="en-US" sz="1600" baseline="-25000" dirty="0" smtClean="0"/>
                <a:t>2</a:t>
              </a:r>
              <a:endParaRPr lang="nl-BE" sz="1600" baseline="-25000" dirty="0"/>
            </a:p>
          </p:txBody>
        </p:sp>
        <p:sp>
          <p:nvSpPr>
            <p:cNvPr id="18" name="TextBox 17"/>
            <p:cNvSpPr txBox="1"/>
            <p:nvPr/>
          </p:nvSpPr>
          <p:spPr>
            <a:xfrm>
              <a:off x="7596336" y="620688"/>
              <a:ext cx="425116" cy="338554"/>
            </a:xfrm>
            <a:prstGeom prst="rect">
              <a:avLst/>
            </a:prstGeom>
            <a:noFill/>
          </p:spPr>
          <p:txBody>
            <a:bodyPr wrap="none" rtlCol="0">
              <a:spAutoFit/>
            </a:bodyPr>
            <a:lstStyle/>
            <a:p>
              <a:r>
                <a:rPr lang="en-US" sz="1600" dirty="0" smtClean="0"/>
                <a:t>4</a:t>
              </a:r>
              <a:r>
                <a:rPr lang="en-US" sz="1600" baseline="30000" dirty="0" smtClean="0"/>
                <a:t>+</a:t>
              </a:r>
              <a:r>
                <a:rPr lang="en-US" sz="1600" baseline="-25000" dirty="0"/>
                <a:t>1</a:t>
              </a:r>
              <a:endParaRPr lang="nl-BE" sz="1600" baseline="-25000" dirty="0"/>
            </a:p>
          </p:txBody>
        </p:sp>
        <p:cxnSp>
          <p:nvCxnSpPr>
            <p:cNvPr id="19" name="Straight Arrow Connector 18"/>
            <p:cNvCxnSpPr/>
            <p:nvPr/>
          </p:nvCxnSpPr>
          <p:spPr>
            <a:xfrm>
              <a:off x="8604448" y="1268760"/>
              <a:ext cx="0" cy="122413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947434" y="2492896"/>
              <a:ext cx="1945046" cy="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732240" y="908720"/>
              <a:ext cx="1080120" cy="9361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444208" y="1844824"/>
              <a:ext cx="0" cy="648072"/>
            </a:xfrm>
            <a:prstGeom prst="straightConnector1">
              <a:avLst/>
            </a:prstGeom>
            <a:ln w="2000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020272" y="1844824"/>
              <a:ext cx="115559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8028384" y="1268760"/>
              <a:ext cx="0" cy="576064"/>
            </a:xfrm>
            <a:prstGeom prst="straightConnector1">
              <a:avLst/>
            </a:prstGeom>
            <a:ln w="31750">
              <a:solidFill>
                <a:srgbClr val="C0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8100392" y="1988840"/>
              <a:ext cx="0" cy="504056"/>
            </a:xfrm>
            <a:prstGeom prst="straightConnector1">
              <a:avLst/>
            </a:prstGeom>
            <a:ln w="79375">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380312" y="1249596"/>
              <a:ext cx="678391" cy="523220"/>
            </a:xfrm>
            <a:prstGeom prst="rect">
              <a:avLst/>
            </a:prstGeom>
            <a:noFill/>
          </p:spPr>
          <p:txBody>
            <a:bodyPr wrap="none" rtlCol="0">
              <a:spAutoFit/>
            </a:bodyPr>
            <a:lstStyle/>
            <a:p>
              <a:r>
                <a:rPr lang="en-US" sz="1400" dirty="0">
                  <a:solidFill>
                    <a:srgbClr val="C00000"/>
                  </a:solidFill>
                </a:rPr>
                <a:t> </a:t>
              </a:r>
              <a:r>
                <a:rPr lang="en-US" sz="1400" dirty="0" smtClean="0">
                  <a:solidFill>
                    <a:srgbClr val="C00000"/>
                  </a:solidFill>
                </a:rPr>
                <a:t>       E0</a:t>
              </a:r>
              <a:endParaRPr lang="en-US" sz="1400" dirty="0" smtClean="0"/>
            </a:p>
            <a:p>
              <a:r>
                <a:rPr lang="en-US" sz="1400" dirty="0" smtClean="0"/>
                <a:t>E2/M1</a:t>
              </a:r>
              <a:endParaRPr lang="nl-BE" sz="1400" dirty="0"/>
            </a:p>
          </p:txBody>
        </p:sp>
        <p:sp>
          <p:nvSpPr>
            <p:cNvPr id="27" name="TextBox 26"/>
            <p:cNvSpPr txBox="1"/>
            <p:nvPr/>
          </p:nvSpPr>
          <p:spPr>
            <a:xfrm>
              <a:off x="7736190" y="2010326"/>
              <a:ext cx="364202" cy="307777"/>
            </a:xfrm>
            <a:prstGeom prst="rect">
              <a:avLst/>
            </a:prstGeom>
            <a:noFill/>
          </p:spPr>
          <p:txBody>
            <a:bodyPr wrap="none" rtlCol="0">
              <a:spAutoFit/>
            </a:bodyPr>
            <a:lstStyle/>
            <a:p>
              <a:r>
                <a:rPr lang="en-US" sz="1400" dirty="0" smtClean="0">
                  <a:solidFill>
                    <a:srgbClr val="C00000"/>
                  </a:solidFill>
                </a:rPr>
                <a:t>E0</a:t>
              </a:r>
              <a:endParaRPr lang="nl-BE" sz="1400" dirty="0">
                <a:solidFill>
                  <a:srgbClr val="C00000"/>
                </a:solidFill>
              </a:endParaRPr>
            </a:p>
          </p:txBody>
        </p:sp>
        <p:sp>
          <p:nvSpPr>
            <p:cNvPr id="28" name="TextBox 27"/>
            <p:cNvSpPr txBox="1"/>
            <p:nvPr/>
          </p:nvSpPr>
          <p:spPr>
            <a:xfrm>
              <a:off x="6084168" y="1537047"/>
              <a:ext cx="772071" cy="307777"/>
            </a:xfrm>
            <a:prstGeom prst="rect">
              <a:avLst/>
            </a:prstGeom>
            <a:noFill/>
          </p:spPr>
          <p:txBody>
            <a:bodyPr wrap="none" rtlCol="0">
              <a:spAutoFit/>
            </a:bodyPr>
            <a:lstStyle/>
            <a:p>
              <a:r>
                <a:rPr lang="nl-BE" sz="1400" dirty="0" smtClean="0">
                  <a:solidFill>
                    <a:srgbClr val="008000"/>
                  </a:solidFill>
                </a:rPr>
                <a:t>42(2) </a:t>
              </a:r>
              <a:r>
                <a:rPr lang="nl-BE" sz="1400" dirty="0" err="1" smtClean="0">
                  <a:solidFill>
                    <a:srgbClr val="008000"/>
                  </a:solidFill>
                </a:rPr>
                <a:t>ps</a:t>
              </a:r>
              <a:endParaRPr lang="nl-BE" sz="1400" dirty="0">
                <a:solidFill>
                  <a:srgbClr val="008000"/>
                </a:solidFill>
              </a:endParaRPr>
            </a:p>
          </p:txBody>
        </p:sp>
        <p:sp>
          <p:nvSpPr>
            <p:cNvPr id="29" name="TextBox 28"/>
            <p:cNvSpPr txBox="1"/>
            <p:nvPr/>
          </p:nvSpPr>
          <p:spPr>
            <a:xfrm>
              <a:off x="8028384" y="620688"/>
              <a:ext cx="772071" cy="307777"/>
            </a:xfrm>
            <a:prstGeom prst="rect">
              <a:avLst/>
            </a:prstGeom>
            <a:noFill/>
          </p:spPr>
          <p:txBody>
            <a:bodyPr wrap="none" rtlCol="0">
              <a:spAutoFit/>
            </a:bodyPr>
            <a:lstStyle/>
            <a:p>
              <a:r>
                <a:rPr lang="nl-BE" sz="1400" dirty="0" smtClean="0">
                  <a:solidFill>
                    <a:srgbClr val="008000"/>
                  </a:solidFill>
                </a:rPr>
                <a:t>37(1) </a:t>
              </a:r>
              <a:r>
                <a:rPr lang="nl-BE" sz="1400" dirty="0" err="1" smtClean="0">
                  <a:solidFill>
                    <a:srgbClr val="008000"/>
                  </a:solidFill>
                </a:rPr>
                <a:t>ps</a:t>
              </a:r>
              <a:endParaRPr lang="nl-BE" sz="1400" dirty="0">
                <a:solidFill>
                  <a:srgbClr val="008000"/>
                </a:solidFill>
              </a:endParaRPr>
            </a:p>
          </p:txBody>
        </p:sp>
        <p:cxnSp>
          <p:nvCxnSpPr>
            <p:cNvPr id="30" name="Straight Arrow Connector 29"/>
            <p:cNvCxnSpPr/>
            <p:nvPr/>
          </p:nvCxnSpPr>
          <p:spPr>
            <a:xfrm flipH="1">
              <a:off x="8316416" y="1268760"/>
              <a:ext cx="2" cy="720080"/>
            </a:xfrm>
            <a:prstGeom prst="straightConnector1">
              <a:avLst/>
            </a:prstGeom>
            <a:ln w="19050">
              <a:solidFill>
                <a:schemeClr val="tx1"/>
              </a:solidFill>
              <a:prstDash val="sysDash"/>
              <a:tailEnd type="triangle" w="med" len="med"/>
            </a:ln>
          </p:spPr>
          <p:style>
            <a:lnRef idx="1">
              <a:schemeClr val="accent1"/>
            </a:lnRef>
            <a:fillRef idx="0">
              <a:schemeClr val="accent1"/>
            </a:fillRef>
            <a:effectRef idx="0">
              <a:schemeClr val="accent1"/>
            </a:effectRef>
            <a:fontRef idx="minor">
              <a:schemeClr val="tx1"/>
            </a:fontRef>
          </p:style>
        </p:cxnSp>
        <p:sp>
          <p:nvSpPr>
            <p:cNvPr id="31" name="Curved Up Arrow 30"/>
            <p:cNvSpPr/>
            <p:nvPr/>
          </p:nvSpPr>
          <p:spPr>
            <a:xfrm>
              <a:off x="8316416" y="1412776"/>
              <a:ext cx="288032" cy="144016"/>
            </a:xfrm>
            <a:prstGeom prst="curvedUp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2" name="Curved Up Arrow 31"/>
            <p:cNvSpPr/>
            <p:nvPr/>
          </p:nvSpPr>
          <p:spPr>
            <a:xfrm>
              <a:off x="8028384" y="1556792"/>
              <a:ext cx="576064" cy="288032"/>
            </a:xfrm>
            <a:prstGeom prst="curvedUp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cxnSp>
          <p:nvCxnSpPr>
            <p:cNvPr id="33" name="Straight Connector 32"/>
            <p:cNvCxnSpPr/>
            <p:nvPr/>
          </p:nvCxnSpPr>
          <p:spPr>
            <a:xfrm>
              <a:off x="6012160" y="1844824"/>
              <a:ext cx="100811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Box 101"/>
            <p:cNvSpPr txBox="1">
              <a:spLocks noChangeArrowheads="1"/>
            </p:cNvSpPr>
            <p:nvPr/>
          </p:nvSpPr>
          <p:spPr bwMode="auto">
            <a:xfrm>
              <a:off x="6032201" y="2620406"/>
              <a:ext cx="914400" cy="461665"/>
            </a:xfrm>
            <a:prstGeom prst="rect">
              <a:avLst/>
            </a:prstGeom>
            <a:noFill/>
            <a:ln w="9525">
              <a:noFill/>
              <a:miter lim="800000"/>
              <a:headEnd/>
              <a:tailEnd/>
            </a:ln>
          </p:spPr>
          <p:txBody>
            <a:bodyPr>
              <a:spAutoFit/>
            </a:bodyPr>
            <a:lstStyle/>
            <a:p>
              <a:pPr>
                <a:spcBef>
                  <a:spcPct val="50000"/>
                </a:spcBef>
              </a:pPr>
              <a:r>
                <a:rPr lang="en-US" sz="2400" baseline="30000" dirty="0">
                  <a:solidFill>
                    <a:srgbClr val="FF0000"/>
                  </a:solidFill>
                  <a:latin typeface="Arial" pitchFamily="34" charset="0"/>
                  <a:cs typeface="Arial" pitchFamily="34" charset="0"/>
                </a:rPr>
                <a:t>182</a:t>
              </a:r>
              <a:r>
                <a:rPr lang="en-US" sz="2400" dirty="0">
                  <a:solidFill>
                    <a:srgbClr val="FF0000"/>
                  </a:solidFill>
                  <a:latin typeface="Arial" pitchFamily="34" charset="0"/>
                  <a:cs typeface="Arial" pitchFamily="34" charset="0"/>
                </a:rPr>
                <a:t>Hg</a:t>
              </a:r>
              <a:endParaRPr lang="en-GB" sz="2400" dirty="0">
                <a:solidFill>
                  <a:srgbClr val="FF0000"/>
                </a:solidFill>
                <a:latin typeface="Arial" pitchFamily="34" charset="0"/>
                <a:cs typeface="Arial" pitchFamily="34" charset="0"/>
              </a:endParaRPr>
            </a:p>
          </p:txBody>
        </p:sp>
      </p:grpSp>
      <p:pic>
        <p:nvPicPr>
          <p:cNvPr id="35" name="Picture 34" descr="Unknown.jpe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39674" y="4293818"/>
            <a:ext cx="2140826" cy="2518619"/>
          </a:xfrm>
          <a:prstGeom prst="rect">
            <a:avLst/>
          </a:prstGeom>
        </p:spPr>
      </p:pic>
      <p:pic>
        <p:nvPicPr>
          <p:cNvPr id="36" name="Picture 35" descr="ISOLDE-logo.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73900" y="122012"/>
            <a:ext cx="1924532" cy="382719"/>
          </a:xfrm>
          <a:prstGeom prst="rect">
            <a:avLst/>
          </a:prstGeom>
        </p:spPr>
      </p:pic>
      <p:sp>
        <p:nvSpPr>
          <p:cNvPr id="37" name="TextBox 36"/>
          <p:cNvSpPr txBox="1"/>
          <p:nvPr/>
        </p:nvSpPr>
        <p:spPr>
          <a:xfrm>
            <a:off x="146050" y="6458164"/>
            <a:ext cx="2705099" cy="307777"/>
          </a:xfrm>
          <a:prstGeom prst="rect">
            <a:avLst/>
          </a:prstGeom>
          <a:solidFill>
            <a:schemeClr val="accent3">
              <a:lumMod val="20000"/>
              <a:lumOff val="80000"/>
            </a:schemeClr>
          </a:solidFill>
          <a:ln>
            <a:solidFill>
              <a:srgbClr val="008000"/>
            </a:solidFill>
          </a:ln>
        </p:spPr>
        <p:txBody>
          <a:bodyPr wrap="square" rtlCol="0">
            <a:spAutoFit/>
          </a:bodyPr>
          <a:lstStyle/>
          <a:p>
            <a:pPr algn="ctr"/>
            <a:r>
              <a:rPr lang="en-US" sz="1400" dirty="0" smtClean="0"/>
              <a:t>N. </a:t>
            </a:r>
            <a:r>
              <a:rPr lang="en-US" sz="1400" dirty="0" err="1" smtClean="0"/>
              <a:t>Bree</a:t>
            </a:r>
            <a:r>
              <a:rPr lang="en-US" sz="1400" dirty="0" smtClean="0"/>
              <a:t> </a:t>
            </a:r>
            <a:r>
              <a:rPr lang="en-US" sz="1400" i="1" dirty="0" smtClean="0"/>
              <a:t>et al. </a:t>
            </a:r>
            <a:r>
              <a:rPr lang="en-US" sz="1400" dirty="0" smtClean="0"/>
              <a:t>PRL 112 (14) 162701</a:t>
            </a:r>
            <a:endParaRPr lang="en-US" sz="1400" dirty="0"/>
          </a:p>
        </p:txBody>
      </p:sp>
      <p:sp>
        <p:nvSpPr>
          <p:cNvPr id="2" name="TextBox 1"/>
          <p:cNvSpPr txBox="1"/>
          <p:nvPr/>
        </p:nvSpPr>
        <p:spPr>
          <a:xfrm>
            <a:off x="2483050" y="441231"/>
            <a:ext cx="3155750" cy="461665"/>
          </a:xfrm>
          <a:prstGeom prst="rect">
            <a:avLst/>
          </a:prstGeom>
          <a:noFill/>
          <a:ln w="28575" cmpd="sng">
            <a:solidFill>
              <a:srgbClr val="FF0000"/>
            </a:solidFill>
          </a:ln>
        </p:spPr>
        <p:txBody>
          <a:bodyPr wrap="square" rtlCol="0">
            <a:spAutoFit/>
          </a:bodyPr>
          <a:lstStyle/>
          <a:p>
            <a:pPr algn="ctr"/>
            <a:r>
              <a:rPr lang="en-US" sz="2400" dirty="0" smtClean="0">
                <a:latin typeface="Comic Sans MS"/>
                <a:cs typeface="Comic Sans MS"/>
              </a:rPr>
              <a:t>Shape Coexistence</a:t>
            </a:r>
            <a:endParaRPr lang="en-US" sz="2400" dirty="0">
              <a:latin typeface="Comic Sans MS"/>
              <a:cs typeface="Comic Sans MS"/>
            </a:endParaRPr>
          </a:p>
        </p:txBody>
      </p:sp>
      <p:sp>
        <p:nvSpPr>
          <p:cNvPr id="38" name="TextBox 37"/>
          <p:cNvSpPr txBox="1"/>
          <p:nvPr/>
        </p:nvSpPr>
        <p:spPr>
          <a:xfrm>
            <a:off x="292100" y="1842031"/>
            <a:ext cx="1244600" cy="461665"/>
          </a:xfrm>
          <a:prstGeom prst="rect">
            <a:avLst/>
          </a:prstGeom>
          <a:noFill/>
        </p:spPr>
        <p:txBody>
          <a:bodyPr wrap="square" rtlCol="0">
            <a:spAutoFit/>
          </a:bodyPr>
          <a:lstStyle/>
          <a:p>
            <a:pPr algn="ctr"/>
            <a:r>
              <a:rPr lang="en-US" sz="2400" baseline="30000" dirty="0" smtClean="0"/>
              <a:t>182-188</a:t>
            </a:r>
            <a:r>
              <a:rPr lang="en-US" sz="2400" dirty="0" smtClean="0"/>
              <a:t>Hg</a:t>
            </a:r>
            <a:endParaRPr lang="en-US" sz="2400" dirty="0"/>
          </a:p>
        </p:txBody>
      </p:sp>
      <p:sp>
        <p:nvSpPr>
          <p:cNvPr id="3" name="TextBox 2"/>
          <p:cNvSpPr txBox="1"/>
          <p:nvPr/>
        </p:nvSpPr>
        <p:spPr>
          <a:xfrm>
            <a:off x="6972300" y="3598306"/>
            <a:ext cx="1892300" cy="369332"/>
          </a:xfrm>
          <a:prstGeom prst="rect">
            <a:avLst/>
          </a:prstGeom>
          <a:noFill/>
        </p:spPr>
        <p:txBody>
          <a:bodyPr wrap="square" rtlCol="0">
            <a:spAutoFit/>
          </a:bodyPr>
          <a:lstStyle/>
          <a:p>
            <a:pPr algn="ctr"/>
            <a:r>
              <a:rPr lang="en-US" dirty="0" smtClean="0"/>
              <a:t>REX-ISOLDE</a:t>
            </a:r>
            <a:endParaRPr lang="en-US" dirty="0"/>
          </a:p>
        </p:txBody>
      </p:sp>
      <p:sp>
        <p:nvSpPr>
          <p:cNvPr id="39" name="TextBox 38"/>
          <p:cNvSpPr txBox="1"/>
          <p:nvPr/>
        </p:nvSpPr>
        <p:spPr>
          <a:xfrm>
            <a:off x="3365500" y="4402871"/>
            <a:ext cx="749300" cy="369332"/>
          </a:xfrm>
          <a:prstGeom prst="rect">
            <a:avLst/>
          </a:prstGeom>
          <a:noFill/>
        </p:spPr>
        <p:txBody>
          <a:bodyPr wrap="square" rtlCol="0">
            <a:spAutoFit/>
          </a:bodyPr>
          <a:lstStyle/>
          <a:p>
            <a:pPr algn="ctr"/>
            <a:r>
              <a:rPr lang="en-US" b="1" baseline="30000" dirty="0" smtClean="0">
                <a:solidFill>
                  <a:srgbClr val="FF0000"/>
                </a:solidFill>
              </a:rPr>
              <a:t>112</a:t>
            </a:r>
            <a:r>
              <a:rPr lang="en-US" b="1" dirty="0" smtClean="0">
                <a:solidFill>
                  <a:srgbClr val="FF0000"/>
                </a:solidFill>
              </a:rPr>
              <a:t>Cd</a:t>
            </a:r>
            <a:endParaRPr lang="en-US" b="1" dirty="0">
              <a:solidFill>
                <a:srgbClr val="FF0000"/>
              </a:solidFill>
            </a:endParaRPr>
          </a:p>
        </p:txBody>
      </p:sp>
      <p:grpSp>
        <p:nvGrpSpPr>
          <p:cNvPr id="49" name="Group 48"/>
          <p:cNvGrpSpPr/>
          <p:nvPr/>
        </p:nvGrpSpPr>
        <p:grpSpPr>
          <a:xfrm>
            <a:off x="4167671" y="4015986"/>
            <a:ext cx="2677629" cy="2596158"/>
            <a:chOff x="2961171" y="3660385"/>
            <a:chExt cx="3339642" cy="3187489"/>
          </a:xfrm>
        </p:grpSpPr>
        <p:pic>
          <p:nvPicPr>
            <p:cNvPr id="4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61171" y="3660385"/>
              <a:ext cx="3339642" cy="318748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Oval 43"/>
            <p:cNvSpPr/>
            <p:nvPr/>
          </p:nvSpPr>
          <p:spPr>
            <a:xfrm>
              <a:off x="3470821" y="5676451"/>
              <a:ext cx="215305" cy="1921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5" name="Oval 44"/>
            <p:cNvSpPr/>
            <p:nvPr/>
          </p:nvSpPr>
          <p:spPr>
            <a:xfrm>
              <a:off x="4375369" y="6256543"/>
              <a:ext cx="215305" cy="192128"/>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50" name="TextBox 49"/>
          <p:cNvSpPr txBox="1"/>
          <p:nvPr/>
        </p:nvSpPr>
        <p:spPr>
          <a:xfrm>
            <a:off x="241300" y="1447799"/>
            <a:ext cx="1430152" cy="369332"/>
          </a:xfrm>
          <a:prstGeom prst="rect">
            <a:avLst/>
          </a:prstGeom>
          <a:noFill/>
        </p:spPr>
        <p:txBody>
          <a:bodyPr wrap="square" rtlCol="0">
            <a:spAutoFit/>
          </a:bodyPr>
          <a:lstStyle/>
          <a:p>
            <a:pPr algn="ctr"/>
            <a:r>
              <a:rPr lang="en-US" dirty="0" smtClean="0"/>
              <a:t>2.85 MeV/u</a:t>
            </a:r>
            <a:endParaRPr lang="en-US" dirty="0"/>
          </a:p>
        </p:txBody>
      </p:sp>
      <p:sp>
        <p:nvSpPr>
          <p:cNvPr id="46" name="TextBox 45"/>
          <p:cNvSpPr txBox="1"/>
          <p:nvPr/>
        </p:nvSpPr>
        <p:spPr>
          <a:xfrm>
            <a:off x="3120583" y="6496264"/>
            <a:ext cx="340658" cy="276999"/>
          </a:xfrm>
          <a:prstGeom prst="rect">
            <a:avLst/>
          </a:prstGeom>
          <a:noFill/>
        </p:spPr>
        <p:txBody>
          <a:bodyPr wrap="none" rtlCol="0">
            <a:spAutoFit/>
          </a:bodyPr>
          <a:lstStyle/>
          <a:p>
            <a:r>
              <a:rPr lang="en-US" sz="1200" dirty="0" smtClean="0"/>
              <a:t>70</a:t>
            </a:r>
            <a:endParaRPr lang="en-US" sz="1200" dirty="0"/>
          </a:p>
        </p:txBody>
      </p:sp>
    </p:spTree>
    <p:extLst>
      <p:ext uri="{BB962C8B-B14F-4D97-AF65-F5344CB8AC3E}">
        <p14:creationId xmlns:p14="http://schemas.microsoft.com/office/powerpoint/2010/main" val="63748639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32085</TotalTime>
  <Words>2331</Words>
  <Application>Microsoft Macintosh PowerPoint</Application>
  <PresentationFormat>On-screen Show (4:3)</PresentationFormat>
  <Paragraphs>429</Paragraphs>
  <Slides>41</Slides>
  <Notes>21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41</vt:i4>
      </vt:variant>
    </vt:vector>
  </HeadingPairs>
  <TitlesOfParts>
    <vt:vector size="44" baseType="lpstr">
      <vt:lpstr>Office Theme</vt:lpstr>
      <vt:lpstr>Equation</vt:lpstr>
      <vt:lpstr>数式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Chalmers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Björn Jonson</dc:creator>
  <cp:lastModifiedBy>Björn Jonson</cp:lastModifiedBy>
  <cp:revision>328</cp:revision>
  <dcterms:created xsi:type="dcterms:W3CDTF">2014-05-05T08:51:58Z</dcterms:created>
  <dcterms:modified xsi:type="dcterms:W3CDTF">2014-07-21T08:16:47Z</dcterms:modified>
</cp:coreProperties>
</file>