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80" r:id="rId2"/>
    <p:sldId id="264" r:id="rId3"/>
    <p:sldId id="265" r:id="rId4"/>
    <p:sldId id="266" r:id="rId5"/>
    <p:sldId id="281" r:id="rId6"/>
    <p:sldId id="261" r:id="rId7"/>
    <p:sldId id="263" r:id="rId8"/>
    <p:sldId id="282" r:id="rId9"/>
    <p:sldId id="257" r:id="rId10"/>
    <p:sldId id="355" r:id="rId11"/>
    <p:sldId id="285" r:id="rId12"/>
    <p:sldId id="286" r:id="rId13"/>
    <p:sldId id="271" r:id="rId14"/>
    <p:sldId id="287" r:id="rId15"/>
    <p:sldId id="269" r:id="rId16"/>
    <p:sldId id="334" r:id="rId17"/>
    <p:sldId id="335" r:id="rId18"/>
    <p:sldId id="289" r:id="rId19"/>
    <p:sldId id="272" r:id="rId20"/>
    <p:sldId id="290" r:id="rId21"/>
    <p:sldId id="291" r:id="rId22"/>
    <p:sldId id="292" r:id="rId23"/>
    <p:sldId id="294" r:id="rId24"/>
    <p:sldId id="303" r:id="rId25"/>
    <p:sldId id="297" r:id="rId26"/>
    <p:sldId id="301" r:id="rId27"/>
    <p:sldId id="302" r:id="rId28"/>
    <p:sldId id="304" r:id="rId29"/>
    <p:sldId id="305" r:id="rId30"/>
    <p:sldId id="308" r:id="rId31"/>
    <p:sldId id="309" r:id="rId32"/>
    <p:sldId id="340" r:id="rId33"/>
    <p:sldId id="339" r:id="rId34"/>
    <p:sldId id="314" r:id="rId35"/>
    <p:sldId id="315" r:id="rId36"/>
    <p:sldId id="316" r:id="rId37"/>
    <p:sldId id="346" r:id="rId38"/>
    <p:sldId id="347" r:id="rId39"/>
    <p:sldId id="343" r:id="rId40"/>
    <p:sldId id="344" r:id="rId41"/>
    <p:sldId id="342" r:id="rId42"/>
    <p:sldId id="345" r:id="rId43"/>
    <p:sldId id="353" r:id="rId44"/>
    <p:sldId id="349" r:id="rId45"/>
    <p:sldId id="350" r:id="rId46"/>
    <p:sldId id="351" r:id="rId47"/>
    <p:sldId id="352" r:id="rId48"/>
    <p:sldId id="35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D5DF2-6DCF-E84F-B06A-61E79E8C4097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7662A-9056-DC4D-9ADA-9F62BB7D916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785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2B38-F3A3-2141-9DFE-BFA576CF4C5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48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37835-20FE-40E7-85F9-C2BAC789D582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6BD90D-8EEF-4CC0-9B80-3526C5EB4AD8}" type="slidenum">
              <a:rPr lang="en-US"/>
              <a:pPr/>
              <a:t>25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5526E-FFFF-6747-B898-DAB64DB7F4B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5526E-FFFF-6747-B898-DAB64DB7F4B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C5180-6959-1043-B5F5-75CABFC7D38F}" type="slidenum">
              <a:rPr lang="sv-SE" smtClean="0"/>
              <a:pPr/>
              <a:t>35</a:t>
            </a:fld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Correlated background originating</a:t>
            </a:r>
            <a:r>
              <a:rPr lang="en-GB" baseline="0" noProof="0" dirty="0" smtClean="0"/>
              <a:t> in the initial state</a:t>
            </a:r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C5180-6959-1043-B5F5-75CABFC7D38F}" type="slidenum">
              <a:rPr lang="sv-SE" smtClean="0"/>
              <a:pPr/>
              <a:t>36</a:t>
            </a:fld>
            <a:endParaRPr lang="sv-S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BA96E-D548-6942-AD4A-60DEB089ED5E}" type="slidenum">
              <a:rPr lang="en-US"/>
              <a:pPr/>
              <a:t>37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0E3F9-EBE5-C849-B94E-87D5E46F7E25}" type="slidenum">
              <a:rPr lang="en-US"/>
              <a:pPr/>
              <a:t>42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780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28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837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264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124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063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468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707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5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546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13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84A6-BB8C-074D-B124-488E9A7F93CD}" type="datetimeFigureOut">
              <a:rPr lang="en-US" smtClean="0"/>
              <a:t>18-03-27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F9126-21D2-4D49-9F54-6C1B583211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152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50.emf"/><Relationship Id="rId10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7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wmf"/><Relationship Id="rId5" Type="http://schemas.openxmlformats.org/officeDocument/2006/relationships/image" Target="../media/image87.png"/><Relationship Id="rId6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jp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g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Isol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962" y="-116226"/>
            <a:ext cx="9395026" cy="6974225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16888" y="201274"/>
            <a:ext cx="424815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800" dirty="0" err="1">
                <a:solidFill>
                  <a:srgbClr val="FFFF00"/>
                </a:solidFill>
              </a:rPr>
              <a:t>Exotic</a:t>
            </a:r>
            <a:r>
              <a:rPr lang="sv-SE" sz="2800" dirty="0">
                <a:solidFill>
                  <a:srgbClr val="FFFF00"/>
                </a:solidFill>
              </a:rPr>
              <a:t> </a:t>
            </a:r>
            <a:r>
              <a:rPr lang="sv-SE" sz="2800" dirty="0" err="1" smtClean="0">
                <a:solidFill>
                  <a:srgbClr val="FFFF00"/>
                </a:solidFill>
              </a:rPr>
              <a:t>Nuclei</a:t>
            </a:r>
            <a:r>
              <a:rPr lang="sv-SE" sz="2800" dirty="0" smtClean="0">
                <a:solidFill>
                  <a:srgbClr val="FFFF00"/>
                </a:solidFill>
              </a:rPr>
              <a:t>: </a:t>
            </a:r>
            <a:br>
              <a:rPr lang="sv-SE" sz="2800" dirty="0" smtClean="0">
                <a:solidFill>
                  <a:srgbClr val="FFFF00"/>
                </a:solidFill>
              </a:rPr>
            </a:br>
            <a:r>
              <a:rPr lang="sv-SE" sz="2800" dirty="0" err="1" smtClean="0">
                <a:solidFill>
                  <a:srgbClr val="FFFF00"/>
                </a:solidFill>
              </a:rPr>
              <a:t>Past</a:t>
            </a:r>
            <a:r>
              <a:rPr lang="sv-SE" sz="2800" dirty="0" smtClean="0">
                <a:solidFill>
                  <a:srgbClr val="FFFF00"/>
                </a:solidFill>
              </a:rPr>
              <a:t>, Present, and </a:t>
            </a:r>
            <a:r>
              <a:rPr lang="sv-SE" sz="2800" dirty="0" err="1" smtClean="0">
                <a:solidFill>
                  <a:srgbClr val="FFFF00"/>
                </a:solidFill>
              </a:rPr>
              <a:t>Future</a:t>
            </a:r>
            <a:endParaRPr lang="sv-SE" sz="2800" dirty="0" smtClean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sv-SE" sz="2800" dirty="0" smtClean="0">
                <a:solidFill>
                  <a:srgbClr val="FFFF00"/>
                </a:solidFill>
              </a:rPr>
              <a:t>Björn Jonson</a:t>
            </a:r>
            <a:br>
              <a:rPr lang="sv-SE" sz="2800" dirty="0" smtClean="0">
                <a:solidFill>
                  <a:srgbClr val="FFFF00"/>
                </a:solidFill>
              </a:rPr>
            </a:br>
            <a:r>
              <a:rPr lang="sv-SE" dirty="0" smtClean="0">
                <a:solidFill>
                  <a:srgbClr val="FFFF00"/>
                </a:solidFill>
              </a:rPr>
              <a:t>Chalmers University </a:t>
            </a:r>
            <a:r>
              <a:rPr lang="sv-SE" dirty="0" err="1" smtClean="0">
                <a:solidFill>
                  <a:srgbClr val="FFFF00"/>
                </a:solidFill>
              </a:rPr>
              <a:t>of</a:t>
            </a:r>
            <a:r>
              <a:rPr lang="sv-SE" dirty="0" smtClean="0">
                <a:solidFill>
                  <a:srgbClr val="FFFF00"/>
                </a:solidFill>
              </a:rPr>
              <a:t> </a:t>
            </a:r>
            <a:r>
              <a:rPr lang="sv-SE" dirty="0" err="1" smtClean="0">
                <a:solidFill>
                  <a:srgbClr val="FFFF00"/>
                </a:solidFill>
              </a:rPr>
              <a:t>Technology</a:t>
            </a:r>
            <a:r>
              <a:rPr lang="sv-SE" dirty="0">
                <a:solidFill>
                  <a:srgbClr val="FFFF00"/>
                </a:solidFill>
              </a:rPr>
              <a:t/>
            </a:r>
            <a:br>
              <a:rPr lang="sv-SE" dirty="0">
                <a:solidFill>
                  <a:srgbClr val="FFFF00"/>
                </a:solidFill>
              </a:rPr>
            </a:br>
            <a:r>
              <a:rPr lang="sv-SE" dirty="0" smtClean="0">
                <a:solidFill>
                  <a:srgbClr val="FFFF00"/>
                </a:solidFill>
              </a:rPr>
              <a:t>Göteborg, Sweden</a:t>
            </a:r>
          </a:p>
        </p:txBody>
      </p:sp>
      <p:pic>
        <p:nvPicPr>
          <p:cNvPr id="6" name="Picture 5" descr="FullSizeRen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t="19844" r="15693" b="56562"/>
          <a:stretch/>
        </p:blipFill>
        <p:spPr>
          <a:xfrm>
            <a:off x="3605360" y="5578115"/>
            <a:ext cx="3277042" cy="1054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3431" y="2463810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dirty="0" err="1" smtClean="0">
                <a:solidFill>
                  <a:srgbClr val="FFFF00"/>
                </a:solidFill>
              </a:rPr>
              <a:t>March</a:t>
            </a:r>
            <a:r>
              <a:rPr lang="sv-SE" dirty="0" smtClean="0">
                <a:solidFill>
                  <a:srgbClr val="FFFF00"/>
                </a:solidFill>
              </a:rPr>
              <a:t> 29,2018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 descr="logo_g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201274"/>
            <a:ext cx="1368425" cy="1285875"/>
          </a:xfrm>
          <a:prstGeom prst="rect">
            <a:avLst/>
          </a:prstGeom>
          <a:noFill/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74"/>
            <a:ext cx="1981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4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~AUT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9" y="1244600"/>
            <a:ext cx="4608513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4" name="Picture 6" descr="~AUT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9" y="3686110"/>
            <a:ext cx="470487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5" name="Picture 7" descr="~AUT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188913"/>
            <a:ext cx="2116138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115Xe1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2" y="1079500"/>
            <a:ext cx="4288028" cy="2125844"/>
          </a:xfrm>
          <a:prstGeom prst="rect">
            <a:avLst/>
          </a:prstGeom>
        </p:spPr>
      </p:pic>
      <p:pic>
        <p:nvPicPr>
          <p:cNvPr id="6" name="Picture 5" descr="115XeS15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64" y="3581399"/>
            <a:ext cx="2781935" cy="3038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4500" y="304800"/>
            <a:ext cx="313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latin typeface="Comic Sans MS"/>
                <a:cs typeface="Comic Sans MS"/>
              </a:rPr>
              <a:t>Beta-</a:t>
            </a:r>
            <a:r>
              <a:rPr lang="sv-SE" dirty="0" err="1" smtClean="0">
                <a:latin typeface="Comic Sans MS"/>
                <a:cs typeface="Comic Sans MS"/>
              </a:rPr>
              <a:t>delayed</a:t>
            </a:r>
            <a:r>
              <a:rPr lang="sv-SE" dirty="0" smtClean="0">
                <a:latin typeface="Comic Sans MS"/>
                <a:cs typeface="Comic Sans MS"/>
              </a:rPr>
              <a:t> proton emission</a:t>
            </a:r>
            <a:endParaRPr lang="sv-SE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0590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~A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4379913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2" name="Picture 6" descr="~AUT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392612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3" name="Picture 7" descr="~AUT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6838"/>
            <a:ext cx="138112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4" name="Picture 8" descr="~AUT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8082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5" name="Picture 9" descr="~AUT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808287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01700" y="1917700"/>
            <a:ext cx="4876800" cy="3709432"/>
            <a:chOff x="901700" y="1917700"/>
            <a:chExt cx="4876800" cy="3709432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5397500" y="1917700"/>
              <a:ext cx="381000" cy="93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901700" y="5257800"/>
              <a:ext cx="2438400" cy="369332"/>
            </a:xfrm>
            <a:prstGeom prst="rect">
              <a:avLst/>
            </a:prstGeom>
            <a:solidFill>
              <a:srgbClr val="FCFFA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>
                  <a:latin typeface="Comic Sans MS"/>
                  <a:cs typeface="Comic Sans MS"/>
                </a:rPr>
                <a:t>G.N. </a:t>
              </a:r>
              <a:r>
                <a:rPr lang="sv-SE" dirty="0" err="1" smtClean="0">
                  <a:latin typeface="Comic Sans MS"/>
                  <a:cs typeface="Comic Sans MS"/>
                </a:rPr>
                <a:t>Flerov</a:t>
              </a:r>
              <a:endParaRPr lang="sv-SE" dirty="0">
                <a:latin typeface="Comic Sans MS"/>
                <a:cs typeface="Comic Sans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1700" y="4111625"/>
            <a:ext cx="7340600" cy="1883807"/>
            <a:chOff x="901700" y="4111625"/>
            <a:chExt cx="7340600" cy="1883807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7861300" y="4111625"/>
              <a:ext cx="381000" cy="93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01700" y="5626100"/>
              <a:ext cx="2438400" cy="369332"/>
            </a:xfrm>
            <a:prstGeom prst="rect">
              <a:avLst/>
            </a:prstGeom>
            <a:solidFill>
              <a:srgbClr val="FCFFA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 smtClean="0">
                  <a:latin typeface="Comic Sans MS"/>
                  <a:cs typeface="Comic Sans MS"/>
                </a:rPr>
                <a:t>Yu.Ts</a:t>
              </a:r>
              <a:r>
                <a:rPr lang="sv-SE" dirty="0" smtClean="0">
                  <a:latin typeface="Comic Sans MS"/>
                  <a:cs typeface="Comic Sans MS"/>
                </a:rPr>
                <a:t>. </a:t>
              </a:r>
              <a:r>
                <a:rPr lang="sv-SE" dirty="0" err="1" smtClean="0">
                  <a:latin typeface="Comic Sans MS"/>
                  <a:cs typeface="Comic Sans MS"/>
                </a:rPr>
                <a:t>Oganessian</a:t>
              </a:r>
              <a:endParaRPr lang="sv-SE" dirty="0">
                <a:latin typeface="Comic Sans MS"/>
                <a:cs typeface="Comic Sans M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1700" y="2022475"/>
            <a:ext cx="6959600" cy="4315857"/>
            <a:chOff x="901700" y="2022475"/>
            <a:chExt cx="6959600" cy="4315857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7480300" y="2022475"/>
              <a:ext cx="381000" cy="939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01700" y="5969000"/>
              <a:ext cx="2438400" cy="369332"/>
            </a:xfrm>
            <a:prstGeom prst="rect">
              <a:avLst/>
            </a:prstGeom>
            <a:solidFill>
              <a:srgbClr val="FCFFA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>
                  <a:latin typeface="Comic Sans MS"/>
                  <a:cs typeface="Comic Sans MS"/>
                </a:rPr>
                <a:t>B. Jonson</a:t>
              </a:r>
              <a:endParaRPr lang="sv-SE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63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06400"/>
            <a:ext cx="3898900" cy="26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3586162"/>
            <a:ext cx="2912769" cy="31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Pisa(NuclChart) [Konvert].eps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0417" r="14584" b="12537"/>
          <a:stretch/>
        </p:blipFill>
        <p:spPr>
          <a:xfrm>
            <a:off x="292100" y="266700"/>
            <a:ext cx="8624594" cy="5994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800" y="7239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1957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502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-1-336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61293"/>
            <a:ext cx="6172200" cy="6170194"/>
          </a:xfrm>
          <a:prstGeom prst="rect">
            <a:avLst/>
          </a:prstGeom>
          <a:effectLst>
            <a:softEdge rad="254000"/>
          </a:effectLst>
        </p:spPr>
      </p:pic>
      <p:grpSp>
        <p:nvGrpSpPr>
          <p:cNvPr id="6" name="Group 5"/>
          <p:cNvGrpSpPr/>
          <p:nvPr/>
        </p:nvGrpSpPr>
        <p:grpSpPr>
          <a:xfrm>
            <a:off x="4108824" y="273586"/>
            <a:ext cx="2540000" cy="2161826"/>
            <a:chOff x="4108824" y="273586"/>
            <a:chExt cx="2540000" cy="2161826"/>
          </a:xfrm>
        </p:grpSpPr>
        <p:sp>
          <p:nvSpPr>
            <p:cNvPr id="2" name="TextBox 1"/>
            <p:cNvSpPr txBox="1"/>
            <p:nvPr/>
          </p:nvSpPr>
          <p:spPr>
            <a:xfrm>
              <a:off x="4108824" y="273586"/>
              <a:ext cx="2540000" cy="375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>
                  <a:latin typeface="Comic Sans MS"/>
                  <a:cs typeface="Comic Sans MS"/>
                </a:rPr>
                <a:t>P.G. Hansen</a:t>
              </a:r>
              <a:endParaRPr lang="sv-SE" dirty="0">
                <a:latin typeface="Comic Sans MS"/>
                <a:cs typeface="Comic Sans M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4108824" y="648999"/>
              <a:ext cx="1434352" cy="17864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912224" y="402462"/>
            <a:ext cx="2562225" cy="1582100"/>
            <a:chOff x="5912224" y="402462"/>
            <a:chExt cx="2562225" cy="1582100"/>
          </a:xfrm>
        </p:grpSpPr>
        <p:sp>
          <p:nvSpPr>
            <p:cNvPr id="8" name="TextBox 7"/>
            <p:cNvSpPr txBox="1"/>
            <p:nvPr/>
          </p:nvSpPr>
          <p:spPr>
            <a:xfrm>
              <a:off x="5934449" y="402462"/>
              <a:ext cx="2540000" cy="375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>
                  <a:latin typeface="Comic Sans MS"/>
                  <a:cs typeface="Comic Sans MS"/>
                </a:rPr>
                <a:t>A.M. </a:t>
              </a:r>
              <a:r>
                <a:rPr lang="sv-SE" dirty="0" err="1" smtClean="0">
                  <a:latin typeface="Comic Sans MS"/>
                  <a:cs typeface="Comic Sans MS"/>
                </a:rPr>
                <a:t>Poskanser</a:t>
              </a:r>
              <a:endParaRPr lang="sv-SE" dirty="0">
                <a:latin typeface="Comic Sans MS"/>
                <a:cs typeface="Comic Sans M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912224" y="777875"/>
              <a:ext cx="993401" cy="12066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02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~AUT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6335713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386" name="Group 3"/>
          <p:cNvGrpSpPr>
            <a:grpSpLocks/>
          </p:cNvGrpSpPr>
          <p:nvPr/>
        </p:nvGrpSpPr>
        <p:grpSpPr bwMode="auto">
          <a:xfrm>
            <a:off x="179388" y="620713"/>
            <a:ext cx="8763000" cy="5867400"/>
            <a:chOff x="96" y="384"/>
            <a:chExt cx="5520" cy="3696"/>
          </a:xfrm>
        </p:grpSpPr>
        <p:sp>
          <p:nvSpPr>
            <p:cNvPr id="19460" name="Rectangle 4" descr="Light upward diagonal"/>
            <p:cNvSpPr>
              <a:spLocks noChangeArrowheads="1"/>
            </p:cNvSpPr>
            <p:nvPr/>
          </p:nvSpPr>
          <p:spPr bwMode="auto">
            <a:xfrm>
              <a:off x="1584" y="864"/>
              <a:ext cx="480" cy="192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1" name="Rectangle 5" descr="Light upward diagonal"/>
            <p:cNvSpPr>
              <a:spLocks noChangeArrowheads="1"/>
            </p:cNvSpPr>
            <p:nvPr/>
          </p:nvSpPr>
          <p:spPr bwMode="auto">
            <a:xfrm>
              <a:off x="1584" y="2448"/>
              <a:ext cx="480" cy="192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2" name="Rectangle 6" descr="Light upward diagonal"/>
            <p:cNvSpPr>
              <a:spLocks noChangeArrowheads="1"/>
            </p:cNvSpPr>
            <p:nvPr/>
          </p:nvSpPr>
          <p:spPr bwMode="auto">
            <a:xfrm>
              <a:off x="1584" y="1920"/>
              <a:ext cx="480" cy="96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432" y="72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1584" y="369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1584" y="364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>
              <a:off x="2256" y="360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2880" y="27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3552" y="249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4176" y="158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>
              <a:off x="4896" y="11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1584" y="720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>
              <a:off x="2064" y="720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480" y="72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000" b="1" baseline="30000">
                  <a:solidFill>
                    <a:srgbClr val="CC00FF"/>
                  </a:solidFill>
                  <a:latin typeface="Bookman Old Style" charset="0"/>
                  <a:cs typeface="+mn-cs"/>
                </a:rPr>
                <a:t>11</a:t>
              </a:r>
              <a:r>
                <a:rPr lang="sv-SE" sz="2000" b="1">
                  <a:solidFill>
                    <a:srgbClr val="CC00FF"/>
                  </a:solidFill>
                  <a:latin typeface="Bookman Old Style" charset="0"/>
                  <a:cs typeface="+mn-cs"/>
                </a:rPr>
                <a:t>Li</a:t>
              </a:r>
              <a:endParaRPr lang="en-US" sz="2000" b="1">
                <a:solidFill>
                  <a:srgbClr val="CC00FF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1584" y="3744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000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11</a:t>
              </a:r>
              <a:r>
                <a:rPr lang="sv-SE" sz="2000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endParaRPr lang="en-US" sz="2000" b="1">
                <a:solidFill>
                  <a:srgbClr val="008000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2160" y="3590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10</a:t>
              </a:r>
              <a:r>
                <a:rPr lang="sv-SE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chemeClr val="accent2"/>
                  </a:solidFill>
                  <a:latin typeface="Bookman Old Style" charset="0"/>
                  <a:cs typeface="+mn-cs"/>
                </a:rPr>
                <a:t>n</a:t>
              </a:r>
              <a:endParaRPr lang="en-US" b="1">
                <a:solidFill>
                  <a:schemeClr val="accent2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2784" y="2784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9</a:t>
              </a:r>
              <a:r>
                <a:rPr lang="sv-SE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chemeClr val="accent2"/>
                  </a:solidFill>
                  <a:latin typeface="Bookman Old Style" charset="0"/>
                  <a:cs typeface="+mn-cs"/>
                </a:rPr>
                <a:t>2n</a:t>
              </a:r>
              <a:endParaRPr lang="en-US" b="1">
                <a:solidFill>
                  <a:schemeClr val="accent2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3504" y="2505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008000"/>
                  </a:solidFill>
                  <a:latin typeface="Bookman Old Style" charset="0"/>
                  <a:cs typeface="+mn-cs"/>
                </a:rPr>
                <a:t>8</a:t>
              </a:r>
              <a:r>
                <a:rPr lang="sv-SE" b="1">
                  <a:solidFill>
                    <a:srgbClr val="008000"/>
                  </a:solidFill>
                  <a:latin typeface="Bookman Old Style" charset="0"/>
                  <a:cs typeface="+mn-cs"/>
                </a:rPr>
                <a:t>Be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chemeClr val="accent2"/>
                  </a:solidFill>
                  <a:latin typeface="Bookman Old Style" charset="0"/>
                  <a:cs typeface="+mn-cs"/>
                </a:rPr>
                <a:t>3n</a:t>
              </a:r>
              <a:endParaRPr lang="en-US" b="1">
                <a:solidFill>
                  <a:schemeClr val="accent2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8" name="Text Box 22"/>
            <p:cNvSpPr txBox="1">
              <a:spLocks noChangeArrowheads="1"/>
            </p:cNvSpPr>
            <p:nvPr/>
          </p:nvSpPr>
          <p:spPr bwMode="auto">
            <a:xfrm>
              <a:off x="4176" y="1545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 baseline="30000">
                  <a:solidFill>
                    <a:srgbClr val="CC00FF"/>
                  </a:solidFill>
                  <a:latin typeface="Bookman Old Style" charset="0"/>
                  <a:cs typeface="+mn-cs"/>
                </a:rPr>
                <a:t>8</a:t>
              </a:r>
              <a:r>
                <a:rPr lang="sv-SE" b="1">
                  <a:solidFill>
                    <a:srgbClr val="CC00FF"/>
                  </a:solidFill>
                  <a:latin typeface="Bookman Old Style" charset="0"/>
                  <a:cs typeface="+mn-cs"/>
                </a:rPr>
                <a:t>Li</a:t>
              </a:r>
              <a:r>
                <a:rPr lang="sv-SE" b="1">
                  <a:latin typeface="Bookman Old Style" charset="0"/>
                  <a:cs typeface="+mn-cs"/>
                </a:rPr>
                <a:t>+</a:t>
              </a:r>
              <a:r>
                <a:rPr lang="sv-SE" b="1">
                  <a:solidFill>
                    <a:srgbClr val="FF0000"/>
                  </a:solidFill>
                  <a:latin typeface="Bookman Old Style" charset="0"/>
                  <a:cs typeface="+mn-cs"/>
                </a:rPr>
                <a:t>t</a:t>
              </a:r>
              <a:endParaRPr lang="en-US" b="1">
                <a:solidFill>
                  <a:srgbClr val="FF0000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79" name="Text Box 23"/>
            <p:cNvSpPr txBox="1">
              <a:spLocks noChangeArrowheads="1"/>
            </p:cNvSpPr>
            <p:nvPr/>
          </p:nvSpPr>
          <p:spPr bwMode="auto">
            <a:xfrm>
              <a:off x="480" y="528"/>
              <a:ext cx="4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20.6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1584" y="3484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solidFill>
                    <a:srgbClr val="FF0000"/>
                  </a:solidFill>
                  <a:latin typeface="Bookman Old Style" charset="0"/>
                  <a:cs typeface="+mn-cs"/>
                </a:rPr>
                <a:t>0.320</a:t>
              </a:r>
              <a:endParaRPr lang="en-US" sz="1600" b="1">
                <a:solidFill>
                  <a:srgbClr val="FF0000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2256" y="3436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0.504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2" name="Text Box 26"/>
            <p:cNvSpPr txBox="1">
              <a:spLocks noChangeArrowheads="1"/>
            </p:cNvSpPr>
            <p:nvPr/>
          </p:nvSpPr>
          <p:spPr bwMode="auto">
            <a:xfrm>
              <a:off x="2880" y="2620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7.315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3" name="Text Box 27"/>
            <p:cNvSpPr txBox="1">
              <a:spLocks noChangeArrowheads="1"/>
            </p:cNvSpPr>
            <p:nvPr/>
          </p:nvSpPr>
          <p:spPr bwMode="auto">
            <a:xfrm>
              <a:off x="3552" y="2332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8.982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4" name="Text Box 28"/>
            <p:cNvSpPr txBox="1">
              <a:spLocks noChangeArrowheads="1"/>
            </p:cNvSpPr>
            <p:nvPr/>
          </p:nvSpPr>
          <p:spPr bwMode="auto">
            <a:xfrm>
              <a:off x="4896" y="960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1">
                  <a:latin typeface="Bookman Old Style" charset="0"/>
                  <a:cs typeface="+mn-cs"/>
                </a:rPr>
                <a:t>17.916</a:t>
              </a:r>
              <a:endParaRPr lang="en-US" sz="1400" b="1">
                <a:latin typeface="Bookman Old Style" charset="0"/>
                <a:cs typeface="+mn-cs"/>
              </a:endParaRPr>
            </a:p>
          </p:txBody>
        </p:sp>
        <p:sp>
          <p:nvSpPr>
            <p:cNvPr id="19485" name="Text Box 29"/>
            <p:cNvSpPr txBox="1">
              <a:spLocks noChangeArrowheads="1"/>
            </p:cNvSpPr>
            <p:nvPr/>
          </p:nvSpPr>
          <p:spPr bwMode="auto">
            <a:xfrm>
              <a:off x="4176" y="1392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1">
                  <a:latin typeface="Bookman Old Style" charset="0"/>
                  <a:cs typeface="+mn-cs"/>
                </a:rPr>
                <a:t>15.721</a:t>
              </a:r>
              <a:endParaRPr lang="en-US" sz="1400" b="1">
                <a:latin typeface="Bookman Old Style" charset="0"/>
                <a:cs typeface="+mn-cs"/>
              </a:endParaRPr>
            </a:p>
          </p:txBody>
        </p:sp>
        <p:sp>
          <p:nvSpPr>
            <p:cNvPr id="19486" name="Text Box 30"/>
            <p:cNvSpPr txBox="1">
              <a:spLocks noChangeArrowheads="1"/>
            </p:cNvSpPr>
            <p:nvPr/>
          </p:nvSpPr>
          <p:spPr bwMode="auto">
            <a:xfrm>
              <a:off x="240" y="3532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(MeV)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87" name="Rectangle 31"/>
            <p:cNvSpPr>
              <a:spLocks noChangeArrowheads="1"/>
            </p:cNvSpPr>
            <p:nvPr/>
          </p:nvSpPr>
          <p:spPr bwMode="auto">
            <a:xfrm>
              <a:off x="3792" y="2880"/>
              <a:ext cx="1536" cy="1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88" name="Line 32"/>
            <p:cNvSpPr>
              <a:spLocks noChangeShapeType="1"/>
            </p:cNvSpPr>
            <p:nvPr/>
          </p:nvSpPr>
          <p:spPr bwMode="auto">
            <a:xfrm>
              <a:off x="4128" y="36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89" name="Line 33"/>
            <p:cNvSpPr>
              <a:spLocks noChangeShapeType="1"/>
            </p:cNvSpPr>
            <p:nvPr/>
          </p:nvSpPr>
          <p:spPr bwMode="auto">
            <a:xfrm>
              <a:off x="4128" y="3216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0" name="Text Box 34"/>
            <p:cNvSpPr txBox="1">
              <a:spLocks noChangeArrowheads="1"/>
            </p:cNvSpPr>
            <p:nvPr/>
          </p:nvSpPr>
          <p:spPr bwMode="auto">
            <a:xfrm>
              <a:off x="4320" y="3696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000" b="1" baseline="30000">
                  <a:solidFill>
                    <a:srgbClr val="CC00FF"/>
                  </a:solidFill>
                  <a:latin typeface="Bookman Old Style" charset="0"/>
                  <a:cs typeface="+mn-cs"/>
                </a:rPr>
                <a:t>11</a:t>
              </a:r>
              <a:r>
                <a:rPr lang="sv-SE" sz="2000" b="1">
                  <a:solidFill>
                    <a:srgbClr val="CC00FF"/>
                  </a:solidFill>
                  <a:latin typeface="Bookman Old Style" charset="0"/>
                  <a:cs typeface="+mn-cs"/>
                </a:rPr>
                <a:t>Be</a:t>
              </a:r>
              <a:endParaRPr lang="en-US" sz="2000" b="1">
                <a:solidFill>
                  <a:srgbClr val="CC00FF"/>
                </a:solidFill>
                <a:latin typeface="Bookman Old Style" charset="0"/>
                <a:cs typeface="+mn-cs"/>
              </a:endParaRPr>
            </a:p>
          </p:txBody>
        </p:sp>
        <p:sp>
          <p:nvSpPr>
            <p:cNvPr id="19491" name="Text Box 35"/>
            <p:cNvSpPr txBox="1">
              <a:spLocks noChangeArrowheads="1"/>
            </p:cNvSpPr>
            <p:nvPr/>
          </p:nvSpPr>
          <p:spPr bwMode="auto">
            <a:xfrm>
              <a:off x="4992" y="3580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>
                  <a:latin typeface="Bookman Old Style" charset="0"/>
                  <a:cs typeface="+mn-cs"/>
                </a:rPr>
                <a:t>½</a:t>
              </a:r>
              <a:r>
                <a:rPr lang="sv-SE" b="1" baseline="30000">
                  <a:latin typeface="Bookman Old Style" charset="0"/>
                  <a:cs typeface="+mn-cs"/>
                </a:rPr>
                <a:t>+</a:t>
              </a:r>
              <a:endParaRPr lang="en-US" b="1" baseline="30000">
                <a:latin typeface="Bookman Old Style" charset="0"/>
                <a:cs typeface="+mn-cs"/>
              </a:endParaRPr>
            </a:p>
          </p:txBody>
        </p:sp>
        <p:sp>
          <p:nvSpPr>
            <p:cNvPr id="19492" name="Text Box 36"/>
            <p:cNvSpPr txBox="1">
              <a:spLocks noChangeArrowheads="1"/>
            </p:cNvSpPr>
            <p:nvPr/>
          </p:nvSpPr>
          <p:spPr bwMode="auto">
            <a:xfrm>
              <a:off x="4992" y="314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b="1">
                  <a:latin typeface="Bookman Old Style" charset="0"/>
                  <a:cs typeface="+mn-cs"/>
                </a:rPr>
                <a:t>½</a:t>
              </a:r>
              <a:r>
                <a:rPr lang="sv-SE" b="1" baseline="30000">
                  <a:latin typeface="Bookman Old Style" charset="0"/>
                  <a:cs typeface="+mn-cs"/>
                </a:rPr>
                <a:t>-</a:t>
              </a:r>
              <a:endParaRPr lang="en-US" b="1" baseline="30000">
                <a:latin typeface="Bookman Old Style" charset="0"/>
                <a:cs typeface="+mn-cs"/>
              </a:endParaRPr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>
              <a:off x="4512" y="321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4" name="Text Box 38"/>
            <p:cNvSpPr txBox="1">
              <a:spLocks noChangeArrowheads="1"/>
            </p:cNvSpPr>
            <p:nvPr/>
          </p:nvSpPr>
          <p:spPr bwMode="auto">
            <a:xfrm>
              <a:off x="4512" y="3312"/>
              <a:ext cx="1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2400">
                  <a:latin typeface="Symbol" charset="0"/>
                  <a:cs typeface="+mn-cs"/>
                </a:rPr>
                <a:t>g</a:t>
              </a:r>
              <a:endParaRPr lang="en-US" sz="2400">
                <a:latin typeface="Symbol" charset="0"/>
                <a:cs typeface="+mn-cs"/>
              </a:endParaRPr>
            </a:p>
          </p:txBody>
        </p:sp>
        <p:sp>
          <p:nvSpPr>
            <p:cNvPr id="19495" name="Text Box 39"/>
            <p:cNvSpPr txBox="1">
              <a:spLocks noChangeArrowheads="1"/>
            </p:cNvSpPr>
            <p:nvPr/>
          </p:nvSpPr>
          <p:spPr bwMode="auto">
            <a:xfrm>
              <a:off x="96" y="624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1">
                  <a:latin typeface="Bookman Old Style" charset="0"/>
                  <a:cs typeface="+mn-cs"/>
                </a:rPr>
                <a:t>3/2</a:t>
              </a:r>
              <a:r>
                <a:rPr lang="sv-SE" sz="1400" b="1" baseline="30000">
                  <a:latin typeface="Bookman Old Style" charset="0"/>
                  <a:cs typeface="+mn-cs"/>
                </a:rPr>
                <a:t>-</a:t>
              </a:r>
              <a:endParaRPr lang="en-US" sz="1400" b="1" baseline="30000">
                <a:latin typeface="Bookman Old Style" charset="0"/>
                <a:cs typeface="+mn-cs"/>
              </a:endParaRPr>
            </a:p>
          </p:txBody>
        </p:sp>
        <p:sp>
          <p:nvSpPr>
            <p:cNvPr id="19496" name="Line 40"/>
            <p:cNvSpPr>
              <a:spLocks noChangeShapeType="1"/>
            </p:cNvSpPr>
            <p:nvPr/>
          </p:nvSpPr>
          <p:spPr bwMode="auto">
            <a:xfrm>
              <a:off x="912" y="720"/>
              <a:ext cx="672" cy="29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7" name="Text Box 41"/>
            <p:cNvSpPr txBox="1">
              <a:spLocks noChangeArrowheads="1"/>
            </p:cNvSpPr>
            <p:nvPr/>
          </p:nvSpPr>
          <p:spPr bwMode="auto">
            <a:xfrm>
              <a:off x="4272" y="3024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Bookman Old Style" charset="0"/>
                  <a:cs typeface="+mn-cs"/>
                </a:rPr>
                <a:t>0.320</a:t>
              </a:r>
              <a:endParaRPr lang="en-US" sz="1600" b="1">
                <a:latin typeface="Bookman Old Style" charset="0"/>
                <a:cs typeface="+mn-cs"/>
              </a:endParaRPr>
            </a:p>
          </p:txBody>
        </p:sp>
        <p:sp>
          <p:nvSpPr>
            <p:cNvPr id="19498" name="Line 42"/>
            <p:cNvSpPr>
              <a:spLocks noChangeShapeType="1"/>
            </p:cNvSpPr>
            <p:nvPr/>
          </p:nvSpPr>
          <p:spPr bwMode="auto">
            <a:xfrm>
              <a:off x="1584" y="336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499" name="Line 43"/>
            <p:cNvSpPr>
              <a:spLocks noChangeShapeType="1"/>
            </p:cNvSpPr>
            <p:nvPr/>
          </p:nvSpPr>
          <p:spPr bwMode="auto">
            <a:xfrm>
              <a:off x="1584" y="321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0" name="Line 44"/>
            <p:cNvSpPr>
              <a:spLocks noChangeShapeType="1"/>
            </p:cNvSpPr>
            <p:nvPr/>
          </p:nvSpPr>
          <p:spPr bwMode="auto">
            <a:xfrm>
              <a:off x="1584" y="307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1" name="Line 45"/>
            <p:cNvSpPr>
              <a:spLocks noChangeShapeType="1"/>
            </p:cNvSpPr>
            <p:nvPr/>
          </p:nvSpPr>
          <p:spPr bwMode="auto">
            <a:xfrm>
              <a:off x="1584" y="312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2" name="Line 46"/>
            <p:cNvSpPr>
              <a:spLocks noChangeShapeType="1"/>
            </p:cNvSpPr>
            <p:nvPr/>
          </p:nvSpPr>
          <p:spPr bwMode="auto">
            <a:xfrm>
              <a:off x="1584" y="254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>
              <a:off x="1584" y="196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4" name="Line 48"/>
            <p:cNvSpPr>
              <a:spLocks noChangeShapeType="1"/>
            </p:cNvSpPr>
            <p:nvPr/>
          </p:nvSpPr>
          <p:spPr bwMode="auto">
            <a:xfrm>
              <a:off x="912" y="720"/>
              <a:ext cx="672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5" name="Line 49"/>
            <p:cNvSpPr>
              <a:spLocks noChangeShapeType="1"/>
            </p:cNvSpPr>
            <p:nvPr/>
          </p:nvSpPr>
          <p:spPr bwMode="auto">
            <a:xfrm>
              <a:off x="912" y="720"/>
              <a:ext cx="672" cy="12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6" name="Line 50"/>
            <p:cNvSpPr>
              <a:spLocks noChangeShapeType="1"/>
            </p:cNvSpPr>
            <p:nvPr/>
          </p:nvSpPr>
          <p:spPr bwMode="auto">
            <a:xfrm>
              <a:off x="912" y="768"/>
              <a:ext cx="672" cy="17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19507" name="Text Box 51"/>
            <p:cNvSpPr txBox="1">
              <a:spLocks noChangeArrowheads="1"/>
            </p:cNvSpPr>
            <p:nvPr/>
          </p:nvSpPr>
          <p:spPr bwMode="auto">
            <a:xfrm>
              <a:off x="1632" y="1747"/>
              <a:ext cx="6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200" b="1">
                  <a:latin typeface="Bookman Old Style" charset="0"/>
                  <a:cs typeface="+mn-cs"/>
                </a:rPr>
                <a:t>10.59</a:t>
              </a:r>
              <a:endParaRPr lang="en-US" sz="1200" b="1">
                <a:latin typeface="Bookman Old Style" charset="0"/>
                <a:cs typeface="+mn-cs"/>
              </a:endParaRPr>
            </a:p>
          </p:txBody>
        </p:sp>
        <p:sp>
          <p:nvSpPr>
            <p:cNvPr id="19508" name="Text Box 52"/>
            <p:cNvSpPr txBox="1">
              <a:spLocks noChangeArrowheads="1"/>
            </p:cNvSpPr>
            <p:nvPr/>
          </p:nvSpPr>
          <p:spPr bwMode="auto">
            <a:xfrm>
              <a:off x="1680" y="2323"/>
              <a:ext cx="6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200" b="1">
                  <a:latin typeface="Bookman Old Style" charset="0"/>
                  <a:cs typeface="+mn-cs"/>
                </a:rPr>
                <a:t>8.82</a:t>
              </a:r>
              <a:endParaRPr lang="en-US" sz="1200" b="1">
                <a:latin typeface="Bookman Old Style" charset="0"/>
                <a:cs typeface="+mn-cs"/>
              </a:endParaRPr>
            </a:p>
          </p:txBody>
        </p:sp>
        <p:sp>
          <p:nvSpPr>
            <p:cNvPr id="19509" name="Text Box 53"/>
            <p:cNvSpPr txBox="1">
              <a:spLocks noChangeArrowheads="1"/>
            </p:cNvSpPr>
            <p:nvPr/>
          </p:nvSpPr>
          <p:spPr bwMode="auto">
            <a:xfrm>
              <a:off x="2448" y="384"/>
              <a:ext cx="2208" cy="40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63500" dist="107763" dir="189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>
                  <a:latin typeface="Comic Sans MS" charset="0"/>
                  <a:cs typeface="+mn-cs"/>
                </a:rPr>
                <a:t>Open delayed-particle channels in the </a:t>
              </a:r>
              <a:r>
                <a:rPr lang="en-GB" baseline="30000">
                  <a:latin typeface="Comic Sans MS" charset="0"/>
                  <a:cs typeface="+mn-cs"/>
                </a:rPr>
                <a:t>11</a:t>
              </a:r>
              <a:r>
                <a:rPr lang="en-GB">
                  <a:latin typeface="Comic Sans MS" charset="0"/>
                  <a:cs typeface="+mn-cs"/>
                </a:rPr>
                <a:t>Li beta decay</a:t>
              </a:r>
            </a:p>
          </p:txBody>
        </p:sp>
        <p:sp>
          <p:nvSpPr>
            <p:cNvPr id="19510" name="Text Box 54"/>
            <p:cNvSpPr txBox="1">
              <a:spLocks noChangeArrowheads="1"/>
            </p:cNvSpPr>
            <p:nvPr/>
          </p:nvSpPr>
          <p:spPr bwMode="auto">
            <a:xfrm>
              <a:off x="431" y="981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1966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1" name="Text Box 55"/>
            <p:cNvSpPr txBox="1">
              <a:spLocks noChangeArrowheads="1"/>
            </p:cNvSpPr>
            <p:nvPr/>
          </p:nvSpPr>
          <p:spPr bwMode="auto">
            <a:xfrm>
              <a:off x="2290" y="3158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1974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2" name="Text Box 56"/>
            <p:cNvSpPr txBox="1">
              <a:spLocks noChangeArrowheads="1"/>
            </p:cNvSpPr>
            <p:nvPr/>
          </p:nvSpPr>
          <p:spPr bwMode="auto">
            <a:xfrm>
              <a:off x="2925" y="2387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1979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3" name="Text Box 57"/>
            <p:cNvSpPr txBox="1">
              <a:spLocks noChangeArrowheads="1"/>
            </p:cNvSpPr>
            <p:nvPr/>
          </p:nvSpPr>
          <p:spPr bwMode="auto">
            <a:xfrm>
              <a:off x="3606" y="2069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1980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4" name="Text Box 58"/>
            <p:cNvSpPr txBox="1">
              <a:spLocks noChangeArrowheads="1"/>
            </p:cNvSpPr>
            <p:nvPr/>
          </p:nvSpPr>
          <p:spPr bwMode="auto">
            <a:xfrm>
              <a:off x="4195" y="1117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1983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19515" name="Text Box 59"/>
            <p:cNvSpPr txBox="1">
              <a:spLocks noChangeArrowheads="1"/>
            </p:cNvSpPr>
            <p:nvPr/>
          </p:nvSpPr>
          <p:spPr bwMode="auto">
            <a:xfrm>
              <a:off x="4921" y="709"/>
              <a:ext cx="4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v-SE" b="1" dirty="0">
                  <a:solidFill>
                    <a:srgbClr val="0000FF"/>
                  </a:solidFill>
                  <a:cs typeface="+mn-cs"/>
                </a:rPr>
                <a:t>1996</a:t>
              </a:r>
              <a:endParaRPr lang="en-US" b="1" dirty="0">
                <a:solidFill>
                  <a:srgbClr val="0000FF"/>
                </a:solidFill>
                <a:cs typeface="+mn-cs"/>
              </a:endParaRPr>
            </a:p>
          </p:txBody>
        </p:sp>
      </p:grpSp>
      <p:sp>
        <p:nvSpPr>
          <p:cNvPr id="19574" name="Text Box 118"/>
          <p:cNvSpPr txBox="1">
            <a:spLocks noChangeArrowheads="1"/>
          </p:cNvSpPr>
          <p:nvPr/>
        </p:nvSpPr>
        <p:spPr bwMode="auto">
          <a:xfrm>
            <a:off x="7740650" y="1844675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b="1" baseline="30000">
                <a:solidFill>
                  <a:srgbClr val="6600CC"/>
                </a:solidFill>
                <a:latin typeface="Bookman Old Style" charset="0"/>
                <a:cs typeface="+mn-cs"/>
              </a:rPr>
              <a:t>9</a:t>
            </a:r>
            <a:r>
              <a:rPr lang="sv-SE" b="1">
                <a:solidFill>
                  <a:srgbClr val="6600CC"/>
                </a:solidFill>
                <a:latin typeface="Bookman Old Style" charset="0"/>
                <a:cs typeface="+mn-cs"/>
              </a:rPr>
              <a:t>Li</a:t>
            </a:r>
            <a:r>
              <a:rPr lang="sv-SE" b="1">
                <a:latin typeface="Bookman Old Style" charset="0"/>
                <a:cs typeface="+mn-cs"/>
              </a:rPr>
              <a:t>+</a:t>
            </a:r>
            <a:r>
              <a:rPr lang="sv-SE" b="1">
                <a:solidFill>
                  <a:srgbClr val="008000"/>
                </a:solidFill>
                <a:latin typeface="Bookman Old Style" charset="0"/>
                <a:cs typeface="+mn-cs"/>
              </a:rPr>
              <a:t>d</a:t>
            </a:r>
            <a:endParaRPr lang="en-US" b="1">
              <a:solidFill>
                <a:srgbClr val="008000"/>
              </a:solidFill>
              <a:latin typeface="Bookman Old Style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5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2100" y="2946400"/>
            <a:ext cx="5689600" cy="34671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444500"/>
            <a:ext cx="6991048" cy="2159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28800" y="3048000"/>
            <a:ext cx="5397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..we questioned the applicability of high energy heavy ion accelerators to this field. Our experience at the </a:t>
            </a:r>
            <a:r>
              <a:rPr lang="en-US" dirty="0" err="1">
                <a:latin typeface="Comic Sans MS"/>
                <a:cs typeface="Comic Sans MS"/>
              </a:rPr>
              <a:t>B</a:t>
            </a:r>
            <a:r>
              <a:rPr lang="en-US" dirty="0" err="1" smtClean="0">
                <a:latin typeface="Comic Sans MS"/>
                <a:cs typeface="Comic Sans MS"/>
              </a:rPr>
              <a:t>evalac</a:t>
            </a:r>
            <a:r>
              <a:rPr lang="en-US" dirty="0" smtClean="0">
                <a:latin typeface="Comic Sans MS"/>
                <a:cs typeface="Comic Sans MS"/>
              </a:rPr>
              <a:t> leads us to believe that this question does indeed have a positive answer. If the physics interest justifies it, then high energy heavy ion beams can certainly be expected to play a role in the study of nuclei at the limits of stability…..</a:t>
            </a:r>
            <a:br>
              <a:rPr lang="en-US" dirty="0" smtClean="0">
                <a:latin typeface="Comic Sans MS"/>
                <a:cs typeface="Comic Sans MS"/>
              </a:rPr>
            </a:b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T J M Symons, 4</a:t>
            </a:r>
            <a:r>
              <a:rPr lang="en-US" baseline="30000" dirty="0" smtClean="0">
                <a:latin typeface="Comic Sans MS"/>
                <a:cs typeface="Comic Sans MS"/>
              </a:rPr>
              <a:t>th</a:t>
            </a:r>
            <a:r>
              <a:rPr lang="en-US" dirty="0" smtClean="0">
                <a:latin typeface="Comic Sans MS"/>
                <a:cs typeface="Comic Sans MS"/>
              </a:rPr>
              <a:t> International Conference on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Nuclei Far From Stability, </a:t>
            </a:r>
            <a:r>
              <a:rPr lang="en-US" dirty="0" err="1" smtClean="0">
                <a:latin typeface="Comic Sans MS"/>
                <a:cs typeface="Comic Sans MS"/>
              </a:rPr>
              <a:t>Helsingor</a:t>
            </a:r>
            <a:r>
              <a:rPr lang="en-US" dirty="0" smtClean="0">
                <a:latin typeface="Comic Sans MS"/>
                <a:cs typeface="Comic Sans MS"/>
              </a:rPr>
              <a:t> 1981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6573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330781"/>
            <a:ext cx="6540500" cy="172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305"/>
            <a:ext cx="9144000" cy="2569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941" y="5057981"/>
            <a:ext cx="192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1.8 GeV/u </a:t>
            </a:r>
            <a:r>
              <a:rPr lang="sv-SE" baseline="30000" dirty="0" smtClean="0"/>
              <a:t>58</a:t>
            </a:r>
            <a:r>
              <a:rPr lang="sv-SE" dirty="0" smtClean="0"/>
              <a:t>Fe</a:t>
            </a:r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3453177" y="5769393"/>
            <a:ext cx="2311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193675" dist="38100" dir="2700000" sx="107000" sy="107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sv-SE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Anomalons</a:t>
            </a:r>
            <a:r>
              <a:rPr lang="sv-SE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?</a:t>
            </a:r>
            <a:endParaRPr lang="sv-SE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9691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53" y="255852"/>
            <a:ext cx="6864192" cy="59957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8111" y="1443628"/>
            <a:ext cx="3651000" cy="4595696"/>
            <a:chOff x="808111" y="1443628"/>
            <a:chExt cx="3651000" cy="4595696"/>
          </a:xfrm>
        </p:grpSpPr>
        <p:pic>
          <p:nvPicPr>
            <p:cNvPr id="3" name="Picture 2" descr="scaled-0x200_Tanihata_Isao_sma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11" y="1443628"/>
              <a:ext cx="1689100" cy="2540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38777" y="2765778"/>
              <a:ext cx="1820334" cy="101566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sv-SE" sz="1200" dirty="0" err="1" smtClean="0"/>
                <a:t>Isao</a:t>
              </a:r>
              <a:r>
                <a:rPr lang="sv-SE" sz="1200" dirty="0" smtClean="0"/>
                <a:t> Tanihata</a:t>
              </a:r>
            </a:p>
            <a:p>
              <a:r>
                <a:rPr lang="sv-SE" sz="1200" dirty="0" smtClean="0"/>
                <a:t>INS Univ. </a:t>
              </a:r>
              <a:r>
                <a:rPr lang="sv-SE" sz="1200" dirty="0" err="1"/>
                <a:t>o</a:t>
              </a:r>
              <a:r>
                <a:rPr lang="sv-SE" sz="1200" dirty="0" err="1" smtClean="0"/>
                <a:t>f</a:t>
              </a:r>
              <a:r>
                <a:rPr lang="sv-SE" sz="1200" dirty="0" smtClean="0"/>
                <a:t> Tokyo</a:t>
              </a:r>
            </a:p>
            <a:p>
              <a:r>
                <a:rPr lang="sv-SE" sz="1200" dirty="0" smtClean="0"/>
                <a:t>3-2-1 Midori-</a:t>
              </a:r>
              <a:r>
                <a:rPr lang="sv-SE" sz="1200" dirty="0" err="1" smtClean="0"/>
                <a:t>cho</a:t>
              </a:r>
              <a:r>
                <a:rPr lang="sv-SE" sz="1200" dirty="0" smtClean="0"/>
                <a:t>, </a:t>
              </a:r>
              <a:r>
                <a:rPr lang="sv-SE" sz="1200" dirty="0" err="1" smtClean="0"/>
                <a:t>Tanashi</a:t>
              </a:r>
              <a:r>
                <a:rPr lang="sv-SE" sz="1200" dirty="0" smtClean="0"/>
                <a:t/>
              </a:r>
              <a:br>
                <a:rPr lang="sv-SE" sz="1200" dirty="0" smtClean="0"/>
              </a:br>
              <a:r>
                <a:rPr lang="sv-SE" sz="1200" dirty="0" smtClean="0"/>
                <a:t>Tokyo 188, JAPAN</a:t>
              </a:r>
              <a:br>
                <a:rPr lang="sv-SE" sz="1200" dirty="0" smtClean="0"/>
              </a:br>
              <a:endParaRPr lang="sv-SE" sz="1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63513" y="5731547"/>
              <a:ext cx="11507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sv-SE" sz="1400" dirty="0" err="1" smtClean="0"/>
                <a:t>Nuclear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Radii</a:t>
              </a:r>
              <a:endParaRPr lang="sv-S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209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77801"/>
            <a:ext cx="8089900" cy="288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135" y="3320655"/>
            <a:ext cx="2959100" cy="334826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91309" y="3796935"/>
            <a:ext cx="171967" cy="18524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849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76900" y="3035300"/>
            <a:ext cx="990600" cy="168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7300" y="1739900"/>
            <a:ext cx="1320800" cy="109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08900" y="1244600"/>
            <a:ext cx="1320800" cy="109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37300" y="4851400"/>
            <a:ext cx="2235200" cy="168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S002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88" y="4183955"/>
            <a:ext cx="2691826" cy="23565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60729" y="4970840"/>
            <a:ext cx="4140200" cy="156966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BETA-DELAYED PARTICLE EMISSION FROM LIGHT NEUTRON-RICH NUCLEI</a:t>
            </a:r>
          </a:p>
          <a:p>
            <a:pPr algn="ctr"/>
            <a:r>
              <a:rPr lang="en-US" sz="1600" b="1" dirty="0" smtClean="0">
                <a:latin typeface="Bookman Old Style"/>
                <a:cs typeface="Bookman Old Style"/>
              </a:rPr>
              <a:t>P.G. Hansen and B. Jonson</a:t>
            </a:r>
          </a:p>
          <a:p>
            <a:pPr algn="ctr"/>
            <a:endParaRPr lang="en-US" sz="1600" b="1" dirty="0">
              <a:latin typeface="Bookman Old Style"/>
              <a:cs typeface="Bookman Old Style"/>
            </a:endParaRPr>
          </a:p>
        </p:txBody>
      </p:sp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14" y="2199391"/>
            <a:ext cx="2256033" cy="22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alo1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5" y="179292"/>
            <a:ext cx="7932737" cy="19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002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39508" y="-691848"/>
            <a:ext cx="6353519" cy="8362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2300" y="495300"/>
            <a:ext cx="152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1948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343" y="5318618"/>
            <a:ext cx="2975507" cy="106182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Prehistory</a:t>
            </a:r>
            <a:endParaRPr lang="sv-SE" b="1" dirty="0" smtClean="0">
              <a:solidFill>
                <a:srgbClr val="000000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The Niels Bohr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Institute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/>
            </a:r>
            <a:br>
              <a:rPr lang="sv-SE" b="1" dirty="0" smtClean="0">
                <a:solidFill>
                  <a:srgbClr val="000000"/>
                </a:solidFill>
                <a:latin typeface="Comic Sans MS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Copenhagen,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Denmark</a:t>
            </a:r>
            <a:endParaRPr lang="en-US" b="1" dirty="0">
              <a:solidFill>
                <a:srgbClr val="00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9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898525" y="3357563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b="1"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55650" y="2781300"/>
            <a:ext cx="863600" cy="863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898525" y="2854325"/>
            <a:ext cx="7032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6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806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619250" y="2781300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2482850" y="2781300"/>
            <a:ext cx="863600" cy="863600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555875" y="2852738"/>
            <a:ext cx="7032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8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119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708150" y="2852738"/>
            <a:ext cx="7032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7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3346450" y="2781300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419475" y="2852738"/>
            <a:ext cx="7032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9</a:t>
            </a:r>
            <a:r>
              <a:rPr lang="sv-SE" sz="2400">
                <a:latin typeface="Times New Roman" charset="0"/>
                <a:cs typeface="+mn-cs"/>
              </a:rPr>
              <a:t>He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2482850" y="1917700"/>
            <a:ext cx="863600" cy="863600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3348038" y="1917700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4211638" y="1917700"/>
            <a:ext cx="863600" cy="863600"/>
          </a:xfrm>
          <a:prstGeom prst="rect">
            <a:avLst/>
          </a:prstGeom>
          <a:solidFill>
            <a:srgbClr val="F9F303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2555875" y="1989138"/>
            <a:ext cx="7032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9</a:t>
            </a:r>
            <a:r>
              <a:rPr lang="sv-SE" sz="2400">
                <a:latin typeface="Times New Roman" charset="0"/>
                <a:cs typeface="+mn-cs"/>
              </a:rPr>
              <a:t>Li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179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3419475" y="1989138"/>
            <a:ext cx="7032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10</a:t>
            </a:r>
            <a:r>
              <a:rPr lang="sv-SE" sz="2400">
                <a:latin typeface="Times New Roman" charset="0"/>
                <a:cs typeface="+mn-cs"/>
              </a:rPr>
              <a:t>Li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4346575" y="1989138"/>
            <a:ext cx="657225" cy="669925"/>
          </a:xfrm>
          <a:prstGeom prst="rect">
            <a:avLst/>
          </a:prstGeom>
          <a:solidFill>
            <a:srgbClr val="F9F3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11</a:t>
            </a:r>
            <a:r>
              <a:rPr lang="sv-SE" sz="2400">
                <a:latin typeface="Times New Roman" charset="0"/>
                <a:cs typeface="+mn-cs"/>
              </a:rPr>
              <a:t>Li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8.5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3346450" y="1052513"/>
            <a:ext cx="863600" cy="863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4211638" y="1052513"/>
            <a:ext cx="863600" cy="863600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5075238" y="1052513"/>
            <a:ext cx="8636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5938838" y="1052513"/>
            <a:ext cx="863600" cy="863600"/>
          </a:xfrm>
          <a:prstGeom prst="rect">
            <a:avLst/>
          </a:prstGeom>
          <a:solidFill>
            <a:srgbClr val="F9F30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b="1">
              <a:cs typeface="+mn-cs"/>
            </a:endParaRPr>
          </a:p>
        </p:txBody>
      </p:sp>
      <p:sp>
        <p:nvSpPr>
          <p:cNvPr id="28695" name="Text Box 23"/>
          <p:cNvSpPr txBox="1">
            <a:spLocks noChangeArrowheads="1"/>
          </p:cNvSpPr>
          <p:nvPr/>
        </p:nvSpPr>
        <p:spPr bwMode="auto">
          <a:xfrm>
            <a:off x="3419475" y="1125538"/>
            <a:ext cx="725488" cy="6699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11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13.8 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4283075" y="1125538"/>
            <a:ext cx="747713" cy="669925"/>
          </a:xfrm>
          <a:prstGeom prst="rect">
            <a:avLst/>
          </a:prstGeom>
          <a:solidFill>
            <a:srgbClr val="8EB4E3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12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23.6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6011863" y="1125538"/>
            <a:ext cx="747712" cy="669925"/>
          </a:xfrm>
          <a:prstGeom prst="rect">
            <a:avLst/>
          </a:prstGeom>
          <a:solidFill>
            <a:srgbClr val="F9F30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14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latin typeface="Times New Roman" charset="0"/>
                <a:cs typeface="+mn-cs"/>
              </a:rPr>
              <a:t>4.35 ms</a:t>
            </a:r>
            <a:endParaRPr lang="en-US" sz="1400">
              <a:latin typeface="Times New Roman" charset="0"/>
              <a:cs typeface="+mn-cs"/>
            </a:endParaRP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5146675" y="1125538"/>
            <a:ext cx="725488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400" baseline="30000">
                <a:latin typeface="Times New Roman" charset="0"/>
                <a:cs typeface="+mn-cs"/>
              </a:rPr>
              <a:t>13</a:t>
            </a:r>
            <a:r>
              <a:rPr lang="sv-SE" sz="2400">
                <a:latin typeface="Times New Roman" charset="0"/>
                <a:cs typeface="+mn-cs"/>
              </a:rPr>
              <a:t>Be</a:t>
            </a:r>
          </a:p>
          <a:p>
            <a:pPr>
              <a:defRPr/>
            </a:pPr>
            <a:r>
              <a:rPr lang="sv-SE" sz="1400">
                <a:solidFill>
                  <a:schemeClr val="bg1"/>
                </a:solidFill>
                <a:latin typeface="Times New Roman" charset="0"/>
                <a:cs typeface="+mn-cs"/>
              </a:rPr>
              <a:t>806 ms</a:t>
            </a:r>
            <a:endParaRPr lang="en-US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pic>
        <p:nvPicPr>
          <p:cNvPr id="23576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19431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7" name="Group 28"/>
          <p:cNvGrpSpPr>
            <a:grpSpLocks/>
          </p:cNvGrpSpPr>
          <p:nvPr/>
        </p:nvGrpSpPr>
        <p:grpSpPr bwMode="auto">
          <a:xfrm>
            <a:off x="5091113" y="3433763"/>
            <a:ext cx="3729037" cy="2659062"/>
            <a:chOff x="2844" y="1366"/>
            <a:chExt cx="3120" cy="2033"/>
          </a:xfrm>
        </p:grpSpPr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>
              <a:off x="4140" y="1894"/>
              <a:ext cx="4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4140" y="1845"/>
              <a:ext cx="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3" name="Line 31"/>
            <p:cNvSpPr>
              <a:spLocks noChangeShapeType="1"/>
            </p:cNvSpPr>
            <p:nvPr/>
          </p:nvSpPr>
          <p:spPr bwMode="auto">
            <a:xfrm flipH="1">
              <a:off x="4524" y="1894"/>
              <a:ext cx="4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4379" y="2373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5" name="Oval 33"/>
            <p:cNvSpPr>
              <a:spLocks noChangeArrowheads="1"/>
            </p:cNvSpPr>
            <p:nvPr/>
          </p:nvSpPr>
          <p:spPr bwMode="auto">
            <a:xfrm>
              <a:off x="3996" y="175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6" name="Oval 34"/>
            <p:cNvSpPr>
              <a:spLocks noChangeArrowheads="1"/>
            </p:cNvSpPr>
            <p:nvPr/>
          </p:nvSpPr>
          <p:spPr bwMode="auto">
            <a:xfrm>
              <a:off x="4860" y="175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7" name="Oval 35"/>
            <p:cNvSpPr>
              <a:spLocks noChangeArrowheads="1"/>
            </p:cNvSpPr>
            <p:nvPr/>
          </p:nvSpPr>
          <p:spPr bwMode="auto">
            <a:xfrm rot="-1785145">
              <a:off x="4043" y="1558"/>
              <a:ext cx="576" cy="1392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8" name="Oval 36"/>
            <p:cNvSpPr>
              <a:spLocks noChangeArrowheads="1"/>
            </p:cNvSpPr>
            <p:nvPr/>
          </p:nvSpPr>
          <p:spPr bwMode="auto">
            <a:xfrm rot="1908147">
              <a:off x="4476" y="1558"/>
              <a:ext cx="575" cy="1392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09" name="Oval 37"/>
            <p:cNvSpPr>
              <a:spLocks noChangeArrowheads="1"/>
            </p:cNvSpPr>
            <p:nvPr/>
          </p:nvSpPr>
          <p:spPr bwMode="auto">
            <a:xfrm rot="5423159">
              <a:off x="4260" y="1150"/>
              <a:ext cx="577" cy="1392"/>
            </a:xfrm>
            <a:prstGeom prst="ellips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0" name="Text Box 38"/>
            <p:cNvSpPr txBox="1">
              <a:spLocks noChangeArrowheads="1"/>
            </p:cNvSpPr>
            <p:nvPr/>
          </p:nvSpPr>
          <p:spPr bwMode="auto">
            <a:xfrm>
              <a:off x="4379" y="1558"/>
              <a:ext cx="57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Times New Roman" charset="0"/>
                  <a:cs typeface="+mn-cs"/>
                </a:rPr>
                <a:t>V</a:t>
              </a:r>
              <a:r>
                <a:rPr lang="sv-SE" sz="1600" b="1" baseline="-25000">
                  <a:latin typeface="Times New Roman" charset="0"/>
                  <a:cs typeface="+mn-cs"/>
                </a:rPr>
                <a:t>nn</a:t>
              </a:r>
              <a:endParaRPr lang="en-US" sz="1600" b="1" baseline="-25000">
                <a:latin typeface="Times New Roman" charset="0"/>
                <a:cs typeface="+mn-cs"/>
              </a:endParaRPr>
            </a:p>
          </p:txBody>
        </p:sp>
        <p:sp>
          <p:nvSpPr>
            <p:cNvPr id="28711" name="Text Box 39"/>
            <p:cNvSpPr txBox="1">
              <a:spLocks noChangeArrowheads="1"/>
            </p:cNvSpPr>
            <p:nvPr/>
          </p:nvSpPr>
          <p:spPr bwMode="auto">
            <a:xfrm>
              <a:off x="4765" y="2134"/>
              <a:ext cx="575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>
                  <a:latin typeface="Times New Roman" charset="0"/>
                  <a:cs typeface="+mn-cs"/>
                </a:rPr>
                <a:t>V</a:t>
              </a:r>
              <a:r>
                <a:rPr lang="sv-SE" sz="1600" b="1" baseline="-25000">
                  <a:latin typeface="Times New Roman" charset="0"/>
                  <a:cs typeface="+mn-cs"/>
                </a:rPr>
                <a:t>Cn</a:t>
              </a:r>
              <a:endParaRPr lang="en-US" sz="1600" b="1" baseline="-25000">
                <a:latin typeface="Times New Roman" charset="0"/>
                <a:cs typeface="+mn-cs"/>
              </a:endParaRPr>
            </a:p>
          </p:txBody>
        </p:sp>
        <p:sp>
          <p:nvSpPr>
            <p:cNvPr id="28712" name="Text Box 40"/>
            <p:cNvSpPr txBox="1">
              <a:spLocks noChangeArrowheads="1"/>
            </p:cNvSpPr>
            <p:nvPr/>
          </p:nvSpPr>
          <p:spPr bwMode="auto">
            <a:xfrm>
              <a:off x="3996" y="2134"/>
              <a:ext cx="57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 b="1" dirty="0" err="1">
                  <a:latin typeface="Times New Roman" charset="0"/>
                  <a:cs typeface="+mn-cs"/>
                </a:rPr>
                <a:t>V</a:t>
              </a:r>
              <a:r>
                <a:rPr lang="sv-SE" sz="1600" b="1" baseline="-25000" dirty="0" err="1">
                  <a:latin typeface="Times New Roman" charset="0"/>
                  <a:cs typeface="+mn-cs"/>
                </a:rPr>
                <a:t>Cn</a:t>
              </a:r>
              <a:endParaRPr lang="en-US" sz="1600" b="1" baseline="-25000" dirty="0">
                <a:latin typeface="Times New Roman" charset="0"/>
                <a:cs typeface="+mn-cs"/>
              </a:endParaRPr>
            </a:p>
          </p:txBody>
        </p:sp>
        <p:sp>
          <p:nvSpPr>
            <p:cNvPr id="28713" name="Oval 41"/>
            <p:cNvSpPr>
              <a:spLocks noChangeArrowheads="1"/>
            </p:cNvSpPr>
            <p:nvPr/>
          </p:nvSpPr>
          <p:spPr bwMode="auto">
            <a:xfrm>
              <a:off x="3660" y="1366"/>
              <a:ext cx="1728" cy="1632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4" name="Line 42"/>
            <p:cNvSpPr>
              <a:spLocks noChangeShapeType="1"/>
            </p:cNvSpPr>
            <p:nvPr/>
          </p:nvSpPr>
          <p:spPr bwMode="auto">
            <a:xfrm flipH="1" flipV="1">
              <a:off x="4956" y="2470"/>
              <a:ext cx="76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5" name="Line 43"/>
            <p:cNvSpPr>
              <a:spLocks noChangeShapeType="1"/>
            </p:cNvSpPr>
            <p:nvPr/>
          </p:nvSpPr>
          <p:spPr bwMode="auto">
            <a:xfrm flipH="1" flipV="1">
              <a:off x="4668" y="2854"/>
              <a:ext cx="105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6" name="Line 44"/>
            <p:cNvSpPr>
              <a:spLocks noChangeShapeType="1"/>
            </p:cNvSpPr>
            <p:nvPr/>
          </p:nvSpPr>
          <p:spPr bwMode="auto">
            <a:xfrm flipH="1" flipV="1">
              <a:off x="5244" y="1894"/>
              <a:ext cx="479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5101" y="3140"/>
              <a:ext cx="863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>
                  <a:solidFill>
                    <a:srgbClr val="FF9900"/>
                  </a:solidFill>
                  <a:latin typeface="Times New Roman" charset="0"/>
                  <a:cs typeface="+mn-cs"/>
                </a:rPr>
                <a:t>Unbound</a:t>
              </a:r>
              <a:endParaRPr lang="en-US" sz="1600">
                <a:solidFill>
                  <a:srgbClr val="FF99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8718" name="Text Box 46"/>
            <p:cNvSpPr txBox="1">
              <a:spLocks noChangeArrowheads="1"/>
            </p:cNvSpPr>
            <p:nvPr/>
          </p:nvSpPr>
          <p:spPr bwMode="auto">
            <a:xfrm>
              <a:off x="2844" y="2326"/>
              <a:ext cx="672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600">
                  <a:solidFill>
                    <a:srgbClr val="FF00FF"/>
                  </a:solidFill>
                  <a:latin typeface="Times New Roman" charset="0"/>
                  <a:cs typeface="+mn-cs"/>
                </a:rPr>
                <a:t>Bound</a:t>
              </a:r>
              <a:endParaRPr lang="en-US" sz="1600">
                <a:solidFill>
                  <a:srgbClr val="FF00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8719" name="Line 47"/>
            <p:cNvSpPr>
              <a:spLocks noChangeShapeType="1"/>
            </p:cNvSpPr>
            <p:nvPr/>
          </p:nvSpPr>
          <p:spPr bwMode="auto">
            <a:xfrm>
              <a:off x="3468" y="2470"/>
              <a:ext cx="2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v-SE">
                <a:cs typeface="+mn-cs"/>
              </a:endParaRPr>
            </a:p>
          </p:txBody>
        </p:sp>
      </p:grpSp>
      <p:sp>
        <p:nvSpPr>
          <p:cNvPr id="28720" name="Line 48"/>
          <p:cNvSpPr>
            <a:spLocks noChangeShapeType="1"/>
          </p:cNvSpPr>
          <p:nvPr/>
        </p:nvSpPr>
        <p:spPr bwMode="auto">
          <a:xfrm flipV="1">
            <a:off x="4643438" y="2781300"/>
            <a:ext cx="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sv-SE">
              <a:cs typeface="+mn-cs"/>
            </a:endParaRPr>
          </a:p>
        </p:txBody>
      </p:sp>
      <p:sp>
        <p:nvSpPr>
          <p:cNvPr id="28721" name="Text Box 49"/>
          <p:cNvSpPr txBox="1">
            <a:spLocks noChangeArrowheads="1"/>
          </p:cNvSpPr>
          <p:nvPr/>
        </p:nvSpPr>
        <p:spPr bwMode="auto">
          <a:xfrm>
            <a:off x="4284663" y="4149725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000" b="1">
                <a:latin typeface="Bookman Old Style" charset="0"/>
                <a:cs typeface="+mn-cs"/>
              </a:rPr>
              <a:t>N=8</a:t>
            </a:r>
            <a:endParaRPr lang="en-US" sz="2000" b="1">
              <a:latin typeface="Bookman Old Style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1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̈dersolstavlan_15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516" y="129334"/>
            <a:ext cx="4410381" cy="647798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073" y="5322465"/>
            <a:ext cx="17827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b="0" dirty="0" smtClean="0">
                <a:latin typeface="Comic Sans MS" pitchFamily="66" charset="0"/>
              </a:rPr>
              <a:t>Urban Målare, </a:t>
            </a:r>
            <a:r>
              <a:rPr lang="sv-SE" sz="1400" dirty="0">
                <a:latin typeface="Comic Sans MS" pitchFamily="66" charset="0"/>
              </a:rPr>
              <a:t/>
            </a:r>
            <a:br>
              <a:rPr lang="sv-SE" sz="1400" dirty="0">
                <a:latin typeface="Comic Sans MS" pitchFamily="66" charset="0"/>
              </a:rPr>
            </a:br>
            <a:r>
              <a:rPr lang="sv-SE" sz="1400" b="0" dirty="0" smtClean="0">
                <a:latin typeface="Comic Sans MS" pitchFamily="66" charset="0"/>
              </a:rPr>
              <a:t>Storkyrkan</a:t>
            </a:r>
            <a:r>
              <a:rPr lang="sv-SE" sz="1400" b="0" dirty="0">
                <a:latin typeface="Comic Sans MS" pitchFamily="66" charset="0"/>
              </a:rPr>
              <a:t>, </a:t>
            </a:r>
            <a:r>
              <a:rPr lang="sv-SE" sz="1400" b="0" dirty="0" smtClean="0">
                <a:latin typeface="Comic Sans MS" pitchFamily="66" charset="0"/>
              </a:rPr>
              <a:t>Stockholm</a:t>
            </a:r>
            <a:br>
              <a:rPr lang="sv-SE" sz="1400" b="0" dirty="0" smtClean="0">
                <a:latin typeface="Comic Sans MS" pitchFamily="66" charset="0"/>
              </a:rPr>
            </a:br>
            <a:r>
              <a:rPr lang="sv-SE" sz="1400" b="0" dirty="0" smtClean="0">
                <a:latin typeface="Comic Sans MS" pitchFamily="66" charset="0"/>
              </a:rPr>
              <a:t>Jacob Heinrich </a:t>
            </a:r>
            <a:r>
              <a:rPr lang="sv-SE" sz="1400" b="0" dirty="0" err="1" smtClean="0">
                <a:latin typeface="Comic Sans MS" pitchFamily="66" charset="0"/>
              </a:rPr>
              <a:t>Elbfas</a:t>
            </a:r>
            <a:r>
              <a:rPr lang="sv-SE" sz="1400" b="0" dirty="0" smtClean="0">
                <a:latin typeface="Comic Sans MS" pitchFamily="66" charset="0"/>
              </a:rPr>
              <a:t>, 1636</a:t>
            </a:r>
            <a:endParaRPr lang="en-US" sz="1400" b="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542064"/>
            <a:ext cx="1861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VÄDERSOLS</a:t>
            </a:r>
          </a:p>
          <a:p>
            <a:pPr algn="ctr"/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TAVLAN</a:t>
            </a:r>
          </a:p>
          <a:p>
            <a:pPr algn="ctr"/>
            <a:endParaRPr lang="sv-SE" b="1" dirty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en-US" dirty="0"/>
              <a:t>The Sun Dog Painting</a:t>
            </a:r>
            <a:endParaRPr lang="sv-SE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97" y="56855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Stockholm,</a:t>
            </a:r>
            <a:b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sv-SE" b="1" dirty="0" smtClean="0">
                <a:solidFill>
                  <a:srgbClr val="7030A0"/>
                </a:solidFill>
                <a:latin typeface="Georgia" pitchFamily="18" charset="0"/>
              </a:rPr>
              <a:t>April 20, 1535</a:t>
            </a:r>
            <a:endParaRPr lang="sv-SE" dirty="0">
              <a:solidFill>
                <a:srgbClr val="7030A0"/>
              </a:solidFill>
              <a:latin typeface="Georgia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16700" y="469533"/>
            <a:ext cx="2286000" cy="5376152"/>
            <a:chOff x="6616700" y="469533"/>
            <a:chExt cx="2286000" cy="5376152"/>
          </a:xfrm>
        </p:grpSpPr>
        <p:pic>
          <p:nvPicPr>
            <p:cNvPr id="2" name="Picture 1" descr="Unknown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600" y="2630964"/>
              <a:ext cx="1719331" cy="1753718"/>
            </a:xfrm>
            <a:prstGeom prst="rect">
              <a:avLst/>
            </a:prstGeom>
          </p:spPr>
        </p:pic>
        <p:pic>
          <p:nvPicPr>
            <p:cNvPr id="28" name="Picture 27" descr="Unknown-1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600" y="469533"/>
              <a:ext cx="1579631" cy="20447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81800" y="4572000"/>
              <a:ext cx="21209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/>
                <a:t>Borromean </a:t>
              </a:r>
              <a:r>
                <a:rPr lang="sv-SE" dirty="0" err="1" smtClean="0"/>
                <a:t>nucleus</a:t>
              </a:r>
              <a:endParaRPr lang="sv-SE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16700" y="5322465"/>
              <a:ext cx="218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 smtClean="0"/>
                <a:t>M.V. </a:t>
              </a:r>
              <a:r>
                <a:rPr lang="sv-SE" sz="1400" dirty="0" err="1" smtClean="0"/>
                <a:t>Zhukov</a:t>
              </a:r>
              <a:r>
                <a:rPr lang="sv-SE" sz="1400" dirty="0" smtClean="0"/>
                <a:t> </a:t>
              </a:r>
              <a:r>
                <a:rPr lang="sv-SE" sz="1400" i="1" dirty="0" smtClean="0"/>
                <a:t>et al.,</a:t>
              </a:r>
              <a:br>
                <a:rPr lang="sv-SE" sz="1400" i="1" dirty="0" smtClean="0"/>
              </a:br>
              <a:r>
                <a:rPr lang="sv-SE" sz="1400" dirty="0" err="1" smtClean="0"/>
                <a:t>Phys</a:t>
              </a:r>
              <a:r>
                <a:rPr lang="sv-SE" sz="1400" dirty="0" smtClean="0"/>
                <a:t>. Rep. 231 (1993) 151</a:t>
              </a:r>
              <a:endParaRPr lang="sv-S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2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" y="0"/>
            <a:ext cx="9151992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84469" y="1629812"/>
            <a:ext cx="3526865" cy="3382446"/>
            <a:chOff x="2484469" y="1629812"/>
            <a:chExt cx="3526865" cy="3382446"/>
          </a:xfrm>
        </p:grpSpPr>
        <p:sp>
          <p:nvSpPr>
            <p:cNvPr id="7" name="Oval 6"/>
            <p:cNvSpPr/>
            <p:nvPr/>
          </p:nvSpPr>
          <p:spPr>
            <a:xfrm>
              <a:off x="2912534" y="1879605"/>
              <a:ext cx="3048001" cy="2988729"/>
            </a:xfrm>
            <a:prstGeom prst="ellipse">
              <a:avLst/>
            </a:prstGeom>
            <a:gradFill flip="none" rotWithShape="1">
              <a:gsLst>
                <a:gs pos="14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180" b="95506" l="7220" r="97091">
                          <a14:foregroundMark x1="24138" y1="75730" x2="24138" y2="75730"/>
                          <a14:foregroundMark x1="13470" y1="67640" x2="13470" y2="67640"/>
                          <a14:foregroundMark x1="81573" y1="21461" x2="81573" y2="21461"/>
                          <a14:foregroundMark x1="84159" y1="26292" x2="84159" y2="26292"/>
                          <a14:foregroundMark x1="41918" y1="92472" x2="41918" y2="92472"/>
                          <a14:foregroundMark x1="92780" y1="57191" x2="92780" y2="57191"/>
                          <a14:foregroundMark x1="93966" y1="39213" x2="93966" y2="39213"/>
                          <a14:foregroundMark x1="87608" y1="27528" x2="87608" y2="27528"/>
                          <a14:foregroundMark x1="91703" y1="29326" x2="91703" y2="29326"/>
                          <a14:foregroundMark x1="49677" y1="95506" x2="49677" y2="95506"/>
                          <a14:foregroundMark x1="53125" y1="6180" x2="53125" y2="6180"/>
                          <a14:foregroundMark x1="7220" y1="51124" x2="7220" y2="51124"/>
                          <a14:foregroundMark x1="97091" y1="46629" x2="97091" y2="46629"/>
                          <a14:foregroundMark x1="94504" y1="32921" x2="94504" y2="32921"/>
                          <a14:foregroundMark x1="33082" y1="67079" x2="33082" y2="67079"/>
                          <a14:foregroundMark x1="85345" y1="33820" x2="85345" y2="33820"/>
                          <a14:backgroundMark x1="32220" y1="28090" x2="32220" y2="28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4469" y="1629812"/>
              <a:ext cx="3526865" cy="338244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19529" y="5632824"/>
            <a:ext cx="88152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GANIL, GSI, ISOLDE, JINR, MSU, RIKEN</a:t>
            </a:r>
            <a:endParaRPr lang="sv-SE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5903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539552" y="3429000"/>
            <a:ext cx="2880320" cy="2795364"/>
            <a:chOff x="467544" y="1052736"/>
            <a:chExt cx="2880320" cy="2795364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1052736"/>
              <a:ext cx="2638425" cy="237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38039" y="3429000"/>
              <a:ext cx="240982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1412776"/>
              <a:ext cx="286891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053109" y="765076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700809" y="765076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4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348509" y="765076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5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996209" y="765076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6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808 ms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643909" y="765076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7</a:t>
            </a:r>
            <a:r>
              <a:rPr lang="en-GB" sz="2400" dirty="0">
                <a:latin typeface="Times New Roman" pitchFamily="18" charset="0"/>
              </a:rPr>
              <a:t>He</a:t>
            </a:r>
            <a:br>
              <a:rPr lang="en-GB" sz="2400" dirty="0">
                <a:latin typeface="Times New Roman" pitchFamily="18" charset="0"/>
              </a:rPr>
            </a:br>
            <a:r>
              <a:rPr lang="en-GB" sz="1200" dirty="0">
                <a:latin typeface="Times New Roman" pitchFamily="18" charset="0"/>
              </a:rPr>
              <a:t>unbound</a:t>
            </a:r>
            <a:endParaRPr lang="en-GB" sz="2400" dirty="0">
              <a:latin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291609" y="765076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8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119 ms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939309" y="765076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9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588596" y="765076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10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1403648" y="1988840"/>
            <a:ext cx="1647833" cy="1000132"/>
            <a:chOff x="5567373" y="2356860"/>
            <a:chExt cx="1647833" cy="1000132"/>
          </a:xfrm>
        </p:grpSpPr>
        <p:sp>
          <p:nvSpPr>
            <p:cNvPr id="14" name="Oval 13"/>
            <p:cNvSpPr/>
            <p:nvPr/>
          </p:nvSpPr>
          <p:spPr>
            <a:xfrm>
              <a:off x="5567373" y="2356860"/>
              <a:ext cx="1643074" cy="10001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6710381" y="2650545"/>
              <a:ext cx="504825" cy="50482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6057921" y="2428298"/>
              <a:ext cx="504825" cy="5048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5726118" y="2793421"/>
              <a:ext cx="504825" cy="5048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5710249" y="2428298"/>
              <a:ext cx="504825" cy="50482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6013455" y="2720396"/>
              <a:ext cx="504825" cy="50482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95536" y="3068960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K. </a:t>
            </a:r>
            <a:r>
              <a:rPr lang="en-GB" sz="1200" dirty="0" err="1" smtClean="0">
                <a:latin typeface="Times New Roman" pitchFamily="18" charset="0"/>
                <a:cs typeface="Times New Roman" pitchFamily="18" charset="0"/>
              </a:rPr>
              <a:t>Markenroth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20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., NPA 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679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 (2001) 462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7944" y="6104329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L.V. </a:t>
            </a:r>
            <a:r>
              <a:rPr lang="en-GB" sz="1200" dirty="0" err="1" smtClean="0">
                <a:latin typeface="Times New Roman" pitchFamily="18" charset="0"/>
                <a:cs typeface="Times New Roman" pitchFamily="18" charset="0"/>
              </a:rPr>
              <a:t>Chulkov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en-GB" sz="1200" dirty="0" err="1" smtClean="0">
                <a:latin typeface="Times New Roman" pitchFamily="18" charset="0"/>
                <a:cs typeface="Times New Roman" pitchFamily="18" charset="0"/>
              </a:rPr>
              <a:t>Schrieder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, Z. </a:t>
            </a:r>
            <a:r>
              <a:rPr lang="en-GB" sz="1200" dirty="0" err="1" smtClean="0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A359 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(97) 231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2080" y="5661248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(p</a:t>
            </a:r>
            <a:r>
              <a:rPr lang="en-GB" baseline="-25000" dirty="0" smtClean="0"/>
              <a:t>1/2</a:t>
            </a:r>
            <a:r>
              <a:rPr lang="en-GB" dirty="0" smtClean="0"/>
              <a:t>)</a:t>
            </a:r>
            <a:r>
              <a:rPr lang="en-GB" baseline="30000" dirty="0" smtClean="0"/>
              <a:t>2</a:t>
            </a:r>
            <a:r>
              <a:rPr lang="en-GB" dirty="0" smtClean="0"/>
              <a:t> ~ 7 %</a:t>
            </a:r>
            <a:endParaRPr lang="en-GB" baseline="30000" dirty="0"/>
          </a:p>
        </p:txBody>
      </p:sp>
      <p:sp>
        <p:nvSpPr>
          <p:cNvPr id="34" name="Freeform 33"/>
          <p:cNvSpPr/>
          <p:nvPr/>
        </p:nvSpPr>
        <p:spPr>
          <a:xfrm>
            <a:off x="1097756" y="5083016"/>
            <a:ext cx="261468" cy="665322"/>
          </a:xfrm>
          <a:custGeom>
            <a:avLst/>
            <a:gdLst>
              <a:gd name="connsiteX0" fmla="*/ 0 w 261468"/>
              <a:gd name="connsiteY0" fmla="*/ 665322 h 665322"/>
              <a:gd name="connsiteX1" fmla="*/ 9525 w 261468"/>
              <a:gd name="connsiteY1" fmla="*/ 651034 h 665322"/>
              <a:gd name="connsiteX2" fmla="*/ 16669 w 261468"/>
              <a:gd name="connsiteY2" fmla="*/ 634365 h 665322"/>
              <a:gd name="connsiteX3" fmla="*/ 28575 w 261468"/>
              <a:gd name="connsiteY3" fmla="*/ 612934 h 665322"/>
              <a:gd name="connsiteX4" fmla="*/ 33338 w 261468"/>
              <a:gd name="connsiteY4" fmla="*/ 593884 h 665322"/>
              <a:gd name="connsiteX5" fmla="*/ 38100 w 261468"/>
              <a:gd name="connsiteY5" fmla="*/ 560547 h 665322"/>
              <a:gd name="connsiteX6" fmla="*/ 47625 w 261468"/>
              <a:gd name="connsiteY6" fmla="*/ 531972 h 665322"/>
              <a:gd name="connsiteX7" fmla="*/ 50007 w 261468"/>
              <a:gd name="connsiteY7" fmla="*/ 524828 h 665322"/>
              <a:gd name="connsiteX8" fmla="*/ 52388 w 261468"/>
              <a:gd name="connsiteY8" fmla="*/ 517684 h 665322"/>
              <a:gd name="connsiteX9" fmla="*/ 61913 w 261468"/>
              <a:gd name="connsiteY9" fmla="*/ 496253 h 665322"/>
              <a:gd name="connsiteX10" fmla="*/ 66675 w 261468"/>
              <a:gd name="connsiteY10" fmla="*/ 481965 h 665322"/>
              <a:gd name="connsiteX11" fmla="*/ 69057 w 261468"/>
              <a:gd name="connsiteY11" fmla="*/ 474822 h 665322"/>
              <a:gd name="connsiteX12" fmla="*/ 76200 w 261468"/>
              <a:gd name="connsiteY12" fmla="*/ 451009 h 665322"/>
              <a:gd name="connsiteX13" fmla="*/ 78582 w 261468"/>
              <a:gd name="connsiteY13" fmla="*/ 443865 h 665322"/>
              <a:gd name="connsiteX14" fmla="*/ 83344 w 261468"/>
              <a:gd name="connsiteY14" fmla="*/ 436722 h 665322"/>
              <a:gd name="connsiteX15" fmla="*/ 88107 w 261468"/>
              <a:gd name="connsiteY15" fmla="*/ 422434 h 665322"/>
              <a:gd name="connsiteX16" fmla="*/ 92869 w 261468"/>
              <a:gd name="connsiteY16" fmla="*/ 415290 h 665322"/>
              <a:gd name="connsiteX17" fmla="*/ 100013 w 261468"/>
              <a:gd name="connsiteY17" fmla="*/ 401003 h 665322"/>
              <a:gd name="connsiteX18" fmla="*/ 107157 w 261468"/>
              <a:gd name="connsiteY18" fmla="*/ 386715 h 665322"/>
              <a:gd name="connsiteX19" fmla="*/ 109538 w 261468"/>
              <a:gd name="connsiteY19" fmla="*/ 379572 h 665322"/>
              <a:gd name="connsiteX20" fmla="*/ 116682 w 261468"/>
              <a:gd name="connsiteY20" fmla="*/ 370047 h 665322"/>
              <a:gd name="connsiteX21" fmla="*/ 121444 w 261468"/>
              <a:gd name="connsiteY21" fmla="*/ 362903 h 665322"/>
              <a:gd name="connsiteX22" fmla="*/ 126207 w 261468"/>
              <a:gd name="connsiteY22" fmla="*/ 353378 h 665322"/>
              <a:gd name="connsiteX23" fmla="*/ 130969 w 261468"/>
              <a:gd name="connsiteY23" fmla="*/ 339090 h 665322"/>
              <a:gd name="connsiteX24" fmla="*/ 138113 w 261468"/>
              <a:gd name="connsiteY24" fmla="*/ 331947 h 665322"/>
              <a:gd name="connsiteX25" fmla="*/ 152400 w 261468"/>
              <a:gd name="connsiteY25" fmla="*/ 289084 h 665322"/>
              <a:gd name="connsiteX26" fmla="*/ 157163 w 261468"/>
              <a:gd name="connsiteY26" fmla="*/ 274797 h 665322"/>
              <a:gd name="connsiteX27" fmla="*/ 159544 w 261468"/>
              <a:gd name="connsiteY27" fmla="*/ 267653 h 665322"/>
              <a:gd name="connsiteX28" fmla="*/ 164307 w 261468"/>
              <a:gd name="connsiteY28" fmla="*/ 260509 h 665322"/>
              <a:gd name="connsiteX29" fmla="*/ 166688 w 261468"/>
              <a:gd name="connsiteY29" fmla="*/ 253365 h 665322"/>
              <a:gd name="connsiteX30" fmla="*/ 176213 w 261468"/>
              <a:gd name="connsiteY30" fmla="*/ 239078 h 665322"/>
              <a:gd name="connsiteX31" fmla="*/ 183357 w 261468"/>
              <a:gd name="connsiteY31" fmla="*/ 217647 h 665322"/>
              <a:gd name="connsiteX32" fmla="*/ 185738 w 261468"/>
              <a:gd name="connsiteY32" fmla="*/ 210503 h 665322"/>
              <a:gd name="connsiteX33" fmla="*/ 190500 w 261468"/>
              <a:gd name="connsiteY33" fmla="*/ 203359 h 665322"/>
              <a:gd name="connsiteX34" fmla="*/ 195263 w 261468"/>
              <a:gd name="connsiteY34" fmla="*/ 186690 h 665322"/>
              <a:gd name="connsiteX35" fmla="*/ 197644 w 261468"/>
              <a:gd name="connsiteY35" fmla="*/ 179547 h 665322"/>
              <a:gd name="connsiteX36" fmla="*/ 200025 w 261468"/>
              <a:gd name="connsiteY36" fmla="*/ 158115 h 665322"/>
              <a:gd name="connsiteX37" fmla="*/ 202407 w 261468"/>
              <a:gd name="connsiteY37" fmla="*/ 150972 h 665322"/>
              <a:gd name="connsiteX38" fmla="*/ 207169 w 261468"/>
              <a:gd name="connsiteY38" fmla="*/ 131922 h 665322"/>
              <a:gd name="connsiteX39" fmla="*/ 209550 w 261468"/>
              <a:gd name="connsiteY39" fmla="*/ 124778 h 665322"/>
              <a:gd name="connsiteX40" fmla="*/ 211932 w 261468"/>
              <a:gd name="connsiteY40" fmla="*/ 110490 h 665322"/>
              <a:gd name="connsiteX41" fmla="*/ 214313 w 261468"/>
              <a:gd name="connsiteY41" fmla="*/ 98584 h 665322"/>
              <a:gd name="connsiteX42" fmla="*/ 221457 w 261468"/>
              <a:gd name="connsiteY42" fmla="*/ 74772 h 665322"/>
              <a:gd name="connsiteX43" fmla="*/ 223838 w 261468"/>
              <a:gd name="connsiteY43" fmla="*/ 67628 h 665322"/>
              <a:gd name="connsiteX44" fmla="*/ 238125 w 261468"/>
              <a:gd name="connsiteY44" fmla="*/ 46197 h 665322"/>
              <a:gd name="connsiteX45" fmla="*/ 247650 w 261468"/>
              <a:gd name="connsiteY45" fmla="*/ 31909 h 665322"/>
              <a:gd name="connsiteX46" fmla="*/ 250032 w 261468"/>
              <a:gd name="connsiteY46" fmla="*/ 24765 h 665322"/>
              <a:gd name="connsiteX47" fmla="*/ 252413 w 261468"/>
              <a:gd name="connsiteY47" fmla="*/ 10478 h 665322"/>
              <a:gd name="connsiteX48" fmla="*/ 259557 w 261468"/>
              <a:gd name="connsiteY48" fmla="*/ 3334 h 665322"/>
              <a:gd name="connsiteX49" fmla="*/ 257175 w 261468"/>
              <a:gd name="connsiteY49" fmla="*/ 43815 h 665322"/>
              <a:gd name="connsiteX50" fmla="*/ 250032 w 261468"/>
              <a:gd name="connsiteY50" fmla="*/ 67628 h 665322"/>
              <a:gd name="connsiteX51" fmla="*/ 245269 w 261468"/>
              <a:gd name="connsiteY51" fmla="*/ 81915 h 665322"/>
              <a:gd name="connsiteX52" fmla="*/ 242888 w 261468"/>
              <a:gd name="connsiteY52" fmla="*/ 93822 h 665322"/>
              <a:gd name="connsiteX53" fmla="*/ 238125 w 261468"/>
              <a:gd name="connsiteY53" fmla="*/ 112872 h 665322"/>
              <a:gd name="connsiteX54" fmla="*/ 233363 w 261468"/>
              <a:gd name="connsiteY54" fmla="*/ 146209 h 665322"/>
              <a:gd name="connsiteX55" fmla="*/ 228600 w 261468"/>
              <a:gd name="connsiteY55" fmla="*/ 170022 h 665322"/>
              <a:gd name="connsiteX56" fmla="*/ 223838 w 261468"/>
              <a:gd name="connsiteY56" fmla="*/ 200978 h 665322"/>
              <a:gd name="connsiteX57" fmla="*/ 221457 w 261468"/>
              <a:gd name="connsiteY57" fmla="*/ 208122 h 665322"/>
              <a:gd name="connsiteX58" fmla="*/ 219075 w 261468"/>
              <a:gd name="connsiteY58" fmla="*/ 217647 h 665322"/>
              <a:gd name="connsiteX59" fmla="*/ 209550 w 261468"/>
              <a:gd name="connsiteY59" fmla="*/ 255747 h 665322"/>
              <a:gd name="connsiteX60" fmla="*/ 207169 w 261468"/>
              <a:gd name="connsiteY60" fmla="*/ 262890 h 665322"/>
              <a:gd name="connsiteX61" fmla="*/ 202407 w 261468"/>
              <a:gd name="connsiteY61" fmla="*/ 270034 h 665322"/>
              <a:gd name="connsiteX62" fmla="*/ 197644 w 261468"/>
              <a:gd name="connsiteY62" fmla="*/ 284322 h 665322"/>
              <a:gd name="connsiteX63" fmla="*/ 190500 w 261468"/>
              <a:gd name="connsiteY63" fmla="*/ 305753 h 665322"/>
              <a:gd name="connsiteX64" fmla="*/ 185738 w 261468"/>
              <a:gd name="connsiteY64" fmla="*/ 320040 h 665322"/>
              <a:gd name="connsiteX65" fmla="*/ 180975 w 261468"/>
              <a:gd name="connsiteY65" fmla="*/ 327184 h 665322"/>
              <a:gd name="connsiteX66" fmla="*/ 176213 w 261468"/>
              <a:gd name="connsiteY66" fmla="*/ 341472 h 665322"/>
              <a:gd name="connsiteX67" fmla="*/ 173832 w 261468"/>
              <a:gd name="connsiteY67" fmla="*/ 355759 h 665322"/>
              <a:gd name="connsiteX68" fmla="*/ 171450 w 261468"/>
              <a:gd name="connsiteY68" fmla="*/ 362903 h 665322"/>
              <a:gd name="connsiteX69" fmla="*/ 169069 w 261468"/>
              <a:gd name="connsiteY69" fmla="*/ 374809 h 665322"/>
              <a:gd name="connsiteX70" fmla="*/ 161925 w 261468"/>
              <a:gd name="connsiteY70" fmla="*/ 396240 h 665322"/>
              <a:gd name="connsiteX71" fmla="*/ 159544 w 261468"/>
              <a:gd name="connsiteY71" fmla="*/ 403384 h 665322"/>
              <a:gd name="connsiteX72" fmla="*/ 154782 w 261468"/>
              <a:gd name="connsiteY72" fmla="*/ 410528 h 665322"/>
              <a:gd name="connsiteX73" fmla="*/ 147638 w 261468"/>
              <a:gd name="connsiteY73" fmla="*/ 431959 h 665322"/>
              <a:gd name="connsiteX74" fmla="*/ 145257 w 261468"/>
              <a:gd name="connsiteY74" fmla="*/ 439103 h 665322"/>
              <a:gd name="connsiteX75" fmla="*/ 140494 w 261468"/>
              <a:gd name="connsiteY75" fmla="*/ 446247 h 665322"/>
              <a:gd name="connsiteX76" fmla="*/ 130969 w 261468"/>
              <a:gd name="connsiteY76" fmla="*/ 467678 h 665322"/>
              <a:gd name="connsiteX77" fmla="*/ 121444 w 261468"/>
              <a:gd name="connsiteY77" fmla="*/ 496253 h 665322"/>
              <a:gd name="connsiteX78" fmla="*/ 116682 w 261468"/>
              <a:gd name="connsiteY78" fmla="*/ 510540 h 665322"/>
              <a:gd name="connsiteX79" fmla="*/ 111919 w 261468"/>
              <a:gd name="connsiteY79" fmla="*/ 517684 h 665322"/>
              <a:gd name="connsiteX80" fmla="*/ 102394 w 261468"/>
              <a:gd name="connsiteY80" fmla="*/ 539115 h 665322"/>
              <a:gd name="connsiteX81" fmla="*/ 92869 w 261468"/>
              <a:gd name="connsiteY81" fmla="*/ 560547 h 665322"/>
              <a:gd name="connsiteX82" fmla="*/ 83344 w 261468"/>
              <a:gd name="connsiteY82" fmla="*/ 589122 h 665322"/>
              <a:gd name="connsiteX83" fmla="*/ 80963 w 261468"/>
              <a:gd name="connsiteY83" fmla="*/ 596265 h 665322"/>
              <a:gd name="connsiteX84" fmla="*/ 66675 w 261468"/>
              <a:gd name="connsiteY84" fmla="*/ 605790 h 665322"/>
              <a:gd name="connsiteX85" fmla="*/ 59532 w 261468"/>
              <a:gd name="connsiteY85" fmla="*/ 610553 h 665322"/>
              <a:gd name="connsiteX86" fmla="*/ 52388 w 261468"/>
              <a:gd name="connsiteY86" fmla="*/ 624840 h 665322"/>
              <a:gd name="connsiteX87" fmla="*/ 45244 w 261468"/>
              <a:gd name="connsiteY87" fmla="*/ 629603 h 665322"/>
              <a:gd name="connsiteX88" fmla="*/ 40482 w 261468"/>
              <a:gd name="connsiteY88" fmla="*/ 636747 h 665322"/>
              <a:gd name="connsiteX89" fmla="*/ 33338 w 261468"/>
              <a:gd name="connsiteY89" fmla="*/ 639128 h 665322"/>
              <a:gd name="connsiteX90" fmla="*/ 26194 w 261468"/>
              <a:gd name="connsiteY90" fmla="*/ 643890 h 665322"/>
              <a:gd name="connsiteX91" fmla="*/ 7144 w 261468"/>
              <a:gd name="connsiteY91" fmla="*/ 660559 h 665322"/>
              <a:gd name="connsiteX92" fmla="*/ 0 w 261468"/>
              <a:gd name="connsiteY92" fmla="*/ 665322 h 66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61468" h="665322">
                <a:moveTo>
                  <a:pt x="0" y="665322"/>
                </a:moveTo>
                <a:cubicBezTo>
                  <a:pt x="3175" y="660559"/>
                  <a:pt x="7714" y="656464"/>
                  <a:pt x="9525" y="651034"/>
                </a:cubicBezTo>
                <a:cubicBezTo>
                  <a:pt x="11988" y="643646"/>
                  <a:pt x="12257" y="641718"/>
                  <a:pt x="16669" y="634365"/>
                </a:cubicBezTo>
                <a:cubicBezTo>
                  <a:pt x="25314" y="619957"/>
                  <a:pt x="25381" y="624645"/>
                  <a:pt x="28575" y="612934"/>
                </a:cubicBezTo>
                <a:cubicBezTo>
                  <a:pt x="30297" y="606619"/>
                  <a:pt x="32412" y="600364"/>
                  <a:pt x="33338" y="593884"/>
                </a:cubicBezTo>
                <a:cubicBezTo>
                  <a:pt x="34925" y="582772"/>
                  <a:pt x="34550" y="571196"/>
                  <a:pt x="38100" y="560547"/>
                </a:cubicBezTo>
                <a:lnTo>
                  <a:pt x="47625" y="531972"/>
                </a:lnTo>
                <a:lnTo>
                  <a:pt x="50007" y="524828"/>
                </a:lnTo>
                <a:cubicBezTo>
                  <a:pt x="50801" y="522447"/>
                  <a:pt x="50996" y="519773"/>
                  <a:pt x="52388" y="517684"/>
                </a:cubicBezTo>
                <a:cubicBezTo>
                  <a:pt x="59934" y="506364"/>
                  <a:pt x="56246" y="513253"/>
                  <a:pt x="61913" y="496253"/>
                </a:cubicBezTo>
                <a:lnTo>
                  <a:pt x="66675" y="481965"/>
                </a:lnTo>
                <a:cubicBezTo>
                  <a:pt x="67469" y="479584"/>
                  <a:pt x="68448" y="477257"/>
                  <a:pt x="69057" y="474822"/>
                </a:cubicBezTo>
                <a:cubicBezTo>
                  <a:pt x="72654" y="460433"/>
                  <a:pt x="70406" y="468392"/>
                  <a:pt x="76200" y="451009"/>
                </a:cubicBezTo>
                <a:cubicBezTo>
                  <a:pt x="76994" y="448628"/>
                  <a:pt x="77190" y="445954"/>
                  <a:pt x="78582" y="443865"/>
                </a:cubicBezTo>
                <a:lnTo>
                  <a:pt x="83344" y="436722"/>
                </a:lnTo>
                <a:cubicBezTo>
                  <a:pt x="84932" y="431959"/>
                  <a:pt x="85322" y="426611"/>
                  <a:pt x="88107" y="422434"/>
                </a:cubicBezTo>
                <a:cubicBezTo>
                  <a:pt x="89694" y="420053"/>
                  <a:pt x="91589" y="417850"/>
                  <a:pt x="92869" y="415290"/>
                </a:cubicBezTo>
                <a:cubicBezTo>
                  <a:pt x="102723" y="395581"/>
                  <a:pt x="86368" y="421469"/>
                  <a:pt x="100013" y="401003"/>
                </a:cubicBezTo>
                <a:cubicBezTo>
                  <a:pt x="105996" y="383050"/>
                  <a:pt x="97926" y="405176"/>
                  <a:pt x="107157" y="386715"/>
                </a:cubicBezTo>
                <a:cubicBezTo>
                  <a:pt x="108279" y="384470"/>
                  <a:pt x="108293" y="381751"/>
                  <a:pt x="109538" y="379572"/>
                </a:cubicBezTo>
                <a:cubicBezTo>
                  <a:pt x="111507" y="376126"/>
                  <a:pt x="114375" y="373277"/>
                  <a:pt x="116682" y="370047"/>
                </a:cubicBezTo>
                <a:cubicBezTo>
                  <a:pt x="118345" y="367718"/>
                  <a:pt x="120024" y="365388"/>
                  <a:pt x="121444" y="362903"/>
                </a:cubicBezTo>
                <a:cubicBezTo>
                  <a:pt x="123205" y="359821"/>
                  <a:pt x="124889" y="356674"/>
                  <a:pt x="126207" y="353378"/>
                </a:cubicBezTo>
                <a:cubicBezTo>
                  <a:pt x="128071" y="348717"/>
                  <a:pt x="127419" y="342640"/>
                  <a:pt x="130969" y="339090"/>
                </a:cubicBezTo>
                <a:lnTo>
                  <a:pt x="138113" y="331947"/>
                </a:lnTo>
                <a:lnTo>
                  <a:pt x="152400" y="289084"/>
                </a:lnTo>
                <a:lnTo>
                  <a:pt x="157163" y="274797"/>
                </a:lnTo>
                <a:cubicBezTo>
                  <a:pt x="157957" y="272416"/>
                  <a:pt x="158152" y="269741"/>
                  <a:pt x="159544" y="267653"/>
                </a:cubicBezTo>
                <a:lnTo>
                  <a:pt x="164307" y="260509"/>
                </a:lnTo>
                <a:cubicBezTo>
                  <a:pt x="165101" y="258128"/>
                  <a:pt x="165469" y="255559"/>
                  <a:pt x="166688" y="253365"/>
                </a:cubicBezTo>
                <a:cubicBezTo>
                  <a:pt x="169468" y="248362"/>
                  <a:pt x="176213" y="239078"/>
                  <a:pt x="176213" y="239078"/>
                </a:cubicBezTo>
                <a:lnTo>
                  <a:pt x="183357" y="217647"/>
                </a:lnTo>
                <a:cubicBezTo>
                  <a:pt x="184151" y="215266"/>
                  <a:pt x="184346" y="212592"/>
                  <a:pt x="185738" y="210503"/>
                </a:cubicBezTo>
                <a:cubicBezTo>
                  <a:pt x="187325" y="208122"/>
                  <a:pt x="189220" y="205919"/>
                  <a:pt x="190500" y="203359"/>
                </a:cubicBezTo>
                <a:cubicBezTo>
                  <a:pt x="192406" y="199547"/>
                  <a:pt x="194244" y="190258"/>
                  <a:pt x="195263" y="186690"/>
                </a:cubicBezTo>
                <a:cubicBezTo>
                  <a:pt x="195952" y="184277"/>
                  <a:pt x="196850" y="181928"/>
                  <a:pt x="197644" y="179547"/>
                </a:cubicBezTo>
                <a:cubicBezTo>
                  <a:pt x="198438" y="172403"/>
                  <a:pt x="198843" y="165205"/>
                  <a:pt x="200025" y="158115"/>
                </a:cubicBezTo>
                <a:cubicBezTo>
                  <a:pt x="200438" y="155639"/>
                  <a:pt x="201747" y="153393"/>
                  <a:pt x="202407" y="150972"/>
                </a:cubicBezTo>
                <a:cubicBezTo>
                  <a:pt x="204129" y="144657"/>
                  <a:pt x="205099" y="138132"/>
                  <a:pt x="207169" y="131922"/>
                </a:cubicBezTo>
                <a:cubicBezTo>
                  <a:pt x="207963" y="129541"/>
                  <a:pt x="209005" y="127228"/>
                  <a:pt x="209550" y="124778"/>
                </a:cubicBezTo>
                <a:cubicBezTo>
                  <a:pt x="210597" y="120065"/>
                  <a:pt x="211068" y="115241"/>
                  <a:pt x="211932" y="110490"/>
                </a:cubicBezTo>
                <a:cubicBezTo>
                  <a:pt x="212656" y="106508"/>
                  <a:pt x="213435" y="102535"/>
                  <a:pt x="214313" y="98584"/>
                </a:cubicBezTo>
                <a:cubicBezTo>
                  <a:pt x="216713" y="87783"/>
                  <a:pt x="217497" y="86651"/>
                  <a:pt x="221457" y="74772"/>
                </a:cubicBezTo>
                <a:cubicBezTo>
                  <a:pt x="222251" y="72391"/>
                  <a:pt x="222446" y="69717"/>
                  <a:pt x="223838" y="67628"/>
                </a:cubicBezTo>
                <a:lnTo>
                  <a:pt x="238125" y="46197"/>
                </a:lnTo>
                <a:lnTo>
                  <a:pt x="247650" y="31909"/>
                </a:lnTo>
                <a:lnTo>
                  <a:pt x="250032" y="24765"/>
                </a:lnTo>
                <a:cubicBezTo>
                  <a:pt x="250826" y="20003"/>
                  <a:pt x="250452" y="14890"/>
                  <a:pt x="252413" y="10478"/>
                </a:cubicBezTo>
                <a:cubicBezTo>
                  <a:pt x="253781" y="7401"/>
                  <a:pt x="259081" y="0"/>
                  <a:pt x="259557" y="3334"/>
                </a:cubicBezTo>
                <a:cubicBezTo>
                  <a:pt x="261468" y="16715"/>
                  <a:pt x="258457" y="30359"/>
                  <a:pt x="257175" y="43815"/>
                </a:cubicBezTo>
                <a:cubicBezTo>
                  <a:pt x="256695" y="48853"/>
                  <a:pt x="251045" y="64589"/>
                  <a:pt x="250032" y="67628"/>
                </a:cubicBezTo>
                <a:lnTo>
                  <a:pt x="245269" y="81915"/>
                </a:lnTo>
                <a:cubicBezTo>
                  <a:pt x="244475" y="85884"/>
                  <a:pt x="243870" y="89895"/>
                  <a:pt x="242888" y="93822"/>
                </a:cubicBezTo>
                <a:cubicBezTo>
                  <a:pt x="238676" y="110670"/>
                  <a:pt x="241887" y="89045"/>
                  <a:pt x="238125" y="112872"/>
                </a:cubicBezTo>
                <a:cubicBezTo>
                  <a:pt x="236374" y="123960"/>
                  <a:pt x="236085" y="135319"/>
                  <a:pt x="233363" y="146209"/>
                </a:cubicBezTo>
                <a:cubicBezTo>
                  <a:pt x="230208" y="158831"/>
                  <a:pt x="230935" y="154848"/>
                  <a:pt x="228600" y="170022"/>
                </a:cubicBezTo>
                <a:cubicBezTo>
                  <a:pt x="227650" y="176194"/>
                  <a:pt x="225323" y="194296"/>
                  <a:pt x="223838" y="200978"/>
                </a:cubicBezTo>
                <a:cubicBezTo>
                  <a:pt x="223294" y="203428"/>
                  <a:pt x="222147" y="205708"/>
                  <a:pt x="221457" y="208122"/>
                </a:cubicBezTo>
                <a:cubicBezTo>
                  <a:pt x="220558" y="211269"/>
                  <a:pt x="219761" y="214447"/>
                  <a:pt x="219075" y="217647"/>
                </a:cubicBezTo>
                <a:cubicBezTo>
                  <a:pt x="212176" y="249839"/>
                  <a:pt x="217587" y="231636"/>
                  <a:pt x="209550" y="255747"/>
                </a:cubicBezTo>
                <a:cubicBezTo>
                  <a:pt x="208756" y="258128"/>
                  <a:pt x="208561" y="260802"/>
                  <a:pt x="207169" y="262890"/>
                </a:cubicBezTo>
                <a:cubicBezTo>
                  <a:pt x="205582" y="265271"/>
                  <a:pt x="203569" y="267419"/>
                  <a:pt x="202407" y="270034"/>
                </a:cubicBezTo>
                <a:cubicBezTo>
                  <a:pt x="200368" y="274622"/>
                  <a:pt x="199232" y="279559"/>
                  <a:pt x="197644" y="284322"/>
                </a:cubicBezTo>
                <a:lnTo>
                  <a:pt x="190500" y="305753"/>
                </a:lnTo>
                <a:cubicBezTo>
                  <a:pt x="190500" y="305754"/>
                  <a:pt x="185739" y="320039"/>
                  <a:pt x="185738" y="320040"/>
                </a:cubicBezTo>
                <a:lnTo>
                  <a:pt x="180975" y="327184"/>
                </a:lnTo>
                <a:cubicBezTo>
                  <a:pt x="179388" y="331947"/>
                  <a:pt x="177038" y="336520"/>
                  <a:pt x="176213" y="341472"/>
                </a:cubicBezTo>
                <a:cubicBezTo>
                  <a:pt x="175419" y="346234"/>
                  <a:pt x="174879" y="351046"/>
                  <a:pt x="173832" y="355759"/>
                </a:cubicBezTo>
                <a:cubicBezTo>
                  <a:pt x="173287" y="358209"/>
                  <a:pt x="172059" y="360468"/>
                  <a:pt x="171450" y="362903"/>
                </a:cubicBezTo>
                <a:cubicBezTo>
                  <a:pt x="170468" y="366829"/>
                  <a:pt x="170134" y="370904"/>
                  <a:pt x="169069" y="374809"/>
                </a:cubicBezTo>
                <a:cubicBezTo>
                  <a:pt x="169052" y="374871"/>
                  <a:pt x="163126" y="392637"/>
                  <a:pt x="161925" y="396240"/>
                </a:cubicBezTo>
                <a:cubicBezTo>
                  <a:pt x="161131" y="398621"/>
                  <a:pt x="160936" y="401295"/>
                  <a:pt x="159544" y="403384"/>
                </a:cubicBezTo>
                <a:cubicBezTo>
                  <a:pt x="157957" y="405765"/>
                  <a:pt x="155944" y="407913"/>
                  <a:pt x="154782" y="410528"/>
                </a:cubicBezTo>
                <a:cubicBezTo>
                  <a:pt x="154776" y="410542"/>
                  <a:pt x="148831" y="428380"/>
                  <a:pt x="147638" y="431959"/>
                </a:cubicBezTo>
                <a:cubicBezTo>
                  <a:pt x="146844" y="434340"/>
                  <a:pt x="146649" y="437015"/>
                  <a:pt x="145257" y="439103"/>
                </a:cubicBezTo>
                <a:lnTo>
                  <a:pt x="140494" y="446247"/>
                </a:lnTo>
                <a:cubicBezTo>
                  <a:pt x="134827" y="463249"/>
                  <a:pt x="138517" y="456357"/>
                  <a:pt x="130969" y="467678"/>
                </a:cubicBezTo>
                <a:lnTo>
                  <a:pt x="121444" y="496253"/>
                </a:lnTo>
                <a:cubicBezTo>
                  <a:pt x="121444" y="496254"/>
                  <a:pt x="116683" y="510539"/>
                  <a:pt x="116682" y="510540"/>
                </a:cubicBezTo>
                <a:lnTo>
                  <a:pt x="111919" y="517684"/>
                </a:lnTo>
                <a:cubicBezTo>
                  <a:pt x="106252" y="534687"/>
                  <a:pt x="109942" y="527795"/>
                  <a:pt x="102394" y="539115"/>
                </a:cubicBezTo>
                <a:cubicBezTo>
                  <a:pt x="96727" y="556118"/>
                  <a:pt x="100417" y="549226"/>
                  <a:pt x="92869" y="560547"/>
                </a:cubicBezTo>
                <a:lnTo>
                  <a:pt x="83344" y="589122"/>
                </a:lnTo>
                <a:cubicBezTo>
                  <a:pt x="82550" y="591503"/>
                  <a:pt x="83051" y="594873"/>
                  <a:pt x="80963" y="596265"/>
                </a:cubicBezTo>
                <a:lnTo>
                  <a:pt x="66675" y="605790"/>
                </a:lnTo>
                <a:lnTo>
                  <a:pt x="59532" y="610553"/>
                </a:lnTo>
                <a:cubicBezTo>
                  <a:pt x="57595" y="616362"/>
                  <a:pt x="57003" y="620225"/>
                  <a:pt x="52388" y="624840"/>
                </a:cubicBezTo>
                <a:cubicBezTo>
                  <a:pt x="50364" y="626864"/>
                  <a:pt x="47625" y="628015"/>
                  <a:pt x="45244" y="629603"/>
                </a:cubicBezTo>
                <a:cubicBezTo>
                  <a:pt x="43657" y="631984"/>
                  <a:pt x="42717" y="634959"/>
                  <a:pt x="40482" y="636747"/>
                </a:cubicBezTo>
                <a:cubicBezTo>
                  <a:pt x="38522" y="638315"/>
                  <a:pt x="35583" y="638006"/>
                  <a:pt x="33338" y="639128"/>
                </a:cubicBezTo>
                <a:cubicBezTo>
                  <a:pt x="30778" y="640408"/>
                  <a:pt x="28575" y="642303"/>
                  <a:pt x="26194" y="643890"/>
                </a:cubicBezTo>
                <a:cubicBezTo>
                  <a:pt x="18257" y="655797"/>
                  <a:pt x="23814" y="649446"/>
                  <a:pt x="7144" y="660559"/>
                </a:cubicBezTo>
                <a:lnTo>
                  <a:pt x="0" y="66532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4067944" y="52919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>
                <a:latin typeface="Symbol" pitchFamily="18" charset="2"/>
              </a:rPr>
              <a:t>a</a:t>
            </a:r>
            <a:r>
              <a:rPr lang="en-GB" baseline="-25000" dirty="0" err="1" smtClean="0"/>
              <a:t>n</a:t>
            </a:r>
            <a:r>
              <a:rPr lang="en-GB" dirty="0" smtClean="0"/>
              <a:t>) = 1 + </a:t>
            </a:r>
            <a:r>
              <a:rPr lang="en-GB" dirty="0" smtClean="0">
                <a:solidFill>
                  <a:srgbClr val="FF0000"/>
                </a:solidFill>
              </a:rPr>
              <a:t>1.5</a:t>
            </a:r>
            <a:r>
              <a:rPr lang="en-GB" dirty="0" smtClean="0"/>
              <a:t>cos</a:t>
            </a:r>
            <a:r>
              <a:rPr lang="en-GB" baseline="30000" dirty="0" smtClean="0"/>
              <a:t>2</a:t>
            </a:r>
            <a:r>
              <a:rPr lang="en-GB" dirty="0" smtClean="0"/>
              <a:t>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>
                <a:latin typeface="Symbol" pitchFamily="18" charset="2"/>
              </a:rPr>
              <a:t>a</a:t>
            </a:r>
            <a:r>
              <a:rPr lang="en-GB" baseline="-25000" dirty="0" err="1" smtClean="0"/>
              <a:t>n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2779702"/>
            <a:ext cx="3456384" cy="216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990214"/>
              </p:ext>
            </p:extLst>
          </p:nvPr>
        </p:nvGraphicFramePr>
        <p:xfrm>
          <a:off x="4343400" y="1916113"/>
          <a:ext cx="22479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8" imgW="1257300" imgH="279400" progId="Equation.3">
                  <p:embed/>
                </p:oleObj>
              </mc:Choice>
              <mc:Fallback>
                <p:oleObj name="Equation" r:id="rId8" imgW="1257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43400" y="1916113"/>
                        <a:ext cx="2247900" cy="500062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779912" y="4869160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L.V. Chulkov</a:t>
            </a:r>
            <a:r>
              <a:rPr lang="en-GB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200" i="1" dirty="0" smtClean="0">
                <a:latin typeface="Times New Roman" pitchFamily="18" charset="0"/>
                <a:cs typeface="Times New Roman" pitchFamily="18" charset="0"/>
              </a:rPr>
              <a:t>et al.,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 PRL </a:t>
            </a:r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79 </a:t>
            </a:r>
            <a:r>
              <a:rPr lang="en-GB" sz="1200" dirty="0" smtClean="0">
                <a:latin typeface="Times New Roman" pitchFamily="18" charset="0"/>
                <a:cs typeface="Times New Roman" pitchFamily="18" charset="0"/>
              </a:rPr>
              <a:t>(1997) 201</a:t>
            </a:r>
            <a:endParaRPr lang="en-GB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5352" y="6320978"/>
            <a:ext cx="1346448" cy="3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80638"/>
            <a:ext cx="3096344" cy="358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3081338" y="533400"/>
            <a:ext cx="2862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2000" b="1">
                <a:latin typeface="Bookman Old Style" pitchFamily="18" charset="0"/>
              </a:rPr>
              <a:t>GSI, 287 MeV/u </a:t>
            </a:r>
            <a:r>
              <a:rPr lang="sv-SE" sz="2000" b="1" baseline="30000">
                <a:latin typeface="Bookman Old Style" pitchFamily="18" charset="0"/>
              </a:rPr>
              <a:t>11</a:t>
            </a:r>
            <a:r>
              <a:rPr lang="sv-SE" sz="2000" b="1">
                <a:latin typeface="Bookman Old Style" pitchFamily="18" charset="0"/>
              </a:rPr>
              <a:t>Li</a:t>
            </a:r>
            <a:endParaRPr lang="en-GB" sz="2000" b="1">
              <a:latin typeface="Bookman Old Style" pitchFamily="18" charset="0"/>
            </a:endParaRPr>
          </a:p>
        </p:txBody>
      </p:sp>
      <p:sp>
        <p:nvSpPr>
          <p:cNvPr id="117768" name="Oval 8"/>
          <p:cNvSpPr>
            <a:spLocks noChangeArrowheads="1"/>
          </p:cNvSpPr>
          <p:nvPr/>
        </p:nvSpPr>
        <p:spPr bwMode="auto">
          <a:xfrm>
            <a:off x="5940425" y="3429001"/>
            <a:ext cx="511342" cy="42489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2267744" y="6165304"/>
            <a:ext cx="446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dirty="0">
                <a:latin typeface="Times New Roman" pitchFamily="18" charset="0"/>
              </a:rPr>
              <a:t>Simon, </a:t>
            </a:r>
            <a:r>
              <a:rPr lang="sv-SE" sz="1400" i="1" dirty="0" smtClean="0">
                <a:latin typeface="Times New Roman" pitchFamily="18" charset="0"/>
              </a:rPr>
              <a:t>et </a:t>
            </a:r>
            <a:r>
              <a:rPr lang="sv-SE" sz="1400" i="1" dirty="0">
                <a:latin typeface="Times New Roman" pitchFamily="18" charset="0"/>
              </a:rPr>
              <a:t>al.</a:t>
            </a:r>
            <a:r>
              <a:rPr lang="sv-SE" sz="1400" dirty="0">
                <a:latin typeface="Times New Roman" pitchFamily="18" charset="0"/>
              </a:rPr>
              <a:t>, Nucl. Phys</a:t>
            </a:r>
            <a:r>
              <a:rPr lang="sv-SE" sz="1400" b="1" dirty="0">
                <a:latin typeface="Times New Roman" pitchFamily="18" charset="0"/>
              </a:rPr>
              <a:t>. </a:t>
            </a:r>
            <a:r>
              <a:rPr lang="sv-SE" sz="1400" b="1" dirty="0" smtClean="0">
                <a:latin typeface="Times New Roman" pitchFamily="18" charset="0"/>
              </a:rPr>
              <a:t>A791 </a:t>
            </a:r>
            <a:r>
              <a:rPr lang="sv-SE" sz="1400" dirty="0">
                <a:latin typeface="Times New Roman" pitchFamily="18" charset="0"/>
              </a:rPr>
              <a:t>(2007</a:t>
            </a:r>
            <a:r>
              <a:rPr lang="sv-SE" sz="1400" dirty="0" smtClean="0">
                <a:latin typeface="Times New Roman" pitchFamily="18" charset="0"/>
              </a:rPr>
              <a:t>) 267.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flipH="1">
            <a:off x="2627784" y="1628800"/>
            <a:ext cx="504825" cy="64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flipH="1">
            <a:off x="2843808" y="1772816"/>
            <a:ext cx="576262" cy="9366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2555553" y="3140968"/>
            <a:ext cx="0" cy="647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2987824" y="1268760"/>
            <a:ext cx="2160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dirty="0">
                <a:solidFill>
                  <a:srgbClr val="0066FF"/>
                </a:solidFill>
                <a:latin typeface="Bookman Old Style" pitchFamily="18" charset="0"/>
              </a:rPr>
              <a:t>s</a:t>
            </a:r>
            <a:endParaRPr lang="en-US" sz="2400" dirty="0">
              <a:solidFill>
                <a:srgbClr val="0066FF"/>
              </a:solidFill>
              <a:latin typeface="Bookman Old Style" pitchFamily="18" charset="0"/>
            </a:endParaRP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275856" y="1340768"/>
            <a:ext cx="28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dirty="0">
                <a:solidFill>
                  <a:srgbClr val="009900"/>
                </a:solidFill>
                <a:latin typeface="Bookman Old Style" pitchFamily="18" charset="0"/>
              </a:rPr>
              <a:t>p</a:t>
            </a:r>
            <a:endParaRPr lang="en-US" sz="2400" dirty="0">
              <a:solidFill>
                <a:srgbClr val="009900"/>
              </a:solidFill>
              <a:latin typeface="Bookman Old Style" pitchFamily="18" charset="0"/>
            </a:endParaRP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2339653" y="3763268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dirty="0">
                <a:solidFill>
                  <a:srgbClr val="FF9900"/>
                </a:solidFill>
                <a:latin typeface="Bookman Old Style" pitchFamily="18" charset="0"/>
              </a:rPr>
              <a:t>d</a:t>
            </a:r>
            <a:endParaRPr lang="en-US" sz="2400" dirty="0">
              <a:solidFill>
                <a:srgbClr val="FF9900"/>
              </a:solidFill>
              <a:latin typeface="Bookman Old Style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268760"/>
            <a:ext cx="3576594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 descr="~AUT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12777"/>
            <a:ext cx="170572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5652120" y="2420888"/>
            <a:ext cx="511342" cy="57606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4716016" y="5085184"/>
            <a:ext cx="3888432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/>
              <a:t>nf</a:t>
            </a:r>
            <a:r>
              <a:rPr lang="en-GB" dirty="0" smtClean="0"/>
              <a:t>) = 1-1.03cos 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/>
              <a:t>nf</a:t>
            </a:r>
            <a:r>
              <a:rPr lang="en-GB" dirty="0" smtClean="0"/>
              <a:t>) + 1.41cos</a:t>
            </a:r>
            <a:r>
              <a:rPr lang="en-GB" baseline="30000" dirty="0" smtClean="0"/>
              <a:t>2</a:t>
            </a:r>
            <a:r>
              <a:rPr lang="en-GB" dirty="0" smtClean="0"/>
              <a:t>(</a:t>
            </a:r>
            <a:r>
              <a:rPr lang="en-GB" dirty="0" err="1" smtClean="0">
                <a:latin typeface="Symbol" pitchFamily="18" charset="2"/>
              </a:rPr>
              <a:t>q</a:t>
            </a:r>
            <a:r>
              <a:rPr lang="en-GB" baseline="-25000" dirty="0" err="1" smtClean="0"/>
              <a:t>nf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136551" y="5029200"/>
            <a:ext cx="2521049" cy="461665"/>
          </a:xfrm>
          <a:prstGeom prst="rect">
            <a:avLst/>
          </a:prstGeom>
          <a:solidFill>
            <a:srgbClr val="FEFFB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latin typeface="Bookman Old Style"/>
              </a:rPr>
              <a:t>p</a:t>
            </a:r>
            <a:r>
              <a:rPr lang="sv-SE" sz="2400" baseline="-25000" dirty="0" smtClean="0">
                <a:latin typeface="Bookman Old Style"/>
              </a:rPr>
              <a:t>n1</a:t>
            </a:r>
            <a:r>
              <a:rPr lang="sv-SE" sz="2400" dirty="0" smtClean="0">
                <a:latin typeface="Bookman Old Style"/>
              </a:rPr>
              <a:t>=-(</a:t>
            </a:r>
            <a:r>
              <a:rPr lang="sv-SE" sz="2400" b="1" dirty="0" smtClean="0">
                <a:latin typeface="Bookman Old Style"/>
              </a:rPr>
              <a:t>p</a:t>
            </a:r>
            <a:r>
              <a:rPr lang="sv-SE" sz="2400" baseline="-25000" dirty="0" smtClean="0">
                <a:latin typeface="Bookman Old Style"/>
              </a:rPr>
              <a:t>n2</a:t>
            </a:r>
            <a:r>
              <a:rPr lang="sv-SE" sz="2400" dirty="0" smtClean="0">
                <a:latin typeface="Bookman Old Style"/>
              </a:rPr>
              <a:t>+</a:t>
            </a:r>
            <a:r>
              <a:rPr lang="sv-SE" sz="2400" b="1" dirty="0" smtClean="0">
                <a:latin typeface="Bookman Old Style"/>
              </a:rPr>
              <a:t>p</a:t>
            </a:r>
            <a:r>
              <a:rPr lang="sv-SE" sz="2400" baseline="-25000" dirty="0" smtClean="0">
                <a:latin typeface="Bookman Old Style"/>
              </a:rPr>
              <a:t>9Li</a:t>
            </a:r>
            <a:r>
              <a:rPr lang="sv-SE" sz="2400" dirty="0" smtClean="0">
                <a:latin typeface="Bookman Old Style"/>
              </a:rPr>
              <a:t>)</a:t>
            </a:r>
            <a:endParaRPr lang="sv-SE" sz="2400" dirty="0"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10704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57238" y="54451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07950" y="54451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700338" y="54451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5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H</a:t>
            </a:r>
            <a:b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998913" y="5445125"/>
            <a:ext cx="6477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H</a:t>
            </a:r>
            <a:endParaRPr lang="en-GB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997325" y="54451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7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H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/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757238" y="47974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3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404938" y="47974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4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2052638" y="4797425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5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2700338" y="4797425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6</a:t>
            </a:r>
            <a:r>
              <a:rPr lang="en-GB" sz="2400" dirty="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808 ms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348038" y="4797425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He</a:t>
            </a:r>
            <a:br>
              <a:rPr lang="en-GB" sz="2400">
                <a:latin typeface="Times New Roman" pitchFamily="18" charset="0"/>
              </a:rPr>
            </a:br>
            <a:r>
              <a:rPr lang="en-GB" sz="1200">
                <a:latin typeface="Times New Roman" pitchFamily="18" charset="0"/>
              </a:rPr>
              <a:t>unbound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995738" y="4797425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8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119 ms</a:t>
            </a: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4643438" y="47974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9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5292725" y="47974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10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2052638" y="41497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2701925" y="41497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7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3349625" y="41497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8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840 ms</a:t>
            </a: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3997325" y="41497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9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179 ms</a:t>
            </a: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4645025" y="4149725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10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5292725" y="4149725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11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8.5 ms</a:t>
            </a: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2052638" y="3502025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7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2700338" y="3502025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8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3349625" y="35020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Be</a:t>
            </a:r>
            <a:endParaRPr lang="en-GB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3997325" y="35020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10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1.6 10</a:t>
            </a:r>
            <a:r>
              <a:rPr lang="en-GB" sz="12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6 </a:t>
            </a:r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4645025" y="35020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11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13.8</a:t>
            </a:r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s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5292725" y="35020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12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23.6 ms</a:t>
            </a: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5940425" y="3502025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13</a:t>
            </a:r>
            <a:r>
              <a:rPr lang="en-GB" sz="2400" dirty="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6588125" y="3502025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14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4.35 ms</a:t>
            </a: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2700338" y="2854325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9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3348038" y="28543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10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B</a:t>
            </a:r>
            <a:endParaRPr lang="en-GB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3995738" y="2854325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11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4643438" y="28543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12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20.20 ms</a:t>
            </a:r>
          </a:p>
        </p:txBody>
      </p: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5291138" y="28543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13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17.33 ms</a:t>
            </a:r>
          </a:p>
        </p:txBody>
      </p:sp>
      <p:sp>
        <p:nvSpPr>
          <p:cNvPr id="24610" name="Rectangle 34"/>
          <p:cNvSpPr>
            <a:spLocks noChangeArrowheads="1"/>
          </p:cNvSpPr>
          <p:nvPr/>
        </p:nvSpPr>
        <p:spPr bwMode="auto">
          <a:xfrm>
            <a:off x="5938838" y="28543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14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13.8 ms</a:t>
            </a:r>
          </a:p>
        </p:txBody>
      </p:sp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6586538" y="28543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15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10.4 ms</a:t>
            </a:r>
          </a:p>
        </p:txBody>
      </p:sp>
      <p:sp>
        <p:nvSpPr>
          <p:cNvPr id="24612" name="Rectangle 36"/>
          <p:cNvSpPr>
            <a:spLocks noChangeArrowheads="1"/>
          </p:cNvSpPr>
          <p:nvPr/>
        </p:nvSpPr>
        <p:spPr bwMode="auto">
          <a:xfrm>
            <a:off x="2052638" y="2854325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8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770 ms</a:t>
            </a:r>
          </a:p>
        </p:txBody>
      </p:sp>
      <p:sp>
        <p:nvSpPr>
          <p:cNvPr id="24613" name="Rectangle 37"/>
          <p:cNvSpPr>
            <a:spLocks noChangeArrowheads="1"/>
          </p:cNvSpPr>
          <p:nvPr/>
        </p:nvSpPr>
        <p:spPr bwMode="auto">
          <a:xfrm>
            <a:off x="7237413" y="2854325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16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14" name="Rectangle 38"/>
          <p:cNvSpPr>
            <a:spLocks noChangeArrowheads="1"/>
          </p:cNvSpPr>
          <p:nvPr/>
        </p:nvSpPr>
        <p:spPr bwMode="auto">
          <a:xfrm>
            <a:off x="7885113" y="28543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17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5.1 ms</a:t>
            </a:r>
          </a:p>
        </p:txBody>
      </p:sp>
      <p:sp>
        <p:nvSpPr>
          <p:cNvPr id="24615" name="Rectangle 39"/>
          <p:cNvSpPr>
            <a:spLocks noChangeArrowheads="1"/>
          </p:cNvSpPr>
          <p:nvPr/>
        </p:nvSpPr>
        <p:spPr bwMode="auto">
          <a:xfrm>
            <a:off x="755650" y="6094413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n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/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</a:br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10.25 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m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616" name="Rectangle 40"/>
          <p:cNvSpPr>
            <a:spLocks noChangeArrowheads="1"/>
          </p:cNvSpPr>
          <p:nvPr/>
        </p:nvSpPr>
        <p:spPr bwMode="auto">
          <a:xfrm>
            <a:off x="1404938" y="5446713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3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H</a:t>
            </a:r>
            <a:b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12.323 y</a:t>
            </a:r>
          </a:p>
        </p:txBody>
      </p:sp>
      <p:sp>
        <p:nvSpPr>
          <p:cNvPr id="24617" name="Rectangle 41"/>
          <p:cNvSpPr>
            <a:spLocks noChangeArrowheads="1"/>
          </p:cNvSpPr>
          <p:nvPr/>
        </p:nvSpPr>
        <p:spPr bwMode="auto">
          <a:xfrm>
            <a:off x="5940425" y="41497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12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18" name="Rectangle 42"/>
          <p:cNvSpPr>
            <a:spLocks noChangeArrowheads="1"/>
          </p:cNvSpPr>
          <p:nvPr/>
        </p:nvSpPr>
        <p:spPr bwMode="auto">
          <a:xfrm>
            <a:off x="6588125" y="4149725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13</a:t>
            </a:r>
            <a:r>
              <a:rPr lang="en-GB" sz="2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19" name="Rectangle 43"/>
          <p:cNvSpPr>
            <a:spLocks noChangeArrowheads="1"/>
          </p:cNvSpPr>
          <p:nvPr/>
        </p:nvSpPr>
        <p:spPr bwMode="auto">
          <a:xfrm>
            <a:off x="2051050" y="22050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9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125 ms</a:t>
            </a:r>
          </a:p>
        </p:txBody>
      </p:sp>
      <p:sp>
        <p:nvSpPr>
          <p:cNvPr id="24620" name="Rectangle 44"/>
          <p:cNvSpPr>
            <a:spLocks noChangeArrowheads="1"/>
          </p:cNvSpPr>
          <p:nvPr/>
        </p:nvSpPr>
        <p:spPr bwMode="auto">
          <a:xfrm>
            <a:off x="2700338" y="22050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10</a:t>
            </a: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19.3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s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621" name="Rectangle 45"/>
          <p:cNvSpPr>
            <a:spLocks noChangeArrowheads="1"/>
          </p:cNvSpPr>
          <p:nvPr/>
        </p:nvSpPr>
        <p:spPr bwMode="auto">
          <a:xfrm>
            <a:off x="3349625" y="22050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11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20.4 m</a:t>
            </a:r>
          </a:p>
        </p:txBody>
      </p:sp>
      <p:sp>
        <p:nvSpPr>
          <p:cNvPr id="24622" name="Rectangle 46"/>
          <p:cNvSpPr>
            <a:spLocks noChangeArrowheads="1"/>
          </p:cNvSpPr>
          <p:nvPr/>
        </p:nvSpPr>
        <p:spPr bwMode="auto">
          <a:xfrm>
            <a:off x="3995738" y="2205038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12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24623" name="Rectangle 47"/>
          <p:cNvSpPr>
            <a:spLocks noChangeArrowheads="1"/>
          </p:cNvSpPr>
          <p:nvPr/>
        </p:nvSpPr>
        <p:spPr bwMode="auto">
          <a:xfrm>
            <a:off x="4645025" y="2205038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13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24624" name="Rectangle 48"/>
          <p:cNvSpPr>
            <a:spLocks noChangeArrowheads="1"/>
          </p:cNvSpPr>
          <p:nvPr/>
        </p:nvSpPr>
        <p:spPr bwMode="auto">
          <a:xfrm>
            <a:off x="5292725" y="22050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14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5730 y</a:t>
            </a:r>
          </a:p>
        </p:txBody>
      </p:sp>
      <p:sp>
        <p:nvSpPr>
          <p:cNvPr id="24625" name="Rectangle 49"/>
          <p:cNvSpPr>
            <a:spLocks noChangeArrowheads="1"/>
          </p:cNvSpPr>
          <p:nvPr/>
        </p:nvSpPr>
        <p:spPr bwMode="auto">
          <a:xfrm>
            <a:off x="5940425" y="22050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15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2.45 s</a:t>
            </a:r>
          </a:p>
        </p:txBody>
      </p:sp>
      <p:sp>
        <p:nvSpPr>
          <p:cNvPr id="24626" name="Rectangle 50"/>
          <p:cNvSpPr>
            <a:spLocks noChangeArrowheads="1"/>
          </p:cNvSpPr>
          <p:nvPr/>
        </p:nvSpPr>
        <p:spPr bwMode="auto">
          <a:xfrm>
            <a:off x="6588125" y="22050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16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0.747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s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627" name="Rectangle 51"/>
          <p:cNvSpPr>
            <a:spLocks noChangeArrowheads="1"/>
          </p:cNvSpPr>
          <p:nvPr/>
        </p:nvSpPr>
        <p:spPr bwMode="auto">
          <a:xfrm>
            <a:off x="7235825" y="22050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17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193 ms</a:t>
            </a:r>
          </a:p>
        </p:txBody>
      </p:sp>
      <p:sp>
        <p:nvSpPr>
          <p:cNvPr id="24628" name="Rectangle 52"/>
          <p:cNvSpPr>
            <a:spLocks noChangeArrowheads="1"/>
          </p:cNvSpPr>
          <p:nvPr/>
        </p:nvSpPr>
        <p:spPr bwMode="auto">
          <a:xfrm>
            <a:off x="7883525" y="22050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18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C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92 ms</a:t>
            </a:r>
          </a:p>
        </p:txBody>
      </p:sp>
      <p:sp>
        <p:nvSpPr>
          <p:cNvPr id="24629" name="Rectangle 53"/>
          <p:cNvSpPr>
            <a:spLocks noChangeArrowheads="1"/>
          </p:cNvSpPr>
          <p:nvPr/>
        </p:nvSpPr>
        <p:spPr bwMode="auto">
          <a:xfrm>
            <a:off x="3348038" y="15573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12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20.4 m</a:t>
            </a:r>
          </a:p>
        </p:txBody>
      </p:sp>
      <p:sp>
        <p:nvSpPr>
          <p:cNvPr id="24630" name="Rectangle 54"/>
          <p:cNvSpPr>
            <a:spLocks noChangeArrowheads="1"/>
          </p:cNvSpPr>
          <p:nvPr/>
        </p:nvSpPr>
        <p:spPr bwMode="auto">
          <a:xfrm>
            <a:off x="3995738" y="15573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13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20.4 m</a:t>
            </a:r>
          </a:p>
        </p:txBody>
      </p:sp>
      <p:sp>
        <p:nvSpPr>
          <p:cNvPr id="24631" name="Rectangle 55"/>
          <p:cNvSpPr>
            <a:spLocks noChangeArrowheads="1"/>
          </p:cNvSpPr>
          <p:nvPr/>
        </p:nvSpPr>
        <p:spPr bwMode="auto">
          <a:xfrm>
            <a:off x="4643438" y="1557338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24632" name="Rectangle 56"/>
          <p:cNvSpPr>
            <a:spLocks noChangeArrowheads="1"/>
          </p:cNvSpPr>
          <p:nvPr/>
        </p:nvSpPr>
        <p:spPr bwMode="auto">
          <a:xfrm>
            <a:off x="5292725" y="1557338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24633" name="Rectangle 57"/>
          <p:cNvSpPr>
            <a:spLocks noChangeArrowheads="1"/>
          </p:cNvSpPr>
          <p:nvPr/>
        </p:nvSpPr>
        <p:spPr bwMode="auto">
          <a:xfrm>
            <a:off x="5292725" y="909638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16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24634" name="Rectangle 58"/>
          <p:cNvSpPr>
            <a:spLocks noChangeArrowheads="1"/>
          </p:cNvSpPr>
          <p:nvPr/>
        </p:nvSpPr>
        <p:spPr bwMode="auto">
          <a:xfrm>
            <a:off x="5940425" y="90805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17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24635" name="Rectangle 59"/>
          <p:cNvSpPr>
            <a:spLocks noChangeArrowheads="1"/>
          </p:cNvSpPr>
          <p:nvPr/>
        </p:nvSpPr>
        <p:spPr bwMode="auto">
          <a:xfrm>
            <a:off x="6588125" y="90805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18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24636" name="Rectangle 60"/>
          <p:cNvSpPr>
            <a:spLocks noChangeArrowheads="1"/>
          </p:cNvSpPr>
          <p:nvPr/>
        </p:nvSpPr>
        <p:spPr bwMode="auto">
          <a:xfrm>
            <a:off x="6588125" y="26035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19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24637" name="Rectangle 61"/>
          <p:cNvSpPr>
            <a:spLocks noChangeArrowheads="1"/>
          </p:cNvSpPr>
          <p:nvPr/>
        </p:nvSpPr>
        <p:spPr bwMode="auto">
          <a:xfrm>
            <a:off x="2700338" y="15573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11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38" name="Rectangle 62"/>
          <p:cNvSpPr>
            <a:spLocks noChangeArrowheads="1"/>
          </p:cNvSpPr>
          <p:nvPr/>
        </p:nvSpPr>
        <p:spPr bwMode="auto">
          <a:xfrm>
            <a:off x="3348038" y="9096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13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O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8.58 ms</a:t>
            </a:r>
          </a:p>
        </p:txBody>
      </p:sp>
      <p:sp>
        <p:nvSpPr>
          <p:cNvPr id="24639" name="Rectangle 63"/>
          <p:cNvSpPr>
            <a:spLocks noChangeArrowheads="1"/>
          </p:cNvSpPr>
          <p:nvPr/>
        </p:nvSpPr>
        <p:spPr bwMode="auto">
          <a:xfrm>
            <a:off x="3995738" y="908050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14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O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70.6 s</a:t>
            </a:r>
          </a:p>
        </p:txBody>
      </p:sp>
      <p:sp>
        <p:nvSpPr>
          <p:cNvPr id="24640" name="Rectangle 64"/>
          <p:cNvSpPr>
            <a:spLocks noChangeArrowheads="1"/>
          </p:cNvSpPr>
          <p:nvPr/>
        </p:nvSpPr>
        <p:spPr bwMode="auto">
          <a:xfrm>
            <a:off x="4645025" y="9096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15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O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2.03 m</a:t>
            </a:r>
          </a:p>
        </p:txBody>
      </p:sp>
      <p:sp>
        <p:nvSpPr>
          <p:cNvPr id="24641" name="Rectangle 65"/>
          <p:cNvSpPr>
            <a:spLocks noChangeArrowheads="1"/>
          </p:cNvSpPr>
          <p:nvPr/>
        </p:nvSpPr>
        <p:spPr bwMode="auto">
          <a:xfrm>
            <a:off x="5292725" y="260350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17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F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64.8 s</a:t>
            </a:r>
          </a:p>
        </p:txBody>
      </p:sp>
      <p:sp>
        <p:nvSpPr>
          <p:cNvPr id="24642" name="Rectangle 66"/>
          <p:cNvSpPr>
            <a:spLocks noChangeArrowheads="1"/>
          </p:cNvSpPr>
          <p:nvPr/>
        </p:nvSpPr>
        <p:spPr bwMode="auto">
          <a:xfrm>
            <a:off x="5940425" y="260350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18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F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109.7 m</a:t>
            </a:r>
          </a:p>
        </p:txBody>
      </p:sp>
      <p:sp>
        <p:nvSpPr>
          <p:cNvPr id="24643" name="Rectangle 67"/>
          <p:cNvSpPr>
            <a:spLocks noChangeArrowheads="1"/>
          </p:cNvSpPr>
          <p:nvPr/>
        </p:nvSpPr>
        <p:spPr bwMode="auto">
          <a:xfrm>
            <a:off x="5940425" y="15573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16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7.13 s</a:t>
            </a:r>
          </a:p>
        </p:txBody>
      </p:sp>
      <p:sp>
        <p:nvSpPr>
          <p:cNvPr id="24644" name="Rectangle 68"/>
          <p:cNvSpPr>
            <a:spLocks noChangeArrowheads="1"/>
          </p:cNvSpPr>
          <p:nvPr/>
        </p:nvSpPr>
        <p:spPr bwMode="auto">
          <a:xfrm>
            <a:off x="6588125" y="15573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17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4.17 s</a:t>
            </a:r>
          </a:p>
        </p:txBody>
      </p:sp>
      <p:sp>
        <p:nvSpPr>
          <p:cNvPr id="24645" name="Rectangle 69"/>
          <p:cNvSpPr>
            <a:spLocks noChangeArrowheads="1"/>
          </p:cNvSpPr>
          <p:nvPr/>
        </p:nvSpPr>
        <p:spPr bwMode="auto">
          <a:xfrm>
            <a:off x="7235825" y="15573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18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0.63 s</a:t>
            </a:r>
          </a:p>
        </p:txBody>
      </p:sp>
      <p:sp>
        <p:nvSpPr>
          <p:cNvPr id="24646" name="Rectangle 70"/>
          <p:cNvSpPr>
            <a:spLocks noChangeArrowheads="1"/>
          </p:cNvSpPr>
          <p:nvPr/>
        </p:nvSpPr>
        <p:spPr bwMode="auto">
          <a:xfrm>
            <a:off x="7883525" y="15573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19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N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329 ms</a:t>
            </a:r>
          </a:p>
        </p:txBody>
      </p:sp>
      <p:sp>
        <p:nvSpPr>
          <p:cNvPr id="24647" name="Rectangle 71"/>
          <p:cNvSpPr>
            <a:spLocks noChangeArrowheads="1"/>
          </p:cNvSpPr>
          <p:nvPr/>
        </p:nvSpPr>
        <p:spPr bwMode="auto">
          <a:xfrm>
            <a:off x="7235825" y="9096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19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O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27.1 s</a:t>
            </a:r>
          </a:p>
        </p:txBody>
      </p:sp>
      <p:sp>
        <p:nvSpPr>
          <p:cNvPr id="24648" name="Rectangle 72"/>
          <p:cNvSpPr>
            <a:spLocks noChangeArrowheads="1"/>
          </p:cNvSpPr>
          <p:nvPr/>
        </p:nvSpPr>
        <p:spPr bwMode="auto">
          <a:xfrm>
            <a:off x="7235825" y="26064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20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F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11 s</a:t>
            </a:r>
          </a:p>
        </p:txBody>
      </p:sp>
      <p:sp>
        <p:nvSpPr>
          <p:cNvPr id="24649" name="Rectangle 73"/>
          <p:cNvSpPr>
            <a:spLocks noChangeArrowheads="1"/>
          </p:cNvSpPr>
          <p:nvPr/>
        </p:nvSpPr>
        <p:spPr bwMode="auto">
          <a:xfrm>
            <a:off x="7885113" y="90963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20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O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13.5 s</a:t>
            </a:r>
          </a:p>
        </p:txBody>
      </p:sp>
      <p:sp>
        <p:nvSpPr>
          <p:cNvPr id="24650" name="Rectangle 74"/>
          <p:cNvSpPr>
            <a:spLocks noChangeArrowheads="1"/>
          </p:cNvSpPr>
          <p:nvPr/>
        </p:nvSpPr>
        <p:spPr bwMode="auto">
          <a:xfrm>
            <a:off x="7885113" y="260648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21</a:t>
            </a: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F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4.16 s</a:t>
            </a:r>
          </a:p>
        </p:txBody>
      </p:sp>
      <p:sp>
        <p:nvSpPr>
          <p:cNvPr id="24651" name="Rectangle 75"/>
          <p:cNvSpPr>
            <a:spLocks noChangeArrowheads="1"/>
          </p:cNvSpPr>
          <p:nvPr/>
        </p:nvSpPr>
        <p:spPr bwMode="auto">
          <a:xfrm>
            <a:off x="2700338" y="909638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12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O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52" name="Rectangle 76"/>
          <p:cNvSpPr>
            <a:spLocks noChangeArrowheads="1"/>
          </p:cNvSpPr>
          <p:nvPr/>
        </p:nvSpPr>
        <p:spPr bwMode="auto">
          <a:xfrm>
            <a:off x="3995738" y="260350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15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F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53" name="Rectangle 77"/>
          <p:cNvSpPr>
            <a:spLocks noChangeArrowheads="1"/>
          </p:cNvSpPr>
          <p:nvPr/>
        </p:nvSpPr>
        <p:spPr bwMode="auto">
          <a:xfrm>
            <a:off x="4645025" y="260350"/>
            <a:ext cx="647700" cy="647700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16</a:t>
            </a:r>
            <a:r>
              <a:rPr lang="en-GB" sz="24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F</a:t>
            </a:r>
          </a:p>
          <a:p>
            <a:pPr algn="ctr"/>
            <a:r>
              <a:rPr lang="en-GB" sz="12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24654" name="Text Box 78"/>
          <p:cNvSpPr txBox="1">
            <a:spLocks noChangeArrowheads="1"/>
          </p:cNvSpPr>
          <p:nvPr/>
        </p:nvSpPr>
        <p:spPr bwMode="auto">
          <a:xfrm>
            <a:off x="684213" y="115888"/>
            <a:ext cx="2195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4656" name="Line 80"/>
          <p:cNvSpPr>
            <a:spLocks noChangeShapeType="1"/>
          </p:cNvSpPr>
          <p:nvPr/>
        </p:nvSpPr>
        <p:spPr bwMode="auto">
          <a:xfrm>
            <a:off x="2268538" y="6453188"/>
            <a:ext cx="331152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57" name="Line 81"/>
          <p:cNvSpPr>
            <a:spLocks noChangeShapeType="1"/>
          </p:cNvSpPr>
          <p:nvPr/>
        </p:nvSpPr>
        <p:spPr bwMode="auto">
          <a:xfrm rot="5400000" flipH="1" flipV="1">
            <a:off x="-1043781" y="3861594"/>
            <a:ext cx="2735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58" name="Text Box 82"/>
          <p:cNvSpPr txBox="1">
            <a:spLocks noChangeArrowheads="1"/>
          </p:cNvSpPr>
          <p:nvPr/>
        </p:nvSpPr>
        <p:spPr bwMode="auto">
          <a:xfrm>
            <a:off x="5651500" y="6211888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3366FF"/>
                </a:solidFill>
                <a:latin typeface="Bookman Old Style" pitchFamily="18" charset="0"/>
              </a:rPr>
              <a:t>N</a:t>
            </a:r>
            <a:endParaRPr lang="en-US" sz="2400" b="1">
              <a:solidFill>
                <a:srgbClr val="3366FF"/>
              </a:solidFill>
              <a:latin typeface="Bookman Old Style" pitchFamily="18" charset="0"/>
            </a:endParaRPr>
          </a:p>
        </p:txBody>
      </p:sp>
      <p:sp>
        <p:nvSpPr>
          <p:cNvPr id="24659" name="Text Box 83"/>
          <p:cNvSpPr txBox="1">
            <a:spLocks noChangeArrowheads="1"/>
          </p:cNvSpPr>
          <p:nvPr/>
        </p:nvSpPr>
        <p:spPr bwMode="auto">
          <a:xfrm>
            <a:off x="179388" y="2108200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FF0000"/>
                </a:solidFill>
                <a:latin typeface="Bookman Old Style" pitchFamily="18" charset="0"/>
              </a:rPr>
              <a:t>Z</a:t>
            </a:r>
            <a:endParaRPr lang="en-US" sz="24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84" name="Rectangle 27"/>
          <p:cNvSpPr>
            <a:spLocks noChangeArrowheads="1"/>
          </p:cNvSpPr>
          <p:nvPr/>
        </p:nvSpPr>
        <p:spPr bwMode="auto">
          <a:xfrm>
            <a:off x="7886700" y="3505200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16</a:t>
            </a: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  <a:endParaRPr lang="en-GB" sz="2400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  <p:sp>
        <p:nvSpPr>
          <p:cNvPr id="86" name="Rectangle 27"/>
          <p:cNvSpPr>
            <a:spLocks noChangeArrowheads="1"/>
          </p:cNvSpPr>
          <p:nvPr/>
        </p:nvSpPr>
        <p:spPr bwMode="auto">
          <a:xfrm>
            <a:off x="7239000" y="3505200"/>
            <a:ext cx="647700" cy="647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15</a:t>
            </a:r>
            <a:r>
              <a:rPr lang="en-GB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Be</a:t>
            </a:r>
            <a:endParaRPr lang="en-GB" sz="2400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</a:rPr>
              <a:t>unbound</a:t>
            </a:r>
          </a:p>
        </p:txBody>
      </p:sp>
    </p:spTree>
    <p:extLst>
      <p:ext uri="{BB962C8B-B14F-4D97-AF65-F5344CB8AC3E}">
        <p14:creationId xmlns:p14="http://schemas.microsoft.com/office/powerpoint/2010/main" val="49916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7_profile_vert1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61" y="893783"/>
            <a:ext cx="4415063" cy="5822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774" y="5406856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/>
                <a:cs typeface="Times New Roman"/>
              </a:rPr>
              <a:t>Yu. </a:t>
            </a:r>
            <a:r>
              <a:rPr lang="en-US" sz="1200" dirty="0" err="1" smtClean="0">
                <a:latin typeface="Times New Roman"/>
                <a:cs typeface="Times New Roman"/>
              </a:rPr>
              <a:t>Aksyutina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r>
              <a:rPr lang="en-US" sz="1200" i="1" dirty="0" smtClean="0">
                <a:latin typeface="Times New Roman"/>
                <a:cs typeface="Times New Roman"/>
              </a:rPr>
              <a:t>et al.</a:t>
            </a:r>
            <a:r>
              <a:rPr lang="en-US" sz="1200" dirty="0" smtClean="0">
                <a:latin typeface="Times New Roman"/>
                <a:cs typeface="Times New Roman"/>
              </a:rPr>
              <a:t>, </a:t>
            </a:r>
          </a:p>
          <a:p>
            <a:pPr algn="ctr"/>
            <a:r>
              <a:rPr lang="en-US" sz="1200" dirty="0" smtClean="0">
                <a:latin typeface="Times New Roman"/>
                <a:cs typeface="Times New Roman"/>
              </a:rPr>
              <a:t>PLB </a:t>
            </a:r>
            <a:r>
              <a:rPr lang="en-US" sz="1200" b="1" dirty="0" smtClean="0">
                <a:latin typeface="Times New Roman"/>
                <a:cs typeface="Times New Roman"/>
              </a:rPr>
              <a:t>718</a:t>
            </a:r>
            <a:r>
              <a:rPr lang="en-US" sz="1200" dirty="0" smtClean="0">
                <a:latin typeface="Times New Roman"/>
                <a:cs typeface="Times New Roman"/>
              </a:rPr>
              <a:t> (2013) 1309</a:t>
            </a:r>
          </a:p>
          <a:p>
            <a:pPr algn="ctr"/>
            <a:endParaRPr lang="en-US" sz="1200" dirty="0">
              <a:latin typeface="Times New Roman"/>
              <a:cs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19288"/>
              </p:ext>
            </p:extLst>
          </p:nvPr>
        </p:nvGraphicFramePr>
        <p:xfrm>
          <a:off x="4937774" y="2405714"/>
          <a:ext cx="3868838" cy="58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5" imgW="2336800" imgH="342900" progId="Equation.3">
                  <p:embed/>
                </p:oleObj>
              </mc:Choice>
              <mc:Fallback>
                <p:oleObj name="Equation" r:id="rId5" imgW="2336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774" y="2405714"/>
                        <a:ext cx="3868838" cy="58339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4974" y="1774809"/>
            <a:ext cx="3254737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Momentum Profile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7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8549"/>
            <a:ext cx="4724400" cy="58960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3250" y="1219200"/>
            <a:ext cx="3232150" cy="1295400"/>
            <a:chOff x="-31750" y="762000"/>
            <a:chExt cx="9055100" cy="3638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50" y="2457450"/>
              <a:ext cx="9055100" cy="1943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62000"/>
              <a:ext cx="5257800" cy="13843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50" y="2819400"/>
            <a:ext cx="984250" cy="49470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800" y="2819400"/>
            <a:ext cx="812800" cy="431180"/>
          </a:xfrm>
          <a:prstGeom prst="rect">
            <a:avLst/>
          </a:prstGeom>
          <a:ln>
            <a:noFill/>
          </a:ln>
        </p:spPr>
      </p:pic>
      <p:cxnSp>
        <p:nvCxnSpPr>
          <p:cNvPr id="11" name="Straight Arrow Connector 10"/>
          <p:cNvCxnSpPr>
            <a:stCxn id="8" idx="0"/>
          </p:cNvCxnSpPr>
          <p:nvPr/>
        </p:nvCxnSpPr>
        <p:spPr>
          <a:xfrm rot="5400000" flipH="1" flipV="1">
            <a:off x="6192837" y="2535238"/>
            <a:ext cx="457200" cy="111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8250237" y="2535238"/>
            <a:ext cx="457200" cy="111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7086600" y="3466502"/>
            <a:ext cx="484715" cy="14864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257800"/>
            <a:ext cx="2819400" cy="762000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5748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10_profile_vert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476250"/>
            <a:ext cx="6950075" cy="54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82600"/>
            <a:ext cx="4810539" cy="614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5525" y="3757593"/>
            <a:ext cx="1828800" cy="954107"/>
          </a:xfrm>
          <a:prstGeom prst="rect">
            <a:avLst/>
          </a:prstGeom>
          <a:solidFill>
            <a:srgbClr val="FEFFC8"/>
          </a:solidFill>
          <a:effectLst>
            <a:outerShdw blurRad="50800" dist="1778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>
                <a:latin typeface="Times New Roman"/>
              </a:rPr>
              <a:t>(0d</a:t>
            </a:r>
            <a:r>
              <a:rPr lang="sv-SE" sz="2800" baseline="-25000" dirty="0" smtClean="0">
                <a:latin typeface="Times New Roman"/>
              </a:rPr>
              <a:t>5/2</a:t>
            </a:r>
            <a:r>
              <a:rPr lang="sv-SE" sz="2800" dirty="0" smtClean="0">
                <a:latin typeface="Times New Roman"/>
              </a:rPr>
              <a:t>)</a:t>
            </a:r>
            <a:r>
              <a:rPr lang="sv-SE" sz="2800" baseline="30000" dirty="0" smtClean="0">
                <a:latin typeface="Times New Roman"/>
              </a:rPr>
              <a:t>2</a:t>
            </a:r>
          </a:p>
          <a:p>
            <a:pPr algn="ctr"/>
            <a:r>
              <a:rPr lang="sv-SE" sz="2800" dirty="0" smtClean="0">
                <a:latin typeface="Times New Roman"/>
              </a:rPr>
              <a:t>11(2) %</a:t>
            </a:r>
            <a:endParaRPr lang="sv-SE" sz="2800" dirty="0"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51917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latin typeface="Times New Roman"/>
              </a:rPr>
              <a:t>Aksyutina </a:t>
            </a:r>
            <a:r>
              <a:rPr lang="sv-SE" sz="1400" i="1" dirty="0" smtClean="0">
                <a:latin typeface="Times New Roman"/>
              </a:rPr>
              <a:t>et al. </a:t>
            </a:r>
            <a:r>
              <a:rPr lang="sv-SE" sz="1400" dirty="0" smtClean="0">
                <a:latin typeface="Times New Roman"/>
              </a:rPr>
              <a:t/>
            </a:r>
            <a:br>
              <a:rPr lang="sv-SE" sz="1400" dirty="0" smtClean="0">
                <a:latin typeface="Times New Roman"/>
              </a:rPr>
            </a:br>
            <a:r>
              <a:rPr lang="sv-SE" sz="1400" dirty="0" smtClean="0">
                <a:latin typeface="Times New Roman"/>
              </a:rPr>
              <a:t>PLB </a:t>
            </a:r>
            <a:r>
              <a:rPr lang="sv-SE" sz="1400" b="1" dirty="0" smtClean="0">
                <a:latin typeface="Times New Roman"/>
              </a:rPr>
              <a:t>718</a:t>
            </a:r>
            <a:r>
              <a:rPr lang="sv-SE" sz="1400" dirty="0" smtClean="0">
                <a:latin typeface="Times New Roman"/>
              </a:rPr>
              <a:t> (2013) 1309</a:t>
            </a:r>
            <a:endParaRPr lang="sv-SE" sz="1400" dirty="0">
              <a:latin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461" y="2590800"/>
            <a:ext cx="3845339" cy="414114"/>
          </a:xfrm>
          <a:prstGeom prst="rect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1" name="Group 10"/>
          <p:cNvGrpSpPr/>
          <p:nvPr/>
        </p:nvGrpSpPr>
        <p:grpSpPr>
          <a:xfrm>
            <a:off x="5835650" y="1219200"/>
            <a:ext cx="2165350" cy="914400"/>
            <a:chOff x="-31750" y="762000"/>
            <a:chExt cx="9055100" cy="36385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1750" y="2457450"/>
              <a:ext cx="9055100" cy="19431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62000"/>
              <a:ext cx="5257800" cy="13843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1429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1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136015"/>
            <a:ext cx="9144000" cy="6485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836" y="224722"/>
            <a:ext cx="2975507" cy="106182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Prehistory</a:t>
            </a:r>
            <a:endParaRPr lang="sv-SE" b="1" dirty="0" smtClean="0">
              <a:solidFill>
                <a:srgbClr val="000000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The Niels Bohr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Institute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/>
            </a:r>
            <a:br>
              <a:rPr lang="sv-SE" b="1" dirty="0" smtClean="0">
                <a:solidFill>
                  <a:srgbClr val="000000"/>
                </a:solidFill>
                <a:latin typeface="Comic Sans MS" charset="0"/>
              </a:rPr>
            </a:b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Copenhagen,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Denmark</a:t>
            </a:r>
            <a:endParaRPr lang="en-US" b="1" dirty="0">
              <a:solidFill>
                <a:srgbClr val="000000"/>
              </a:solidFill>
              <a:latin typeface="Comic Sans MS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34224" y="917219"/>
            <a:ext cx="2827649" cy="2292014"/>
            <a:chOff x="4134224" y="917219"/>
            <a:chExt cx="2827649" cy="2292014"/>
          </a:xfrm>
        </p:grpSpPr>
        <p:sp>
          <p:nvSpPr>
            <p:cNvPr id="8" name="Rectangle 7"/>
            <p:cNvSpPr/>
            <p:nvPr/>
          </p:nvSpPr>
          <p:spPr>
            <a:xfrm>
              <a:off x="4134224" y="917219"/>
              <a:ext cx="2827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b="1" dirty="0" smtClean="0">
                  <a:solidFill>
                    <a:srgbClr val="000000"/>
                  </a:solidFill>
                  <a:latin typeface="Comic Sans MS" charset="0"/>
                </a:rPr>
                <a:t>Otto </a:t>
              </a:r>
              <a:r>
                <a:rPr lang="sv-SE" b="1" dirty="0" err="1" smtClean="0">
                  <a:solidFill>
                    <a:srgbClr val="000000"/>
                  </a:solidFill>
                  <a:latin typeface="Comic Sans MS" charset="0"/>
                </a:rPr>
                <a:t>Kofoed</a:t>
              </a:r>
              <a:r>
                <a:rPr lang="sv-SE" b="1" dirty="0" smtClean="0">
                  <a:solidFill>
                    <a:srgbClr val="000000"/>
                  </a:solidFill>
                  <a:latin typeface="Comic Sans MS" charset="0"/>
                </a:rPr>
                <a:t>-Hansen</a:t>
              </a:r>
              <a:endParaRPr lang="sv-SE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797778" y="2542094"/>
              <a:ext cx="573833" cy="667139"/>
            </a:xfrm>
            <a:prstGeom prst="ellipse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56628" y="1286551"/>
            <a:ext cx="2101544" cy="1238386"/>
            <a:chOff x="6156628" y="1286551"/>
            <a:chExt cx="2101544" cy="1238386"/>
          </a:xfrm>
        </p:grpSpPr>
        <p:sp>
          <p:nvSpPr>
            <p:cNvPr id="10" name="Oval 9"/>
            <p:cNvSpPr/>
            <p:nvPr/>
          </p:nvSpPr>
          <p:spPr>
            <a:xfrm>
              <a:off x="6533924" y="1857798"/>
              <a:ext cx="573833" cy="667139"/>
            </a:xfrm>
            <a:prstGeom prst="ellipse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6628" y="1286551"/>
              <a:ext cx="2101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b="1" dirty="0" smtClean="0">
                  <a:solidFill>
                    <a:srgbClr val="000000"/>
                  </a:solidFill>
                  <a:latin typeface="Comic Sans MS" charset="0"/>
                </a:rPr>
                <a:t>Karl-Ove Nielsen</a:t>
              </a:r>
              <a:endParaRPr lang="sv-SE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94232" y="4710719"/>
            <a:ext cx="1679983" cy="1770783"/>
            <a:chOff x="3294232" y="4710719"/>
            <a:chExt cx="1679983" cy="1770783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3731769" y="4710719"/>
              <a:ext cx="402455" cy="14014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294232" y="6112170"/>
              <a:ext cx="16799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solidFill>
                    <a:srgbClr val="000000"/>
                  </a:solidFill>
                  <a:latin typeface="Comic Sans MS" charset="0"/>
                </a:rPr>
                <a:t>Niels Bohr 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95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ondo_13be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302295"/>
            <a:ext cx="4671392" cy="448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580526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Y. </a:t>
            </a:r>
            <a:r>
              <a:rPr lang="sv-SE" sz="1400" dirty="0" err="1" smtClean="0">
                <a:latin typeface="Times New Roman" pitchFamily="18" charset="0"/>
                <a:cs typeface="Times New Roman" pitchFamily="18" charset="0"/>
              </a:rPr>
              <a:t>Kondo</a:t>
            </a:r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1400" i="1" dirty="0" smtClean="0">
                <a:latin typeface="Times New Roman" pitchFamily="18" charset="0"/>
                <a:cs typeface="Times New Roman" pitchFamily="18" charset="0"/>
              </a:rPr>
              <a:t>et al., </a:t>
            </a:r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PLB </a:t>
            </a:r>
            <a:r>
              <a:rPr lang="sv-SE" sz="1400" b="1" dirty="0" smtClean="0">
                <a:latin typeface="Times New Roman" pitchFamily="18" charset="0"/>
                <a:cs typeface="Times New Roman" pitchFamily="18" charset="0"/>
              </a:rPr>
              <a:t>690</a:t>
            </a:r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 (2010) 245</a:t>
            </a:r>
            <a:endParaRPr lang="sv-S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7298" y="304800"/>
            <a:ext cx="3448918" cy="80021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Bookman Old Style"/>
                <a:cs typeface="Bookman Old Style"/>
              </a:rPr>
              <a:t>RIKEN</a:t>
            </a: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69 MeV/u </a:t>
            </a:r>
            <a:r>
              <a:rPr lang="en-US" baseline="30000" dirty="0" smtClean="0">
                <a:latin typeface="Bookman Old Style"/>
                <a:cs typeface="Bookman Old Style"/>
              </a:rPr>
              <a:t>14</a:t>
            </a:r>
            <a:r>
              <a:rPr lang="en-US" dirty="0" smtClean="0">
                <a:latin typeface="Bookman Old Style"/>
                <a:cs typeface="Bookman Old Style"/>
              </a:rPr>
              <a:t>Be, </a:t>
            </a:r>
            <a:r>
              <a:rPr lang="en-US" dirty="0" err="1" smtClean="0">
                <a:latin typeface="Bookman Old Style"/>
                <a:cs typeface="Bookman Old Style"/>
              </a:rPr>
              <a:t>Lq</a:t>
            </a:r>
            <a:r>
              <a:rPr lang="en-US" dirty="0" smtClean="0">
                <a:latin typeface="Bookman Old Style"/>
                <a:cs typeface="Bookman Old Style"/>
              </a:rPr>
              <a:t> H target</a:t>
            </a:r>
            <a:endParaRPr lang="en-US" dirty="0"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884" y="1412776"/>
            <a:ext cx="3315716" cy="309880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900657"/>
              </p:ext>
            </p:extLst>
          </p:nvPr>
        </p:nvGraphicFramePr>
        <p:xfrm>
          <a:off x="6084168" y="4972924"/>
          <a:ext cx="2562196" cy="719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6" imgW="1536700" imgH="431800" progId="Equation.3">
                  <p:embed/>
                </p:oleObj>
              </mc:Choice>
              <mc:Fallback>
                <p:oleObj name="Equation" r:id="rId6" imgW="1536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84168" y="4972924"/>
                        <a:ext cx="2562196" cy="719956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594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eFig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01" y="2372568"/>
            <a:ext cx="4519103" cy="4368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7559" y="2410216"/>
            <a:ext cx="2602841" cy="4142984"/>
            <a:chOff x="0" y="685800"/>
            <a:chExt cx="3493621" cy="5562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85800"/>
              <a:ext cx="3211979" cy="5562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48000" y="5486400"/>
              <a:ext cx="445621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6" name="Picture 5" descr="13BeFig3nifit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0"/>
            <a:ext cx="4914900" cy="2781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2781065"/>
            <a:ext cx="345638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GSI</a:t>
            </a:r>
          </a:p>
          <a:p>
            <a:pPr algn="ctr"/>
            <a:r>
              <a:rPr lang="en-US" dirty="0" smtClean="0">
                <a:latin typeface="Bookman Old Style"/>
                <a:cs typeface="Bookman Old Style"/>
              </a:rPr>
              <a:t>304 MeV/u </a:t>
            </a:r>
            <a:r>
              <a:rPr lang="en-US" baseline="30000" dirty="0" smtClean="0">
                <a:latin typeface="Bookman Old Style"/>
                <a:cs typeface="Bookman Old Style"/>
              </a:rPr>
              <a:t>14</a:t>
            </a:r>
            <a:r>
              <a:rPr lang="en-US" dirty="0" smtClean="0">
                <a:latin typeface="Bookman Old Style"/>
                <a:cs typeface="Bookman Old Style"/>
              </a:rPr>
              <a:t>Be, </a:t>
            </a:r>
            <a:r>
              <a:rPr lang="en-US" dirty="0" err="1" smtClean="0">
                <a:latin typeface="Bookman Old Style"/>
                <a:cs typeface="Bookman Old Style"/>
              </a:rPr>
              <a:t>Lq</a:t>
            </a:r>
            <a:r>
              <a:rPr lang="en-US" dirty="0" smtClean="0">
                <a:latin typeface="Bookman Old Style"/>
                <a:cs typeface="Bookman Old Style"/>
              </a:rPr>
              <a:t> H target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119675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 smtClean="0">
                <a:latin typeface="Times New Roman" pitchFamily="18" charset="0"/>
                <a:cs typeface="Times New Roman" pitchFamily="18" charset="0"/>
              </a:rPr>
              <a:t>Yu</a:t>
            </a:r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. Aksyutina </a:t>
            </a:r>
            <a:r>
              <a:rPr lang="sv-SE" sz="1400" i="1" dirty="0" smtClean="0">
                <a:latin typeface="Times New Roman" pitchFamily="18" charset="0"/>
                <a:cs typeface="Times New Roman" pitchFamily="18" charset="0"/>
              </a:rPr>
              <a:t>et al.,</a:t>
            </a:r>
          </a:p>
          <a:p>
            <a:pPr algn="ctr"/>
            <a:r>
              <a:rPr lang="sv-SE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1400" dirty="0" err="1" smtClean="0">
                <a:latin typeface="Times New Roman" pitchFamily="18" charset="0"/>
                <a:cs typeface="Times New Roman" pitchFamily="18" charset="0"/>
              </a:rPr>
              <a:t>Phys</a:t>
            </a:r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. Rev. C </a:t>
            </a:r>
            <a:r>
              <a:rPr lang="sv-SE" sz="1400" b="1" dirty="0" smtClean="0"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sv-SE" sz="1400" dirty="0" smtClean="0">
                <a:latin typeface="Times New Roman" pitchFamily="18" charset="0"/>
                <a:cs typeface="Times New Roman" pitchFamily="18" charset="0"/>
              </a:rPr>
              <a:t> (2013) 064316</a:t>
            </a:r>
            <a:endParaRPr lang="sv-SE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0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up_13B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975" y="548797"/>
            <a:ext cx="227326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sx="117000" sy="117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2400" baseline="30000" dirty="0" smtClean="0">
                <a:latin typeface="Comic Sans MS"/>
                <a:cs typeface="Comic Sans MS"/>
              </a:rPr>
              <a:t>14</a:t>
            </a:r>
            <a:r>
              <a:rPr lang="sv-SE" sz="2400" dirty="0" smtClean="0">
                <a:latin typeface="Comic Sans MS"/>
                <a:cs typeface="Comic Sans MS"/>
              </a:rPr>
              <a:t>B(p,2p)</a:t>
            </a:r>
            <a:r>
              <a:rPr lang="sv-SE" sz="2400" baseline="30000" dirty="0" smtClean="0">
                <a:latin typeface="Comic Sans MS"/>
                <a:cs typeface="Comic Sans MS"/>
              </a:rPr>
              <a:t>13</a:t>
            </a:r>
            <a:r>
              <a:rPr lang="sv-SE" sz="2400" dirty="0" smtClean="0">
                <a:latin typeface="Comic Sans MS"/>
                <a:cs typeface="Comic Sans MS"/>
              </a:rPr>
              <a:t>Be</a:t>
            </a:r>
          </a:p>
          <a:p>
            <a:pPr algn="ctr"/>
            <a:r>
              <a:rPr lang="sv-SE" sz="2400" dirty="0" smtClean="0">
                <a:latin typeface="Comic Sans MS"/>
                <a:cs typeface="Comic Sans MS"/>
              </a:rPr>
              <a:t>500 MeV/u</a:t>
            </a:r>
            <a:endParaRPr lang="sv-SE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9600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ma_four_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54000"/>
            <a:ext cx="3149600" cy="2282975"/>
          </a:xfrm>
          <a:prstGeom prst="rect">
            <a:avLst/>
          </a:prstGeom>
        </p:spPr>
      </p:pic>
      <p:pic>
        <p:nvPicPr>
          <p:cNvPr id="4" name="Picture 3" descr="berylliums_levels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2919461"/>
            <a:ext cx="4368800" cy="2732038"/>
          </a:xfrm>
          <a:prstGeom prst="rect">
            <a:avLst/>
          </a:prstGeom>
        </p:spPr>
      </p:pic>
      <p:pic>
        <p:nvPicPr>
          <p:cNvPr id="5" name="Picture 4" descr="Gamma_versus_Relative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514600"/>
            <a:ext cx="3410350" cy="3390899"/>
          </a:xfrm>
          <a:prstGeom prst="rect">
            <a:avLst/>
          </a:prstGeom>
        </p:spPr>
      </p:pic>
      <p:grpSp>
        <p:nvGrpSpPr>
          <p:cNvPr id="6" name="Agrupar 6"/>
          <p:cNvGrpSpPr/>
          <p:nvPr/>
        </p:nvGrpSpPr>
        <p:grpSpPr>
          <a:xfrm>
            <a:off x="5550404" y="680290"/>
            <a:ext cx="1735818" cy="1661402"/>
            <a:chOff x="3763246" y="1510190"/>
            <a:chExt cx="1735818" cy="1661402"/>
          </a:xfrm>
        </p:grpSpPr>
        <p:sp>
          <p:nvSpPr>
            <p:cNvPr id="7" name="Rectangle 6"/>
            <p:cNvSpPr/>
            <p:nvPr/>
          </p:nvSpPr>
          <p:spPr>
            <a:xfrm>
              <a:off x="4637207" y="2340090"/>
              <a:ext cx="861857" cy="831502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 dirty="0" smtClean="0">
                  <a:solidFill>
                    <a:schemeClr val="tx1"/>
                  </a:solidFill>
                </a:rPr>
                <a:t>13</a:t>
              </a:r>
              <a:r>
                <a:rPr lang="en-US" sz="2800" dirty="0" smtClean="0">
                  <a:solidFill>
                    <a:schemeClr val="tx1"/>
                  </a:solidFill>
                </a:rPr>
                <a:t>Be</a:t>
              </a:r>
              <a:br>
                <a:rPr lang="en-US" sz="2800" dirty="0" smtClean="0">
                  <a:solidFill>
                    <a:schemeClr val="tx1"/>
                  </a:solidFill>
                </a:rPr>
              </a:br>
              <a:r>
                <a:rPr lang="en-US" sz="1400" dirty="0" smtClean="0">
                  <a:solidFill>
                    <a:schemeClr val="tx1"/>
                  </a:solidFill>
                </a:rPr>
                <a:t>unbound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31517" y="1510190"/>
              <a:ext cx="861857" cy="83150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 dirty="0" smtClean="0">
                  <a:solidFill>
                    <a:schemeClr val="tx1"/>
                  </a:solidFill>
                </a:rPr>
                <a:t>14</a:t>
              </a:r>
              <a:r>
                <a:rPr lang="en-US" sz="2800" dirty="0" smtClean="0">
                  <a:solidFill>
                    <a:schemeClr val="tx1"/>
                  </a:solidFill>
                </a:rPr>
                <a:t>B</a:t>
              </a:r>
              <a:br>
                <a:rPr lang="en-US" sz="2800" dirty="0" smtClean="0">
                  <a:solidFill>
                    <a:schemeClr val="tx1"/>
                  </a:solidFill>
                </a:rPr>
              </a:br>
              <a:r>
                <a:rPr lang="en-US" sz="1400" dirty="0" smtClean="0">
                  <a:solidFill>
                    <a:schemeClr val="tx1"/>
                  </a:solidFill>
                </a:rPr>
                <a:t>12.5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63246" y="2337229"/>
              <a:ext cx="861857" cy="83150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aseline="30000" dirty="0" smtClean="0">
                  <a:solidFill>
                    <a:schemeClr val="tx1"/>
                  </a:solidFill>
                </a:rPr>
                <a:t>12</a:t>
              </a:r>
              <a:r>
                <a:rPr lang="en-US" sz="2800" dirty="0" smtClean="0">
                  <a:solidFill>
                    <a:schemeClr val="tx1"/>
                  </a:solidFill>
                </a:rPr>
                <a:t>Be</a:t>
              </a:r>
              <a:br>
                <a:rPr lang="en-US" sz="2800" dirty="0" smtClean="0">
                  <a:solidFill>
                    <a:schemeClr val="tx1"/>
                  </a:solidFill>
                </a:rPr>
              </a:br>
              <a:r>
                <a:rPr lang="en-US" sz="1400" dirty="0" smtClean="0">
                  <a:solidFill>
                    <a:schemeClr val="tx1"/>
                  </a:solidFill>
                </a:rPr>
                <a:t>21.49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4407256" y="2843136"/>
              <a:ext cx="40658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053667" y="2210882"/>
              <a:ext cx="0" cy="2815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447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209800" y="2438400"/>
            <a:ext cx="647700" cy="647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5</a:t>
            </a:r>
            <a:r>
              <a:rPr lang="en-GB" sz="2400" dirty="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4800600" y="17907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10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149725" y="30861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H</a:t>
            </a:r>
            <a:r>
              <a:rPr lang="en-GB" sz="1200">
                <a:latin typeface="Times New Roman" pitchFamily="18" charset="0"/>
              </a:rPr>
              <a:t/>
            </a:r>
            <a:br>
              <a:rPr lang="en-GB" sz="1200">
                <a:latin typeface="Times New Roman" pitchFamily="18" charset="0"/>
              </a:rPr>
            </a:br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557338" y="24384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4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He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852738" y="24384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6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808 ms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3500438" y="24384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He</a:t>
            </a:r>
            <a:br>
              <a:rPr lang="en-GB" sz="2400">
                <a:latin typeface="Times New Roman" pitchFamily="18" charset="0"/>
              </a:rPr>
            </a:br>
            <a:r>
              <a:rPr lang="en-GB" sz="1200">
                <a:latin typeface="Times New Roman" pitchFamily="18" charset="0"/>
              </a:rPr>
              <a:t>unbound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4148138" y="24384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8</a:t>
            </a:r>
            <a:r>
              <a:rPr lang="en-GB" sz="2400" dirty="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119 ms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4795838" y="24384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9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445125" y="24384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10</a:t>
            </a:r>
            <a:r>
              <a:rPr lang="en-GB" sz="2400">
                <a:latin typeface="Times New Roman" pitchFamily="18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2205038" y="17907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2854325" y="17907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7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3502025" y="17907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8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840 ms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4149725" y="17907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9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179 ms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445125" y="17907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11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8.5 ms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2205038" y="1143000"/>
            <a:ext cx="647700" cy="6477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7</a:t>
            </a:r>
            <a:r>
              <a:rPr lang="en-GB" sz="2400">
                <a:latin typeface="Times New Roman" pitchFamily="18" charset="0"/>
              </a:rPr>
              <a:t>Be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2852738" y="1143000"/>
            <a:ext cx="647700" cy="647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8</a:t>
            </a:r>
            <a:r>
              <a:rPr lang="en-GB" sz="2400" dirty="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3502025" y="11430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Be</a:t>
            </a:r>
            <a:endParaRPr lang="en-GB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4149725" y="11430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10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1.6 10</a:t>
            </a:r>
            <a:r>
              <a:rPr lang="en-GB" sz="1200" baseline="30000">
                <a:latin typeface="Times New Roman" pitchFamily="18" charset="0"/>
              </a:rPr>
              <a:t>6 </a:t>
            </a:r>
            <a:r>
              <a:rPr lang="en-GB" sz="1200">
                <a:latin typeface="Times New Roman" pitchFamily="18" charset="0"/>
              </a:rPr>
              <a:t>y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97425" y="11430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11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13.8 s</a:t>
            </a:r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5445125" y="11430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12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23.6 ms</a:t>
            </a: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6092825" y="11430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13</a:t>
            </a:r>
            <a:r>
              <a:rPr lang="en-GB" sz="240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6740525" y="11430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14</a:t>
            </a:r>
            <a:r>
              <a:rPr lang="en-GB" sz="2400" dirty="0">
                <a:latin typeface="Times New Roman" pitchFamily="18" charset="0"/>
              </a:rPr>
              <a:t>Be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4.35 ms</a:t>
            </a:r>
          </a:p>
        </p:txBody>
      </p:sp>
      <p:sp>
        <p:nvSpPr>
          <p:cNvPr id="38" name="Rectangle 41"/>
          <p:cNvSpPr>
            <a:spLocks noChangeArrowheads="1"/>
          </p:cNvSpPr>
          <p:nvPr/>
        </p:nvSpPr>
        <p:spPr bwMode="auto">
          <a:xfrm>
            <a:off x="6092825" y="17907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12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39" name="Rectangle 42"/>
          <p:cNvSpPr>
            <a:spLocks noChangeArrowheads="1"/>
          </p:cNvSpPr>
          <p:nvPr/>
        </p:nvSpPr>
        <p:spPr bwMode="auto">
          <a:xfrm>
            <a:off x="6740525" y="17907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13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57338" y="4114800"/>
            <a:ext cx="5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Bookman Old Style"/>
                <a:cs typeface="Bookman Old Style"/>
              </a:rPr>
              <a:t>11</a:t>
            </a:r>
            <a:r>
              <a:rPr lang="en-US" dirty="0" smtClean="0">
                <a:latin typeface="Bookman Old Style"/>
                <a:cs typeface="Bookman Old Style"/>
              </a:rPr>
              <a:t>Li:	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Neutron knock-out reaction -&gt; </a:t>
            </a:r>
            <a:r>
              <a:rPr lang="en-US" baseline="30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10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Li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Proton knock-out reactions  -&gt; </a:t>
            </a:r>
            <a:r>
              <a:rPr lang="en-US" baseline="300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9,10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He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0513" y="4840069"/>
            <a:ext cx="5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Bookman Old Style"/>
                <a:cs typeface="Bookman Old Style"/>
              </a:rPr>
              <a:t>14</a:t>
            </a:r>
            <a:r>
              <a:rPr lang="en-US" dirty="0" smtClean="0">
                <a:latin typeface="Bookman Old Style"/>
                <a:cs typeface="Bookman Old Style"/>
              </a:rPr>
              <a:t>Be:	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Neutron knock-out reaction -&gt; </a:t>
            </a:r>
            <a:r>
              <a:rPr lang="en-US" baseline="30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13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Be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Proton knock-out reactions  -&gt; </a:t>
            </a:r>
            <a:r>
              <a:rPr lang="en-US" baseline="300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12,13</a:t>
            </a:r>
            <a:r>
              <a:rPr lang="en-US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Li</a:t>
            </a:r>
            <a:endParaRPr lang="en-US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0513" y="5602069"/>
            <a:ext cx="58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Bookman Old Style"/>
                <a:cs typeface="Bookman Old Style"/>
              </a:rPr>
              <a:t> 8</a:t>
            </a:r>
            <a:r>
              <a:rPr lang="en-US" dirty="0" smtClean="0">
                <a:latin typeface="Bookman Old Style"/>
                <a:cs typeface="Bookman Old Style"/>
              </a:rPr>
              <a:t>He: 	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Neutron knock-out reaction -&gt; </a:t>
            </a:r>
            <a:r>
              <a:rPr lang="en-US" baseline="30000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7</a:t>
            </a:r>
            <a:r>
              <a:rPr lang="en-US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He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Bookman Old Style"/>
                <a:cs typeface="Bookman Old Style"/>
              </a:rPr>
              <a:t>Proton knock-out reaction   -&gt; (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  <a:latin typeface="Bookman Old Style"/>
                <a:cs typeface="Bookman Old Style"/>
              </a:rPr>
              <a:t>7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Bookman Old Style"/>
                <a:cs typeface="Bookman Old Style"/>
              </a:rPr>
              <a:t>H)</a:t>
            </a:r>
            <a:endParaRPr lang="en-US" dirty="0">
              <a:solidFill>
                <a:schemeClr val="bg1">
                  <a:lumMod val="6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5000" y="304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Dripline</a:t>
            </a:r>
            <a:r>
              <a:rPr lang="en-US" dirty="0" smtClean="0"/>
              <a:t> nuclei as stepping stones towards the unbound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1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1125" y="2268538"/>
            <a:ext cx="4537075" cy="4437062"/>
            <a:chOff x="2744" y="1071"/>
            <a:chExt cx="2858" cy="2795"/>
          </a:xfrm>
        </p:grpSpPr>
        <p:sp>
          <p:nvSpPr>
            <p:cNvPr id="3" name="Rectangle 11"/>
            <p:cNvSpPr>
              <a:spLocks noChangeArrowheads="1"/>
            </p:cNvSpPr>
            <p:nvPr/>
          </p:nvSpPr>
          <p:spPr bwMode="auto">
            <a:xfrm>
              <a:off x="2744" y="1071"/>
              <a:ext cx="2858" cy="27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4" name="Picture 10" descr="incoming"/>
            <p:cNvPicPr>
              <a:picLocks noChangeAspect="1" noChangeArrowheads="1"/>
            </p:cNvPicPr>
            <p:nvPr/>
          </p:nvPicPr>
          <p:blipFill>
            <a:blip r:embed="rId3"/>
            <a:srcRect l="-5261"/>
            <a:stretch>
              <a:fillRect/>
            </a:stretch>
          </p:blipFill>
          <p:spPr bwMode="auto">
            <a:xfrm>
              <a:off x="2835" y="1253"/>
              <a:ext cx="2721" cy="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75176" y="2492375"/>
            <a:ext cx="4427538" cy="3889375"/>
            <a:chOff x="2472" y="709"/>
            <a:chExt cx="3175" cy="3039"/>
          </a:xfrm>
        </p:grpSpPr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472" y="709"/>
              <a:ext cx="3175" cy="30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pic>
          <p:nvPicPr>
            <p:cNvPr id="7" name="Picture 22" descr="li_isotop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2" y="799"/>
              <a:ext cx="3041" cy="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Oval 26"/>
          <p:cNvSpPr>
            <a:spLocks noChangeArrowheads="1"/>
          </p:cNvSpPr>
          <p:nvPr/>
        </p:nvSpPr>
        <p:spPr bwMode="auto">
          <a:xfrm>
            <a:off x="2286000" y="3051175"/>
            <a:ext cx="576262" cy="13684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9" name="Oval 24"/>
          <p:cNvSpPr>
            <a:spLocks noChangeArrowheads="1"/>
          </p:cNvSpPr>
          <p:nvPr/>
        </p:nvSpPr>
        <p:spPr bwMode="auto">
          <a:xfrm rot="21311721">
            <a:off x="5605373" y="3466815"/>
            <a:ext cx="572950" cy="169732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28600"/>
            <a:ext cx="4105275" cy="2224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79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78000"/>
            <a:ext cx="3691751" cy="4775200"/>
          </a:xfrm>
          <a:prstGeom prst="rect">
            <a:avLst/>
          </a:prstGeom>
        </p:spPr>
      </p:pic>
      <p:pic>
        <p:nvPicPr>
          <p:cNvPr id="5" name="Picture 4" descr="Fig3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16150"/>
            <a:ext cx="4418026" cy="3270250"/>
          </a:xfrm>
          <a:prstGeom prst="rect">
            <a:avLst/>
          </a:prstGeom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4500562" y="4572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10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unbound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905000" y="4572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  <a:latin typeface="Times New Roman" pitchFamily="18" charset="0"/>
              </a:rPr>
              <a:t>6</a:t>
            </a:r>
            <a:r>
              <a:rPr lang="en-GB" sz="2400" dirty="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554287" y="4572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8" charset="0"/>
              </a:rPr>
              <a:t>7</a:t>
            </a:r>
            <a:r>
              <a:rPr lang="en-GB" sz="2400">
                <a:solidFill>
                  <a:schemeClr val="bg1"/>
                </a:solidFill>
                <a:latin typeface="Times New Roman" pitchFamily="18" charset="0"/>
              </a:rPr>
              <a:t>Li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3201987" y="457200"/>
            <a:ext cx="647700" cy="64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8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840 ms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3849687" y="457200"/>
            <a:ext cx="647700" cy="64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9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179 ms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5145087" y="457200"/>
            <a:ext cx="647700" cy="64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 dirty="0">
                <a:latin typeface="Times New Roman" pitchFamily="18" charset="0"/>
              </a:rPr>
              <a:t>11</a:t>
            </a:r>
            <a:r>
              <a:rPr lang="en-GB" sz="2400" dirty="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 dirty="0">
                <a:latin typeface="Times New Roman" pitchFamily="18" charset="0"/>
              </a:rPr>
              <a:t>8.5 ms</a:t>
            </a:r>
          </a:p>
        </p:txBody>
      </p:sp>
      <p:sp>
        <p:nvSpPr>
          <p:cNvPr id="12" name="Rectangle 41"/>
          <p:cNvSpPr>
            <a:spLocks noChangeArrowheads="1"/>
          </p:cNvSpPr>
          <p:nvPr/>
        </p:nvSpPr>
        <p:spPr bwMode="auto">
          <a:xfrm>
            <a:off x="5792787" y="4572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12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6440487" y="457200"/>
            <a:ext cx="647700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aseline="30000">
                <a:latin typeface="Times New Roman" pitchFamily="18" charset="0"/>
              </a:rPr>
              <a:t>13</a:t>
            </a:r>
            <a:r>
              <a:rPr lang="en-GB" sz="2400">
                <a:latin typeface="Times New Roman" pitchFamily="18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8" charset="0"/>
              </a:rPr>
              <a:t>unbound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8262" y="5715000"/>
            <a:ext cx="3309938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Forssén </a:t>
            </a:r>
            <a:r>
              <a:rPr lang="sv-SE" sz="1400" i="1" dirty="0" smtClean="0"/>
              <a:t>et al</a:t>
            </a:r>
            <a:r>
              <a:rPr lang="sv-SE" sz="1400" dirty="0" smtClean="0"/>
              <a:t>. Nucl. </a:t>
            </a:r>
            <a:r>
              <a:rPr lang="sv-SE" sz="1400" dirty="0" err="1" smtClean="0"/>
              <a:t>Phys</a:t>
            </a:r>
            <a:r>
              <a:rPr lang="sv-SE" sz="1400" dirty="0" smtClean="0"/>
              <a:t>. A</a:t>
            </a:r>
            <a:r>
              <a:rPr lang="sv-SE" sz="1400" b="1" dirty="0" smtClean="0"/>
              <a:t> 673</a:t>
            </a:r>
            <a:r>
              <a:rPr lang="sv-SE" sz="1400" dirty="0" smtClean="0"/>
              <a:t>(2000) 143</a:t>
            </a:r>
            <a:endParaRPr lang="sv-SE" sz="1400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6934200" y="4724400"/>
            <a:ext cx="190500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00562" y="1624111"/>
            <a:ext cx="3309938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 </a:t>
            </a:r>
            <a:r>
              <a:rPr lang="sv-SE" sz="1400" dirty="0" err="1"/>
              <a:t>Yu</a:t>
            </a:r>
            <a:r>
              <a:rPr lang="sv-SE" sz="1400" dirty="0"/>
              <a:t>. Aksyutina </a:t>
            </a:r>
            <a:r>
              <a:rPr lang="sv-SE" sz="1400" i="1" dirty="0"/>
              <a:t>et al</a:t>
            </a:r>
            <a:r>
              <a:rPr lang="sv-SE" sz="1400" i="1" dirty="0" smtClean="0"/>
              <a:t>. </a:t>
            </a:r>
            <a:r>
              <a:rPr lang="sv-SE" sz="1400" dirty="0" smtClean="0"/>
              <a:t>PLB </a:t>
            </a:r>
            <a:r>
              <a:rPr lang="sv-SE" sz="1400" b="1" dirty="0" smtClean="0"/>
              <a:t>666</a:t>
            </a:r>
            <a:r>
              <a:rPr lang="sv-SE" sz="1400" dirty="0" smtClean="0"/>
              <a:t>(2008) 430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73945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5" name="Picture 11" descr="id_fe45_ni48_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08050"/>
            <a:ext cx="3024188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6" name="Line 12"/>
          <p:cNvSpPr>
            <a:spLocks noChangeShapeType="1"/>
          </p:cNvSpPr>
          <p:nvPr/>
        </p:nvSpPr>
        <p:spPr bwMode="auto">
          <a:xfrm flipH="1">
            <a:off x="6372225" y="765175"/>
            <a:ext cx="7191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7092950" y="333375"/>
            <a:ext cx="10080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 baseline="30000">
                <a:solidFill>
                  <a:srgbClr val="FF0000"/>
                </a:solidFill>
                <a:latin typeface="Bookman Old Style" charset="0"/>
              </a:rPr>
              <a:t>48</a:t>
            </a:r>
            <a:r>
              <a:rPr lang="sv-SE" sz="2400" b="1">
                <a:solidFill>
                  <a:srgbClr val="FF0000"/>
                </a:solidFill>
                <a:latin typeface="Bookman Old Style" charset="0"/>
              </a:rPr>
              <a:t>Ni</a:t>
            </a:r>
            <a:endParaRPr lang="en-US" sz="2400" b="1">
              <a:solidFill>
                <a:srgbClr val="FF0000"/>
              </a:solidFill>
              <a:latin typeface="Bookman Old Style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827088" y="4581525"/>
            <a:ext cx="2952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smtClean="0">
                <a:latin typeface="Times New Roman" charset="0"/>
              </a:rPr>
              <a:t>J. </a:t>
            </a:r>
            <a:r>
              <a:rPr lang="sv-SE" sz="1200" dirty="0" err="1" smtClean="0">
                <a:latin typeface="Times New Roman" charset="0"/>
              </a:rPr>
              <a:t>Giovinazzo</a:t>
            </a:r>
            <a:r>
              <a:rPr lang="sv-SE" sz="1200" dirty="0" smtClean="0">
                <a:latin typeface="Times New Roman" charset="0"/>
              </a:rPr>
              <a:t> </a:t>
            </a:r>
            <a:r>
              <a:rPr lang="sv-SE" sz="1200" dirty="0">
                <a:latin typeface="Times New Roman" charset="0"/>
              </a:rPr>
              <a:t>et al., PRL 99 (2007) 102501</a:t>
            </a:r>
            <a:endParaRPr lang="en-US" sz="1200" dirty="0">
              <a:latin typeface="Times New Roman" charset="0"/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692275" y="4005263"/>
            <a:ext cx="10080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 baseline="30000">
                <a:solidFill>
                  <a:srgbClr val="6600FF"/>
                </a:solidFill>
                <a:latin typeface="Bookman Old Style" charset="0"/>
              </a:rPr>
              <a:t>45</a:t>
            </a:r>
            <a:r>
              <a:rPr lang="sv-SE" sz="2400" b="1">
                <a:solidFill>
                  <a:srgbClr val="6600FF"/>
                </a:solidFill>
                <a:latin typeface="Bookman Old Style" charset="0"/>
              </a:rPr>
              <a:t>Fe</a:t>
            </a:r>
            <a:endParaRPr lang="en-US" sz="2400" b="1">
              <a:solidFill>
                <a:srgbClr val="6600FF"/>
              </a:solidFill>
              <a:latin typeface="Bookman Old Style" charset="0"/>
            </a:endParaRP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692275" y="5410200"/>
            <a:ext cx="10080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 baseline="30000">
                <a:solidFill>
                  <a:srgbClr val="6600FF"/>
                </a:solidFill>
                <a:latin typeface="Bookman Old Style" charset="0"/>
              </a:rPr>
              <a:t>19</a:t>
            </a:r>
            <a:r>
              <a:rPr lang="sv-SE" sz="2400" b="1">
                <a:solidFill>
                  <a:srgbClr val="6600FF"/>
                </a:solidFill>
                <a:latin typeface="Bookman Old Style" charset="0"/>
              </a:rPr>
              <a:t>Mg</a:t>
            </a:r>
            <a:endParaRPr lang="en-US" sz="2400" b="1">
              <a:solidFill>
                <a:srgbClr val="6600FF"/>
              </a:solidFill>
              <a:latin typeface="Bookman Old Style" charset="0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827088" y="6034088"/>
            <a:ext cx="2665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smtClean="0">
                <a:latin typeface="Times New Roman" charset="0"/>
              </a:rPr>
              <a:t>I. </a:t>
            </a:r>
            <a:r>
              <a:rPr lang="sv-SE" sz="1200" dirty="0" err="1" smtClean="0">
                <a:latin typeface="Times New Roman" charset="0"/>
              </a:rPr>
              <a:t>Mukha</a:t>
            </a:r>
            <a:r>
              <a:rPr lang="sv-SE" sz="1200" dirty="0" smtClean="0">
                <a:latin typeface="Times New Roman" charset="0"/>
              </a:rPr>
              <a:t> </a:t>
            </a:r>
            <a:r>
              <a:rPr lang="sv-SE" sz="1200" dirty="0">
                <a:latin typeface="Times New Roman" charset="0"/>
              </a:rPr>
              <a:t>et al., PRL 99 (2007) 182501</a:t>
            </a:r>
            <a:endParaRPr lang="en-US" sz="1200" dirty="0">
              <a:latin typeface="Times New Roman" charset="0"/>
            </a:endParaRPr>
          </a:p>
        </p:txBody>
      </p:sp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987800"/>
            <a:ext cx="2871788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6011863" y="6107113"/>
            <a:ext cx="309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smtClean="0">
                <a:latin typeface="Times New Roman" charset="0"/>
              </a:rPr>
              <a:t>K. </a:t>
            </a:r>
            <a:r>
              <a:rPr lang="sv-SE" sz="1200" dirty="0" err="1" smtClean="0">
                <a:latin typeface="Times New Roman" charset="0"/>
              </a:rPr>
              <a:t>Miernik</a:t>
            </a:r>
            <a:r>
              <a:rPr lang="sv-SE" sz="1200" dirty="0" smtClean="0">
                <a:latin typeface="Times New Roman" charset="0"/>
              </a:rPr>
              <a:t> </a:t>
            </a:r>
            <a:r>
              <a:rPr lang="sv-SE" sz="1200" dirty="0">
                <a:latin typeface="Times New Roman" charset="0"/>
              </a:rPr>
              <a:t>et al., PRL 99 (2007) 192501</a:t>
            </a:r>
            <a:endParaRPr lang="en-US" sz="1200" dirty="0">
              <a:latin typeface="Times New Roman" charset="0"/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H="1">
            <a:off x="4716463" y="4292600"/>
            <a:ext cx="1727200" cy="1444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3176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13100"/>
            <a:ext cx="223202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1547813" y="333375"/>
            <a:ext cx="2879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 err="1">
                <a:latin typeface="Times New Roman" charset="0"/>
              </a:rPr>
              <a:t>Goldanskii</a:t>
            </a:r>
            <a:r>
              <a:rPr lang="sv-SE" sz="1200" dirty="0">
                <a:latin typeface="Times New Roman" charset="0"/>
              </a:rPr>
              <a:t>, Nucl. </a:t>
            </a:r>
            <a:r>
              <a:rPr lang="sv-SE" sz="1200" dirty="0" err="1">
                <a:latin typeface="Times New Roman" charset="0"/>
              </a:rPr>
              <a:t>Phys</a:t>
            </a:r>
            <a:r>
              <a:rPr lang="sv-SE" sz="1200" dirty="0">
                <a:latin typeface="Times New Roman" charset="0"/>
              </a:rPr>
              <a:t>. 19 (1960) 482</a:t>
            </a:r>
            <a:endParaRPr lang="en-US" sz="1200" dirty="0">
              <a:latin typeface="Times New Roman" charset="0"/>
            </a:endParaRPr>
          </a:p>
        </p:txBody>
      </p:sp>
      <p:pic>
        <p:nvPicPr>
          <p:cNvPr id="2" name="Picture 1" descr="IMG_19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1" y="765175"/>
            <a:ext cx="3657586" cy="2743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3961" y="3508364"/>
            <a:ext cx="209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June 12, 2000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761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8924" y="564417"/>
            <a:ext cx="3675004" cy="1484996"/>
            <a:chOff x="248924" y="620688"/>
            <a:chExt cx="3675004" cy="1341863"/>
          </a:xfrm>
        </p:grpSpPr>
        <p:sp>
          <p:nvSpPr>
            <p:cNvPr id="6" name="Rectangle 5"/>
            <p:cNvSpPr/>
            <p:nvPr/>
          </p:nvSpPr>
          <p:spPr>
            <a:xfrm>
              <a:off x="3203848" y="620688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22" y="1335047"/>
              <a:ext cx="72008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924" y="1916832"/>
              <a:ext cx="76579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2"/>
          <a:stretch/>
        </p:blipFill>
        <p:spPr bwMode="auto">
          <a:xfrm>
            <a:off x="1485550" y="1594042"/>
            <a:ext cx="2969607" cy="328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5"/>
          <a:stretch/>
        </p:blipFill>
        <p:spPr bwMode="auto">
          <a:xfrm>
            <a:off x="5002564" y="1623493"/>
            <a:ext cx="2975229" cy="32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11893" y="412052"/>
            <a:ext cx="6565900" cy="8309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Comparison of energy-angular correlations from the 2p decay of </a:t>
            </a:r>
            <a:r>
              <a:rPr lang="en-US" sz="1600" baseline="30000" dirty="0" smtClean="0">
                <a:latin typeface="Comic Sans MS"/>
                <a:cs typeface="Comic Sans MS"/>
              </a:rPr>
              <a:t>45</a:t>
            </a:r>
            <a:r>
              <a:rPr lang="en-US" sz="1600" dirty="0" smtClean="0">
                <a:latin typeface="Comic Sans MS"/>
                <a:cs typeface="Comic Sans MS"/>
              </a:rPr>
              <a:t>Fe in the 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</a:t>
            </a:r>
            <a:r>
              <a:rPr lang="en-US" sz="1600" dirty="0" smtClean="0">
                <a:latin typeface="Comic Sans MS"/>
                <a:cs typeface="Comic Sans MS"/>
              </a:rPr>
              <a:t> system, theoretically predicted in 2003*) 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and measured in 2007**) .</a:t>
            </a:r>
            <a:endParaRPr lang="sv-SE" sz="1600" dirty="0">
              <a:latin typeface="Comic Sans MS"/>
              <a:cs typeface="Comic Sans MS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081824" y="5194201"/>
            <a:ext cx="26143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dirty="0" smtClean="0">
                <a:latin typeface="Times New Roman" charset="0"/>
              </a:rPr>
              <a:t>**) K. </a:t>
            </a:r>
            <a:r>
              <a:rPr lang="sv-SE" sz="1400" dirty="0" err="1" smtClean="0">
                <a:latin typeface="Times New Roman" charset="0"/>
              </a:rPr>
              <a:t>Miernik</a:t>
            </a:r>
            <a:r>
              <a:rPr lang="sv-SE" sz="1400" dirty="0" smtClean="0">
                <a:latin typeface="Times New Roman" charset="0"/>
              </a:rPr>
              <a:t> </a:t>
            </a:r>
            <a:r>
              <a:rPr lang="sv-SE" sz="1400" i="1" dirty="0">
                <a:latin typeface="Times New Roman" charset="0"/>
              </a:rPr>
              <a:t>et al</a:t>
            </a:r>
            <a:r>
              <a:rPr lang="sv-SE" sz="1400" dirty="0">
                <a:latin typeface="Times New Roman" charset="0"/>
              </a:rPr>
              <a:t>., </a:t>
            </a:r>
            <a:r>
              <a:rPr lang="sv-SE" sz="1400" dirty="0" smtClean="0">
                <a:latin typeface="Times New Roman" charset="0"/>
              </a:rPr>
              <a:t/>
            </a:r>
            <a:br>
              <a:rPr lang="sv-SE" sz="1400" dirty="0" smtClean="0">
                <a:latin typeface="Times New Roman" charset="0"/>
              </a:rPr>
            </a:br>
            <a:r>
              <a:rPr lang="sv-SE" sz="1400" dirty="0" smtClean="0">
                <a:latin typeface="Times New Roman" charset="0"/>
              </a:rPr>
              <a:t>PRL </a:t>
            </a:r>
            <a:r>
              <a:rPr lang="sv-SE" sz="1400" dirty="0">
                <a:latin typeface="Times New Roman" charset="0"/>
              </a:rPr>
              <a:t>99 (2007) 192501</a:t>
            </a:r>
            <a:endParaRPr lang="en-US" sz="1400" dirty="0">
              <a:latin typeface="Times New Roman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58302" y="5091113"/>
            <a:ext cx="26132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400" dirty="0" smtClean="0">
                <a:latin typeface="Times New Roman" charset="0"/>
              </a:rPr>
              <a:t>*) L.V. Grigorenko, M.V. </a:t>
            </a:r>
            <a:r>
              <a:rPr lang="sv-SE" sz="1400" dirty="0" err="1" smtClean="0">
                <a:latin typeface="Times New Roman" charset="0"/>
              </a:rPr>
              <a:t>Zhukov</a:t>
            </a:r>
            <a:r>
              <a:rPr lang="sv-SE" sz="1400" dirty="0" smtClean="0">
                <a:latin typeface="Times New Roman" charset="0"/>
              </a:rPr>
              <a:t>, </a:t>
            </a:r>
            <a:br>
              <a:rPr lang="sv-SE" sz="1400" dirty="0" smtClean="0">
                <a:latin typeface="Times New Roman" charset="0"/>
              </a:rPr>
            </a:br>
            <a:r>
              <a:rPr lang="sv-SE" sz="1400" dirty="0" smtClean="0">
                <a:latin typeface="Times New Roman" charset="0"/>
              </a:rPr>
              <a:t>PRC 68(2003)054005</a:t>
            </a:r>
          </a:p>
        </p:txBody>
      </p:sp>
    </p:spTree>
    <p:extLst>
      <p:ext uri="{BB962C8B-B14F-4D97-AF65-F5344CB8AC3E}">
        <p14:creationId xmlns:p14="http://schemas.microsoft.com/office/powerpoint/2010/main" val="316457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AFF4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icture 1" descr="CS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09486" y="-43200"/>
            <a:ext cx="4405313" cy="6625313"/>
          </a:xfrm>
          <a:prstGeom prst="rect">
            <a:avLst/>
          </a:prstGeom>
          <a:effectLst>
            <a:outerShdw blurRad="50800" dist="76200" dir="270000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>
                <a:solidFill>
                  <a:srgbClr val="000090"/>
                </a:solidFill>
                <a:latin typeface="Bookman Old Style"/>
                <a:cs typeface="Bookman Old Style"/>
              </a:rPr>
              <a:t>…..the </a:t>
            </a:r>
            <a:r>
              <a:rPr lang="sv-SE" sz="2800" b="1" dirty="0" err="1" smtClean="0">
                <a:solidFill>
                  <a:srgbClr val="000090"/>
                </a:solidFill>
                <a:latin typeface="Bookman Old Style"/>
                <a:cs typeface="Bookman Old Style"/>
              </a:rPr>
              <a:t>end</a:t>
            </a:r>
            <a:endParaRPr lang="sv-SE" sz="2800" b="1" dirty="0">
              <a:solidFill>
                <a:srgbClr val="000090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5867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19 December 1990 12:00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49485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solidFill>
                  <a:schemeClr val="bg1"/>
                </a:solidFill>
              </a:rPr>
              <a:t>Shutdown of the CERN SC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002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2145" y="-900474"/>
            <a:ext cx="6775284" cy="8712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2837" y="186964"/>
            <a:ext cx="474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sv-SE" sz="2400" dirty="0" err="1" smtClean="0">
                <a:latin typeface="Comic Sans MS"/>
                <a:cs typeface="Comic Sans MS"/>
              </a:rPr>
              <a:t>sotope</a:t>
            </a:r>
            <a:r>
              <a:rPr lang="sv-SE" sz="2400" dirty="0" smtClean="0">
                <a:latin typeface="Comic Sans MS"/>
                <a:cs typeface="Comic Sans MS"/>
              </a:rPr>
              <a:t> </a:t>
            </a:r>
            <a:r>
              <a:rPr lang="sv-SE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sv-SE" sz="2400" dirty="0" smtClean="0">
                <a:latin typeface="Comic Sans MS"/>
                <a:cs typeface="Comic Sans MS"/>
              </a:rPr>
              <a:t>eparator </a:t>
            </a:r>
            <a:r>
              <a:rPr lang="sv-SE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sv-SE" sz="2400" dirty="0" smtClean="0">
                <a:latin typeface="Comic Sans MS"/>
                <a:cs typeface="Comic Sans MS"/>
              </a:rPr>
              <a:t>n </a:t>
            </a:r>
            <a:r>
              <a:rPr lang="sv-SE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</a:t>
            </a:r>
            <a:r>
              <a:rPr lang="sv-SE" sz="2400" dirty="0" smtClean="0">
                <a:latin typeface="Comic Sans MS"/>
                <a:cs typeface="Comic Sans MS"/>
              </a:rPr>
              <a:t>ine</a:t>
            </a:r>
            <a:endParaRPr lang="sv-SE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2851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AFF4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b="87500"/>
          <a:stretch>
            <a:fillRect/>
          </a:stretch>
        </p:blipFill>
        <p:spPr>
          <a:xfrm>
            <a:off x="210206" y="152400"/>
            <a:ext cx="8628994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25000"/>
          <a:stretch>
            <a:fillRect/>
          </a:stretch>
        </p:blipFill>
        <p:spPr>
          <a:xfrm>
            <a:off x="362606" y="3886200"/>
            <a:ext cx="8628994" cy="2743200"/>
          </a:xfrm>
          <a:prstGeom prst="rect">
            <a:avLst/>
          </a:prstGeom>
        </p:spPr>
      </p:pic>
      <p:pic>
        <p:nvPicPr>
          <p:cNvPr id="4" name="Picture 3" descr="CS017.jpg"/>
          <p:cNvPicPr>
            <a:picLocks noChangeAspect="1"/>
          </p:cNvPicPr>
          <p:nvPr/>
        </p:nvPicPr>
        <p:blipFill>
          <a:blip r:embed="rId3"/>
          <a:srcRect t="26265" b="17888"/>
          <a:stretch>
            <a:fillRect/>
          </a:stretch>
        </p:blipFill>
        <p:spPr>
          <a:xfrm rot="16200000">
            <a:off x="819865" y="972266"/>
            <a:ext cx="3084669" cy="2590799"/>
          </a:xfrm>
          <a:prstGeom prst="rect">
            <a:avLst/>
          </a:prstGeom>
        </p:spPr>
      </p:pic>
      <p:pic>
        <p:nvPicPr>
          <p:cNvPr id="5" name="Picture 4" descr="CS018.jpg"/>
          <p:cNvPicPr>
            <a:picLocks noChangeAspect="1"/>
          </p:cNvPicPr>
          <p:nvPr/>
        </p:nvPicPr>
        <p:blipFill>
          <a:blip r:embed="rId4"/>
          <a:srcRect l="9577" t="6070" b="9552"/>
          <a:stretch>
            <a:fillRect/>
          </a:stretch>
        </p:blipFill>
        <p:spPr>
          <a:xfrm rot="16200000">
            <a:off x="4880496" y="166584"/>
            <a:ext cx="3040610" cy="4267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6172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/>
              <a:t>26 May, 1992</a:t>
            </a:r>
            <a:endParaRPr lang="sv-SE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428999" y="3352800"/>
            <a:ext cx="1905002" cy="3171824"/>
            <a:chOff x="3276599" y="3152776"/>
            <a:chExt cx="1905002" cy="3171824"/>
          </a:xfrm>
        </p:grpSpPr>
        <p:pic>
          <p:nvPicPr>
            <p:cNvPr id="7" name="Picture 6" descr="CS019.jpg"/>
            <p:cNvPicPr>
              <a:picLocks noChangeAspect="1"/>
            </p:cNvPicPr>
            <p:nvPr/>
          </p:nvPicPr>
          <p:blipFill>
            <a:blip r:embed="rId5"/>
            <a:srcRect l="23097" t="10284" b="54255"/>
            <a:stretch>
              <a:fillRect/>
            </a:stretch>
          </p:blipFill>
          <p:spPr>
            <a:xfrm rot="16200000">
              <a:off x="2833689" y="3595688"/>
              <a:ext cx="2790823" cy="1905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76599" y="5678269"/>
              <a:ext cx="190500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Daniel Simon 1937–2011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232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210002_06-A4-at-144-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20"/>
            <a:ext cx="9144000" cy="5356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564695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660066"/>
                </a:solidFill>
                <a:latin typeface="Bookman Old Style"/>
                <a:cs typeface="Bookman Old Style"/>
              </a:rPr>
              <a:t>T</a:t>
            </a:r>
            <a:r>
              <a:rPr lang="en-GB" sz="2400" b="1" dirty="0" smtClean="0">
                <a:solidFill>
                  <a:srgbClr val="660066"/>
                </a:solidFill>
                <a:latin typeface="Bookman Old Style"/>
                <a:cs typeface="Bookman Old Style"/>
              </a:rPr>
              <a:t>he ISOLDE PSB Facility</a:t>
            </a:r>
          </a:p>
          <a:p>
            <a:pPr algn="ctr"/>
            <a:r>
              <a:rPr lang="en-GB" sz="2400" b="1" dirty="0" smtClean="0">
                <a:solidFill>
                  <a:srgbClr val="660066"/>
                </a:solidFill>
                <a:latin typeface="Bookman Old Style"/>
                <a:cs typeface="Bookman Old Style"/>
              </a:rPr>
              <a:t>1992</a:t>
            </a:r>
            <a:endParaRPr lang="en-GB" sz="2400" b="1" dirty="0">
              <a:solidFill>
                <a:srgbClr val="660066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45840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3" y="260350"/>
            <a:ext cx="8078787" cy="309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9963" y="3810000"/>
            <a:ext cx="7488237" cy="258603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03830" y="2820978"/>
            <a:ext cx="79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660066"/>
                </a:solidFill>
                <a:latin typeface="Bookman Old Style"/>
                <a:cs typeface="Bookman Old Style"/>
              </a:rPr>
              <a:t>2001</a:t>
            </a:r>
            <a:endParaRPr lang="en-GB" b="1" dirty="0">
              <a:solidFill>
                <a:srgbClr val="660066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71454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574800"/>
            <a:ext cx="7676095" cy="3949700"/>
          </a:xfrm>
          <a:prstGeom prst="rect">
            <a:avLst/>
          </a:prstGeom>
        </p:spPr>
      </p:pic>
      <p:pic>
        <p:nvPicPr>
          <p:cNvPr id="3" name="Picture 2" descr="Unknown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241300"/>
            <a:ext cx="3429000" cy="1116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500" y="304800"/>
            <a:ext cx="2794000" cy="1077218"/>
          </a:xfrm>
          <a:prstGeom prst="rect">
            <a:avLst/>
          </a:prstGeom>
          <a:solidFill>
            <a:srgbClr val="FAFFBB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aseline="30000" dirty="0" smtClean="0">
                <a:latin typeface="Comic Sans MS"/>
                <a:cs typeface="Comic Sans MS"/>
              </a:rPr>
              <a:t>12</a:t>
            </a:r>
            <a:r>
              <a:rPr lang="en-US" sz="3200" dirty="0" smtClean="0">
                <a:latin typeface="Comic Sans MS"/>
                <a:cs typeface="Comic Sans MS"/>
              </a:rPr>
              <a:t>Be(</a:t>
            </a:r>
            <a:r>
              <a:rPr lang="en-US" sz="3200" dirty="0" err="1" smtClean="0">
                <a:latin typeface="Comic Sans MS"/>
                <a:cs typeface="Comic Sans MS"/>
              </a:rPr>
              <a:t>d,p</a:t>
            </a:r>
            <a:r>
              <a:rPr lang="en-US" sz="3200" dirty="0" smtClean="0">
                <a:latin typeface="Comic Sans MS"/>
                <a:cs typeface="Comic Sans MS"/>
              </a:rPr>
              <a:t>)</a:t>
            </a:r>
            <a:r>
              <a:rPr lang="en-US" sz="3200" baseline="30000" dirty="0" smtClean="0">
                <a:latin typeface="Comic Sans MS"/>
                <a:cs typeface="Comic Sans MS"/>
              </a:rPr>
              <a:t>13</a:t>
            </a:r>
            <a:r>
              <a:rPr lang="en-US" sz="3200" dirty="0" smtClean="0">
                <a:latin typeface="Comic Sans MS"/>
                <a:cs typeface="Comic Sans MS"/>
              </a:rPr>
              <a:t>Be</a:t>
            </a:r>
          </a:p>
          <a:p>
            <a:pPr algn="ctr"/>
            <a:r>
              <a:rPr lang="en-US" sz="3200" baseline="30000" dirty="0" smtClean="0">
                <a:latin typeface="Comic Sans MS"/>
                <a:cs typeface="Comic Sans MS"/>
              </a:rPr>
              <a:t>11</a:t>
            </a:r>
            <a:r>
              <a:rPr lang="en-US" sz="3200" dirty="0" smtClean="0">
                <a:latin typeface="Comic Sans MS"/>
                <a:cs typeface="Comic Sans MS"/>
              </a:rPr>
              <a:t>Be(</a:t>
            </a:r>
            <a:r>
              <a:rPr lang="en-US" sz="3200" dirty="0" err="1" smtClean="0">
                <a:latin typeface="Comic Sans MS"/>
                <a:cs typeface="Comic Sans MS"/>
              </a:rPr>
              <a:t>t,p</a:t>
            </a:r>
            <a:r>
              <a:rPr lang="en-US" sz="3200" dirty="0" smtClean="0">
                <a:latin typeface="Comic Sans MS"/>
                <a:cs typeface="Comic Sans MS"/>
              </a:rPr>
              <a:t>)</a:t>
            </a:r>
            <a:r>
              <a:rPr lang="en-US" sz="3200" baseline="30000" dirty="0" smtClean="0">
                <a:latin typeface="Comic Sans MS"/>
                <a:cs typeface="Comic Sans MS"/>
              </a:rPr>
              <a:t>13</a:t>
            </a:r>
            <a:r>
              <a:rPr lang="en-US" sz="3200" dirty="0" smtClean="0">
                <a:latin typeface="Comic Sans MS"/>
                <a:cs typeface="Comic Sans MS"/>
              </a:rPr>
              <a:t>Be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5" name="Picture 4" descr="Fig3rsz_hie-isol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1" y="1765755"/>
            <a:ext cx="8234209" cy="46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3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TAM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1097"/>
          </a:xfrm>
          <a:prstGeom prst="rect">
            <a:avLst/>
          </a:prstGeom>
        </p:spPr>
      </p:pic>
      <p:pic>
        <p:nvPicPr>
          <p:cNvPr id="3" name="Picture 2" descr="medicis-promed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0" b="28000"/>
          <a:stretch/>
        </p:blipFill>
        <p:spPr>
          <a:xfrm>
            <a:off x="38100" y="88900"/>
            <a:ext cx="2413000" cy="7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300" y="54483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>
                <a:solidFill>
                  <a:srgbClr val="FF0000"/>
                </a:solidFill>
              </a:rPr>
              <a:t>DERICA</a:t>
            </a:r>
          </a:p>
          <a:p>
            <a:pPr algn="ctr"/>
            <a:r>
              <a:rPr lang="sv-SE" sz="2400" b="1" dirty="0" err="1" smtClean="0">
                <a:solidFill>
                  <a:srgbClr val="FF0000"/>
                </a:solidFill>
              </a:rPr>
              <a:t>D</a:t>
            </a:r>
            <a:r>
              <a:rPr lang="sv-SE" sz="2400" dirty="0" err="1" smtClean="0"/>
              <a:t>ubna</a:t>
            </a:r>
            <a:r>
              <a:rPr lang="sv-SE" sz="2400" dirty="0" smtClean="0"/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E</a:t>
            </a:r>
            <a:r>
              <a:rPr lang="sv-SE" sz="2400" dirty="0" err="1" smtClean="0"/>
              <a:t>lectron</a:t>
            </a:r>
            <a:r>
              <a:rPr lang="sv-SE" sz="2400" dirty="0" smtClean="0"/>
              <a:t> </a:t>
            </a:r>
            <a:r>
              <a:rPr lang="mr-IN" sz="2400" dirty="0" smtClean="0"/>
              <a:t>–</a:t>
            </a:r>
            <a:r>
              <a:rPr lang="sv-SE" sz="2400" dirty="0" smtClean="0"/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R</a:t>
            </a:r>
            <a:r>
              <a:rPr lang="sv-SE" sz="2400" dirty="0" err="1" smtClean="0"/>
              <a:t>adioactive</a:t>
            </a:r>
            <a:r>
              <a:rPr lang="sv-SE" sz="2400" dirty="0" smtClean="0"/>
              <a:t> </a:t>
            </a:r>
            <a:r>
              <a:rPr lang="sv-SE" sz="2400" b="1" dirty="0" smtClean="0">
                <a:solidFill>
                  <a:srgbClr val="FF0000"/>
                </a:solidFill>
              </a:rPr>
              <a:t>I</a:t>
            </a:r>
            <a:r>
              <a:rPr lang="sv-SE" sz="2400" dirty="0" smtClean="0"/>
              <a:t>on </a:t>
            </a:r>
            <a:r>
              <a:rPr lang="sv-SE" sz="2400" b="1" dirty="0" err="1" smtClean="0">
                <a:solidFill>
                  <a:srgbClr val="FF0000"/>
                </a:solidFill>
              </a:rPr>
              <a:t>C</a:t>
            </a:r>
            <a:r>
              <a:rPr lang="sv-SE" sz="2400" dirty="0" err="1" smtClean="0"/>
              <a:t>ollider</a:t>
            </a:r>
            <a:r>
              <a:rPr lang="sv-SE" sz="2400" dirty="0" smtClean="0"/>
              <a:t> </a:t>
            </a:r>
            <a:r>
              <a:rPr lang="sv-SE" sz="2400" dirty="0" err="1" smtClean="0"/>
              <a:t>f</a:t>
            </a:r>
            <a:r>
              <a:rPr lang="sv-SE" sz="2400" b="1" dirty="0" err="1" smtClean="0">
                <a:solidFill>
                  <a:srgbClr val="FF0000"/>
                </a:solidFill>
              </a:rPr>
              <a:t>A</a:t>
            </a:r>
            <a:r>
              <a:rPr lang="sv-SE" sz="2400" dirty="0" err="1" smtClean="0"/>
              <a:t>cility</a:t>
            </a:r>
            <a:endParaRPr lang="sv-S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18"/>
          <a:stretch/>
        </p:blipFill>
        <p:spPr>
          <a:xfrm>
            <a:off x="88900" y="140393"/>
            <a:ext cx="9144000" cy="4695652"/>
          </a:xfrm>
          <a:prstGeom prst="rect">
            <a:avLst/>
          </a:prstGeom>
        </p:spPr>
      </p:pic>
      <p:pic>
        <p:nvPicPr>
          <p:cNvPr id="3" name="Picture 2" descr="DERICA_loc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4300"/>
            <a:ext cx="8902700" cy="75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3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fai2_06_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442658"/>
            <a:ext cx="7277100" cy="5312283"/>
          </a:xfrm>
          <a:prstGeom prst="rect">
            <a:avLst/>
          </a:prstGeom>
        </p:spPr>
      </p:pic>
      <p:pic>
        <p:nvPicPr>
          <p:cNvPr id="4" name="Picture 3" descr="d6d6d5fe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92100"/>
            <a:ext cx="9144000" cy="6075680"/>
          </a:xfrm>
          <a:prstGeom prst="rect">
            <a:avLst/>
          </a:prstGeom>
        </p:spPr>
      </p:pic>
      <p:pic>
        <p:nvPicPr>
          <p:cNvPr id="5" name="Picture 4" descr="Unknown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0" y="5029200"/>
            <a:ext cx="2355850" cy="18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8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3B_phas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65" y="318094"/>
            <a:ext cx="5602986" cy="346146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77" y="3991206"/>
            <a:ext cx="3401516" cy="275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7c8b6e9a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2" y="3961001"/>
            <a:ext cx="3834278" cy="2709737"/>
          </a:xfrm>
          <a:prstGeom prst="rect">
            <a:avLst/>
          </a:prstGeom>
        </p:spPr>
      </p:pic>
      <p:pic>
        <p:nvPicPr>
          <p:cNvPr id="5" name="Picture 4" descr="Logo_R3B_shadow_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4" y="178934"/>
            <a:ext cx="1814436" cy="12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9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ross-the-wide-missouri-robert-char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01" y="0"/>
            <a:ext cx="10247811" cy="6858000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53" y="284648"/>
            <a:ext cx="2256033" cy="2246818"/>
          </a:xfrm>
          <a:prstGeom prst="rect">
            <a:avLst/>
          </a:prstGeom>
          <a:noFill/>
          <a:ln>
            <a:noFill/>
          </a:ln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700" y="41656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THE FUTURE IS OURS TO CREATE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0905" y="5209026"/>
            <a:ext cx="45512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Thank You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5220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-school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49" y="287946"/>
            <a:ext cx="4799031" cy="3377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5" y="3862506"/>
            <a:ext cx="6142760" cy="2995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4518" y="279513"/>
            <a:ext cx="332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Meyrin</a:t>
            </a:r>
            <a:r>
              <a:rPr lang="en-US" dirty="0" smtClean="0"/>
              <a:t>, Genève, Switzerland</a:t>
            </a:r>
            <a:br>
              <a:rPr lang="en-US" dirty="0" smtClean="0"/>
            </a:br>
            <a:r>
              <a:rPr lang="en-US" dirty="0" smtClean="0"/>
              <a:t>September 29, 1954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5" y="2097784"/>
            <a:ext cx="3131581" cy="162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66" y="287946"/>
            <a:ext cx="915292" cy="1611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4469" y="306480"/>
            <a:ext cx="278804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sv-SE" sz="1600" b="1" dirty="0" smtClean="0">
                <a:solidFill>
                  <a:srgbClr val="000000"/>
                </a:solidFill>
                <a:latin typeface="Comic Sans MS" charset="0"/>
              </a:rPr>
              <a:t>Letter from the</a:t>
            </a:r>
          </a:p>
          <a:p>
            <a:pPr algn="ctr"/>
            <a:r>
              <a:rPr lang="sv-SE" sz="1600" b="1" dirty="0" smtClean="0">
                <a:solidFill>
                  <a:srgbClr val="000000"/>
                </a:solidFill>
                <a:latin typeface="Comic Sans MS" charset="0"/>
              </a:rPr>
              <a:t>Director General at CERN</a:t>
            </a:r>
          </a:p>
          <a:p>
            <a:pPr algn="ctr"/>
            <a:r>
              <a:rPr lang="sv-SE" sz="1600" b="1" dirty="0" smtClean="0">
                <a:solidFill>
                  <a:srgbClr val="000000"/>
                </a:solidFill>
                <a:latin typeface="Comic Sans MS" charset="0"/>
              </a:rPr>
              <a:t>W.F. Weisskopf</a:t>
            </a:r>
          </a:p>
          <a:p>
            <a:pPr algn="ctr"/>
            <a:r>
              <a:rPr lang="sv-SE" sz="1600" b="1" dirty="0" err="1" smtClean="0">
                <a:solidFill>
                  <a:srgbClr val="000000"/>
                </a:solidFill>
                <a:latin typeface="Comic Sans MS" charset="0"/>
              </a:rPr>
              <a:t>to</a:t>
            </a:r>
            <a:r>
              <a:rPr lang="sv-SE" sz="1600" b="1" dirty="0" smtClean="0">
                <a:solidFill>
                  <a:srgbClr val="000000"/>
                </a:solidFill>
                <a:latin typeface="Comic Sans MS" charset="0"/>
              </a:rPr>
              <a:t> the </a:t>
            </a:r>
          </a:p>
          <a:p>
            <a:pPr algn="ctr"/>
            <a:r>
              <a:rPr lang="sv-SE" sz="1600" b="1" dirty="0" smtClean="0">
                <a:solidFill>
                  <a:srgbClr val="000000"/>
                </a:solidFill>
                <a:latin typeface="Comic Sans MS" charset="0"/>
              </a:rPr>
              <a:t>ISOLDE Community</a:t>
            </a:r>
            <a:endParaRPr lang="sv-SE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187740" y="3660143"/>
            <a:ext cx="2891111" cy="2719821"/>
            <a:chOff x="6187740" y="3660143"/>
            <a:chExt cx="2891111" cy="2719821"/>
          </a:xfrm>
        </p:grpSpPr>
        <p:pic>
          <p:nvPicPr>
            <p:cNvPr id="8" name="Picture 7" descr="cern_lab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9" t="16449" r="17778"/>
            <a:stretch/>
          </p:blipFill>
          <p:spPr>
            <a:xfrm>
              <a:off x="6187740" y="4249145"/>
              <a:ext cx="2891111" cy="21308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97700" y="3660143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smtClean="0"/>
                <a:t>600 MeV p</a:t>
              </a:r>
            </a:p>
            <a:p>
              <a:pPr algn="ctr"/>
              <a:r>
                <a:rPr lang="sv-SE" dirty="0" smtClean="0"/>
                <a:t>CERN SC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13501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0659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2" t="21824" r="39975" b="40700"/>
          <a:stretch/>
        </p:blipFill>
        <p:spPr>
          <a:xfrm>
            <a:off x="3180956" y="1162189"/>
            <a:ext cx="2887978" cy="257009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37639" y="4231189"/>
            <a:ext cx="461169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omic Sans MS"/>
                <a:cs typeface="Comic Sans MS"/>
              </a:rPr>
              <a:t>Lysekil</a:t>
            </a:r>
            <a:r>
              <a:rPr lang="en-US" sz="3200" dirty="0" smtClean="0">
                <a:latin typeface="Comic Sans MS"/>
                <a:cs typeface="Comic Sans MS"/>
              </a:rPr>
              <a:t>, Sweden, </a:t>
            </a:r>
          </a:p>
          <a:p>
            <a:pPr algn="ctr"/>
            <a:r>
              <a:rPr lang="en-US" sz="3200" dirty="0" smtClean="0">
                <a:latin typeface="Comic Sans MS"/>
                <a:cs typeface="Comic Sans MS"/>
              </a:rPr>
              <a:t>August 21-27 1966</a:t>
            </a:r>
            <a:endParaRPr lang="en-US" sz="3200" dirty="0">
              <a:latin typeface="Comic Sans MS"/>
              <a:cs typeface="Comic Sans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474" y="259441"/>
            <a:ext cx="9105526" cy="5905483"/>
            <a:chOff x="0" y="241300"/>
            <a:chExt cx="9105526" cy="5905483"/>
          </a:xfrm>
        </p:grpSpPr>
        <p:pic>
          <p:nvPicPr>
            <p:cNvPr id="2" name="Picture 1" descr="Bondorf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5850"/>
              <a:ext cx="9105526" cy="535093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78200" y="241300"/>
              <a:ext cx="271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27/8 1966</a:t>
              </a:r>
              <a:endParaRPr lang="en-US" sz="24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4064000"/>
              <a:ext cx="8815294" cy="1269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3600" y="4525975"/>
            <a:ext cx="1857165" cy="462075"/>
            <a:chOff x="813370" y="4503055"/>
            <a:chExt cx="1857165" cy="46207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248135" y="4965130"/>
              <a:ext cx="142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13370" y="4503055"/>
              <a:ext cx="142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29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Estr1_1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69917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13" y="4089400"/>
            <a:ext cx="3458565" cy="2709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4847" y="888424"/>
            <a:ext cx="13676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1967</a:t>
            </a:r>
            <a:endParaRPr 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0647" y="6184900"/>
            <a:ext cx="12611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G. </a:t>
            </a:r>
            <a:r>
              <a:rPr lang="en-US" dirty="0" err="1" smtClean="0"/>
              <a:t>Droz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9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101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823" y="419100"/>
            <a:ext cx="6479177" cy="647917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Rectangle 2"/>
          <p:cNvSpPr/>
          <p:nvPr/>
        </p:nvSpPr>
        <p:spPr>
          <a:xfrm>
            <a:off x="420064" y="2795584"/>
            <a:ext cx="1753154" cy="1754327"/>
          </a:xfrm>
          <a:prstGeom prst="rect">
            <a:avLst/>
          </a:prstGeom>
          <a:solidFill>
            <a:srgbClr val="FCFFAF"/>
          </a:solidFill>
        </p:spPr>
        <p:txBody>
          <a:bodyPr wrap="none">
            <a:spAutoFit/>
          </a:bodyPr>
          <a:lstStyle/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The </a:t>
            </a:r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first</a:t>
            </a:r>
            <a:endParaRPr lang="sv-SE" b="1" dirty="0" smtClean="0">
              <a:solidFill>
                <a:srgbClr val="000000"/>
              </a:solidFill>
              <a:latin typeface="Comic Sans MS" charset="0"/>
            </a:endParaRPr>
          </a:p>
          <a:p>
            <a:pPr algn="ctr"/>
            <a:r>
              <a:rPr lang="sv-SE" b="1" dirty="0">
                <a:solidFill>
                  <a:srgbClr val="000000"/>
                </a:solidFill>
                <a:latin typeface="Comic Sans MS" charset="0"/>
              </a:rPr>
              <a:t>e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xperiment at</a:t>
            </a:r>
          </a:p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ISOLDE</a:t>
            </a:r>
          </a:p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On</a:t>
            </a:r>
          </a:p>
          <a:p>
            <a:pPr algn="ctr"/>
            <a:r>
              <a:rPr lang="sv-SE" b="1" dirty="0" err="1" smtClean="0">
                <a:solidFill>
                  <a:srgbClr val="000000"/>
                </a:solidFill>
                <a:latin typeface="Comic Sans MS" charset="0"/>
              </a:rPr>
              <a:t>October</a:t>
            </a:r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 16</a:t>
            </a:r>
          </a:p>
          <a:p>
            <a:pPr algn="ctr"/>
            <a:r>
              <a:rPr lang="sv-SE" b="1" dirty="0" smtClean="0">
                <a:solidFill>
                  <a:srgbClr val="000000"/>
                </a:solidFill>
                <a:latin typeface="Comic Sans MS" charset="0"/>
              </a:rPr>
              <a:t>1967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348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5" y="0"/>
            <a:ext cx="65690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3184" y="1279915"/>
            <a:ext cx="2642407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50800" dir="21360000" sx="103000" sy="103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Comic Sans MS"/>
                <a:cs typeface="Comic Sans MS"/>
              </a:rPr>
              <a:t>Ar</a:t>
            </a:r>
            <a:r>
              <a:rPr lang="en-US" sz="2800" dirty="0" smtClean="0">
                <a:latin typeface="Comic Sans MS"/>
                <a:cs typeface="Comic Sans MS"/>
              </a:rPr>
              <a:t>, Kr, Ag</a:t>
            </a:r>
          </a:p>
          <a:p>
            <a:pPr algn="ctr"/>
            <a:r>
              <a:rPr lang="en-US" sz="2800" dirty="0" smtClean="0">
                <a:latin typeface="Comic Sans MS"/>
                <a:cs typeface="Comic Sans MS"/>
              </a:rPr>
              <a:t>Cd, Sn, I</a:t>
            </a:r>
          </a:p>
          <a:p>
            <a:pPr algn="ctr"/>
            <a:r>
              <a:rPr lang="en-US" sz="2800" dirty="0" err="1" smtClean="0">
                <a:latin typeface="Comic Sans MS"/>
                <a:cs typeface="Comic Sans MS"/>
              </a:rPr>
              <a:t>Xe</a:t>
            </a:r>
            <a:r>
              <a:rPr lang="en-US" sz="2800" dirty="0" smtClean="0">
                <a:latin typeface="Comic Sans MS"/>
                <a:cs typeface="Comic Sans MS"/>
              </a:rPr>
              <a:t>, </a:t>
            </a:r>
            <a:r>
              <a:rPr lang="en-US" sz="2800" dirty="0" err="1" smtClean="0">
                <a:latin typeface="Comic Sans MS"/>
                <a:cs typeface="Comic Sans MS"/>
              </a:rPr>
              <a:t>Pt</a:t>
            </a:r>
            <a:r>
              <a:rPr lang="en-US" sz="2800" dirty="0" smtClean="0">
                <a:latin typeface="Comic Sans MS"/>
                <a:cs typeface="Comic Sans MS"/>
              </a:rPr>
              <a:t>, Au</a:t>
            </a:r>
          </a:p>
          <a:p>
            <a:pPr algn="ctr"/>
            <a:r>
              <a:rPr lang="en-US" sz="2800" dirty="0" smtClean="0">
                <a:latin typeface="Comic Sans MS"/>
                <a:cs typeface="Comic Sans MS"/>
              </a:rPr>
              <a:t>Hg, Po, </a:t>
            </a:r>
            <a:r>
              <a:rPr lang="en-US" sz="2800" dirty="0" err="1" smtClean="0">
                <a:latin typeface="Comic Sans MS"/>
                <a:cs typeface="Comic Sans MS"/>
              </a:rPr>
              <a:t>Rn</a:t>
            </a:r>
            <a:r>
              <a:rPr lang="en-US" sz="2800" dirty="0" smtClean="0">
                <a:latin typeface="Comic Sans MS"/>
                <a:cs typeface="Comic Sans MS"/>
              </a:rPr>
              <a:t>, </a:t>
            </a:r>
            <a:r>
              <a:rPr lang="en-US" sz="2800" dirty="0" err="1" smtClean="0">
                <a:latin typeface="Comic Sans MS"/>
                <a:cs typeface="Comic Sans MS"/>
              </a:rPr>
              <a:t>Fr</a:t>
            </a:r>
            <a:endParaRPr lang="en-US" sz="2800" dirty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41" y="5270499"/>
            <a:ext cx="3778422" cy="15675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1360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6774</TotalTime>
  <Words>1056</Words>
  <Application>Microsoft Macintosh PowerPoint</Application>
  <PresentationFormat>On-screen Show (4:3)</PresentationFormat>
  <Paragraphs>397</Paragraphs>
  <Slides>48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Chalmers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Björn Jonson</dc:creator>
  <cp:lastModifiedBy>Björn Jonson</cp:lastModifiedBy>
  <cp:revision>32</cp:revision>
  <dcterms:created xsi:type="dcterms:W3CDTF">2018-03-22T12:44:19Z</dcterms:created>
  <dcterms:modified xsi:type="dcterms:W3CDTF">2018-03-27T09:12:00Z</dcterms:modified>
</cp:coreProperties>
</file>