
<file path=[Content_Types].xml><?xml version="1.0" encoding="utf-8"?>
<Types xmlns="http://schemas.openxmlformats.org/package/2006/content-types">
  <Default Extension="jpg" ContentType="image/jpeg"/>
  <Default Extension="emf" ContentType="image/x-emf"/>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docx" ContentType="application/vnd.openxmlformats-officedocument.wordprocessingml.document"/>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3.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7.bin" ContentType="application/vnd.openxmlformats-officedocument.oleObject"/>
  <Override PartName="/ppt/notesSlides/notesSlide9.xml" ContentType="application/vnd.openxmlformats-officedocument.presentationml.notesSlide+xml"/>
  <Override PartName="/ppt/embeddings/oleObject18.bin" ContentType="application/vnd.openxmlformats-officedocument.oleObject"/>
  <Override PartName="/ppt/notesSlides/notesSlide10.xml" ContentType="application/vnd.openxmlformats-officedocument.presentationml.notesSlide+xml"/>
  <Override PartName="/ppt/embeddings/oleObject19.bin" ContentType="application/vnd.openxmlformats-officedocument.oleObject"/>
  <Override PartName="/ppt/notesSlides/notesSlide11.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notesSlides/notesSlide12.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notesSlides/notesSlide15.xml" ContentType="application/vnd.openxmlformats-officedocument.presentationml.notesSlide+xml"/>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notesSlides/notesSlide18.xml" ContentType="application/vnd.openxmlformats-officedocument.presentationml.notesSlide+xml"/>
  <Override PartName="/ppt/embeddings/oleObject56.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78" r:id="rId2"/>
    <p:sldId id="290" r:id="rId3"/>
    <p:sldId id="289" r:id="rId4"/>
    <p:sldId id="309" r:id="rId5"/>
    <p:sldId id="260" r:id="rId6"/>
    <p:sldId id="261" r:id="rId7"/>
    <p:sldId id="263" r:id="rId8"/>
    <p:sldId id="308" r:id="rId9"/>
    <p:sldId id="262" r:id="rId10"/>
    <p:sldId id="258" r:id="rId11"/>
    <p:sldId id="259" r:id="rId12"/>
    <p:sldId id="264" r:id="rId13"/>
    <p:sldId id="332" r:id="rId14"/>
    <p:sldId id="279" r:id="rId15"/>
    <p:sldId id="311" r:id="rId16"/>
    <p:sldId id="266" r:id="rId17"/>
    <p:sldId id="317" r:id="rId18"/>
    <p:sldId id="285" r:id="rId19"/>
    <p:sldId id="310" r:id="rId20"/>
    <p:sldId id="283" r:id="rId21"/>
    <p:sldId id="280" r:id="rId22"/>
    <p:sldId id="312" r:id="rId23"/>
    <p:sldId id="281" r:id="rId24"/>
    <p:sldId id="318" r:id="rId25"/>
    <p:sldId id="313" r:id="rId26"/>
    <p:sldId id="321" r:id="rId27"/>
    <p:sldId id="322" r:id="rId28"/>
    <p:sldId id="319" r:id="rId29"/>
    <p:sldId id="269" r:id="rId30"/>
    <p:sldId id="267" r:id="rId31"/>
    <p:sldId id="314" r:id="rId32"/>
    <p:sldId id="286" r:id="rId33"/>
    <p:sldId id="268" r:id="rId34"/>
    <p:sldId id="315" r:id="rId35"/>
    <p:sldId id="320" r:id="rId36"/>
    <p:sldId id="316" r:id="rId37"/>
    <p:sldId id="270" r:id="rId38"/>
    <p:sldId id="271" r:id="rId39"/>
    <p:sldId id="307" r:id="rId40"/>
    <p:sldId id="277" r:id="rId41"/>
    <p:sldId id="294" r:id="rId42"/>
    <p:sldId id="295" r:id="rId43"/>
    <p:sldId id="296" r:id="rId44"/>
    <p:sldId id="284" r:id="rId45"/>
    <p:sldId id="297" r:id="rId46"/>
    <p:sldId id="324" r:id="rId47"/>
    <p:sldId id="292" r:id="rId48"/>
    <p:sldId id="325" r:id="rId49"/>
    <p:sldId id="327" r:id="rId50"/>
    <p:sldId id="328" r:id="rId51"/>
    <p:sldId id="326" r:id="rId52"/>
    <p:sldId id="329" r:id="rId53"/>
    <p:sldId id="330" r:id="rId54"/>
    <p:sldId id="298" r:id="rId55"/>
    <p:sldId id="299" r:id="rId56"/>
    <p:sldId id="300" r:id="rId57"/>
    <p:sldId id="331" r:id="rId58"/>
    <p:sldId id="272" r:id="rId59"/>
    <p:sldId id="305" r:id="rId60"/>
    <p:sldId id="323"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65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1.emf"/><Relationship Id="rId3"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emf"/><Relationship Id="rId5" Type="http://schemas.openxmlformats.org/officeDocument/2006/relationships/image" Target="../media/image72.emf"/><Relationship Id="rId1" Type="http://schemas.openxmlformats.org/officeDocument/2006/relationships/image" Target="../media/image68.emf"/><Relationship Id="rId2" Type="http://schemas.openxmlformats.org/officeDocument/2006/relationships/image" Target="../media/image69.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emf"/><Relationship Id="rId1" Type="http://schemas.openxmlformats.org/officeDocument/2006/relationships/image" Target="../media/image75.emf"/><Relationship Id="rId2" Type="http://schemas.openxmlformats.org/officeDocument/2006/relationships/image" Target="../media/image76.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80.emf"/><Relationship Id="rId1" Type="http://schemas.openxmlformats.org/officeDocument/2006/relationships/image" Target="../media/image16.emf"/><Relationship Id="rId2" Type="http://schemas.openxmlformats.org/officeDocument/2006/relationships/image" Target="../media/image79.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04.wmf"/><Relationship Id="rId4" Type="http://schemas.openxmlformats.org/officeDocument/2006/relationships/image" Target="../media/image105.wmf"/><Relationship Id="rId1" Type="http://schemas.openxmlformats.org/officeDocument/2006/relationships/image" Target="../media/image102.wmf"/><Relationship Id="rId2" Type="http://schemas.openxmlformats.org/officeDocument/2006/relationships/image" Target="../media/image10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7.emf"/><Relationship Id="rId2" Type="http://schemas.openxmlformats.org/officeDocument/2006/relationships/image" Target="../media/image10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0.emf"/><Relationship Id="rId2" Type="http://schemas.openxmlformats.org/officeDocument/2006/relationships/image" Target="../media/image11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6.wmf"/><Relationship Id="rId2" Type="http://schemas.openxmlformats.org/officeDocument/2006/relationships/image" Target="../media/image11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2.wmf"/><Relationship Id="rId2" Type="http://schemas.openxmlformats.org/officeDocument/2006/relationships/image" Target="../media/image1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 Id="rId2" Type="http://schemas.openxmlformats.org/officeDocument/2006/relationships/image" Target="../media/image1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35.emf"/><Relationship Id="rId4" Type="http://schemas.openxmlformats.org/officeDocument/2006/relationships/image" Target="../media/image136.emf"/><Relationship Id="rId5" Type="http://schemas.openxmlformats.org/officeDocument/2006/relationships/image" Target="../media/image137.emf"/><Relationship Id="rId1" Type="http://schemas.openxmlformats.org/officeDocument/2006/relationships/image" Target="../media/image133.emf"/><Relationship Id="rId2" Type="http://schemas.openxmlformats.org/officeDocument/2006/relationships/image" Target="../media/image13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6.emf"/><Relationship Id="rId2" Type="http://schemas.openxmlformats.org/officeDocument/2006/relationships/image" Target="../media/image147.emf"/><Relationship Id="rId3" Type="http://schemas.openxmlformats.org/officeDocument/2006/relationships/image" Target="../media/image14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6" Type="http://schemas.openxmlformats.org/officeDocument/2006/relationships/image" Target="../media/image37.emf"/><Relationship Id="rId1" Type="http://schemas.openxmlformats.org/officeDocument/2006/relationships/image" Target="../media/image32.emf"/><Relationship Id="rId2"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wmf"/><Relationship Id="rId2" Type="http://schemas.openxmlformats.org/officeDocument/2006/relationships/image" Target="../media/image5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6797B0-1378-C342-ACD9-F4FB2B0D933F}" type="datetimeFigureOut">
              <a:rPr lang="en-US" smtClean="0"/>
              <a:t>16/10/15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2A6B44-F080-C040-8AA2-54ED1B6DA36E}" type="slidenum">
              <a:rPr lang="en-US" smtClean="0"/>
              <a:t>‹#›</a:t>
            </a:fld>
            <a:endParaRPr lang="en-US"/>
          </a:p>
        </p:txBody>
      </p:sp>
    </p:spTree>
    <p:extLst>
      <p:ext uri="{BB962C8B-B14F-4D97-AF65-F5344CB8AC3E}">
        <p14:creationId xmlns:p14="http://schemas.microsoft.com/office/powerpoint/2010/main" val="9811307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A6B44-F080-C040-8AA2-54ED1B6DA36E}" type="slidenum">
              <a:rPr lang="en-US" smtClean="0"/>
              <a:t>1</a:t>
            </a:fld>
            <a:endParaRPr lang="en-US"/>
          </a:p>
        </p:txBody>
      </p:sp>
    </p:spTree>
    <p:extLst>
      <p:ext uri="{BB962C8B-B14F-4D97-AF65-F5344CB8AC3E}">
        <p14:creationId xmlns:p14="http://schemas.microsoft.com/office/powerpoint/2010/main" val="1293441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A6B44-F080-C040-8AA2-54ED1B6DA36E}" type="slidenum">
              <a:rPr lang="en-US" smtClean="0"/>
              <a:t>23</a:t>
            </a:fld>
            <a:endParaRPr lang="en-US"/>
          </a:p>
        </p:txBody>
      </p:sp>
    </p:spTree>
    <p:extLst>
      <p:ext uri="{BB962C8B-B14F-4D97-AF65-F5344CB8AC3E}">
        <p14:creationId xmlns:p14="http://schemas.microsoft.com/office/powerpoint/2010/main" val="2659691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A6B44-F080-C040-8AA2-54ED1B6DA36E}" type="slidenum">
              <a:rPr lang="en-US" smtClean="0"/>
              <a:t>25</a:t>
            </a:fld>
            <a:endParaRPr lang="en-US"/>
          </a:p>
        </p:txBody>
      </p:sp>
    </p:spTree>
    <p:extLst>
      <p:ext uri="{BB962C8B-B14F-4D97-AF65-F5344CB8AC3E}">
        <p14:creationId xmlns:p14="http://schemas.microsoft.com/office/powerpoint/2010/main" val="3504697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A6B44-F080-C040-8AA2-54ED1B6DA36E}" type="slidenum">
              <a:rPr lang="en-US" smtClean="0"/>
              <a:t>27</a:t>
            </a:fld>
            <a:endParaRPr lang="en-US"/>
          </a:p>
        </p:txBody>
      </p:sp>
    </p:spTree>
    <p:extLst>
      <p:ext uri="{BB962C8B-B14F-4D97-AF65-F5344CB8AC3E}">
        <p14:creationId xmlns:p14="http://schemas.microsoft.com/office/powerpoint/2010/main" val="529632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A6B44-F080-C040-8AA2-54ED1B6DA36E}" type="slidenum">
              <a:rPr lang="en-US" smtClean="0"/>
              <a:t>33</a:t>
            </a:fld>
            <a:endParaRPr lang="en-US"/>
          </a:p>
        </p:txBody>
      </p:sp>
    </p:spTree>
    <p:extLst>
      <p:ext uri="{BB962C8B-B14F-4D97-AF65-F5344CB8AC3E}">
        <p14:creationId xmlns:p14="http://schemas.microsoft.com/office/powerpoint/2010/main" val="3906853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A6B44-F080-C040-8AA2-54ED1B6DA36E}" type="slidenum">
              <a:rPr lang="en-US" smtClean="0"/>
              <a:t>37</a:t>
            </a:fld>
            <a:endParaRPr lang="en-US"/>
          </a:p>
        </p:txBody>
      </p:sp>
    </p:spTree>
    <p:extLst>
      <p:ext uri="{BB962C8B-B14F-4D97-AF65-F5344CB8AC3E}">
        <p14:creationId xmlns:p14="http://schemas.microsoft.com/office/powerpoint/2010/main" val="968945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A6B44-F080-C040-8AA2-54ED1B6DA36E}" type="slidenum">
              <a:rPr lang="en-US" smtClean="0"/>
              <a:t>46</a:t>
            </a:fld>
            <a:endParaRPr lang="en-US"/>
          </a:p>
        </p:txBody>
      </p:sp>
    </p:spTree>
    <p:extLst>
      <p:ext uri="{BB962C8B-B14F-4D97-AF65-F5344CB8AC3E}">
        <p14:creationId xmlns:p14="http://schemas.microsoft.com/office/powerpoint/2010/main" val="1996341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3B44CB-415E-0247-984C-D7CEE2EAF5D7}" type="slidenum">
              <a:rPr lang="en-US" smtClean="0"/>
              <a:pPr/>
              <a:t>49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RENO in </a:t>
            </a:r>
            <a:r>
              <a:rPr lang="en-US" dirty="0" err="1" smtClean="0"/>
              <a:t>Soth</a:t>
            </a:r>
            <a:r>
              <a:rPr lang="en-US" baseline="0" dirty="0" smtClean="0"/>
              <a:t> Korea and Double </a:t>
            </a:r>
            <a:r>
              <a:rPr lang="en-US" baseline="0" dirty="0" err="1" smtClean="0"/>
              <a:t>Chooz</a:t>
            </a:r>
            <a:r>
              <a:rPr lang="en-US" baseline="0" dirty="0" smtClean="0"/>
              <a:t> in France</a:t>
            </a:r>
          </a:p>
          <a:p>
            <a:r>
              <a:rPr lang="en-US" sz="1200" b="1" kern="1200" dirty="0" smtClean="0">
                <a:solidFill>
                  <a:schemeClr val="tx1"/>
                </a:solidFill>
                <a:latin typeface="+mn-lt"/>
                <a:ea typeface="+mn-ea"/>
                <a:cs typeface="+mn-cs"/>
              </a:rPr>
              <a:t>+</a:t>
            </a:r>
            <a:r>
              <a:rPr lang="en-US" sz="1200" b="1" kern="1200" dirty="0" err="1" smtClean="0">
                <a:solidFill>
                  <a:schemeClr val="tx1"/>
                </a:solidFill>
                <a:latin typeface="+mn-lt"/>
                <a:ea typeface="+mn-ea"/>
                <a:cs typeface="+mn-cs"/>
              </a:rPr>
              <a:t>DAEδLUS</a:t>
            </a:r>
            <a:endParaRPr lang="en-US" dirty="0"/>
          </a:p>
        </p:txBody>
      </p:sp>
      <p:sp>
        <p:nvSpPr>
          <p:cNvPr id="4" name="Slide Number Placeholder 3"/>
          <p:cNvSpPr>
            <a:spLocks noGrp="1"/>
          </p:cNvSpPr>
          <p:nvPr>
            <p:ph type="sldNum" sz="quarter" idx="10"/>
          </p:nvPr>
        </p:nvSpPr>
        <p:spPr/>
        <p:txBody>
          <a:bodyPr/>
          <a:lstStyle/>
          <a:p>
            <a:fld id="{F32A6B44-F080-C040-8AA2-54ED1B6DA36E}" type="slidenum">
              <a:rPr lang="en-US" smtClean="0"/>
              <a:t>51</a:t>
            </a:fld>
            <a:endParaRPr lang="en-US"/>
          </a:p>
        </p:txBody>
      </p:sp>
    </p:spTree>
    <p:extLst>
      <p:ext uri="{BB962C8B-B14F-4D97-AF65-F5344CB8AC3E}">
        <p14:creationId xmlns:p14="http://schemas.microsoft.com/office/powerpoint/2010/main" val="1758517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A6B44-F080-C040-8AA2-54ED1B6DA36E}" type="slidenum">
              <a:rPr lang="en-US" smtClean="0"/>
              <a:t>56</a:t>
            </a:fld>
            <a:endParaRPr lang="en-US"/>
          </a:p>
        </p:txBody>
      </p:sp>
    </p:spTree>
    <p:extLst>
      <p:ext uri="{BB962C8B-B14F-4D97-AF65-F5344CB8AC3E}">
        <p14:creationId xmlns:p14="http://schemas.microsoft.com/office/powerpoint/2010/main" val="670917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143000" y="685800"/>
            <a:ext cx="4572000" cy="3429000"/>
          </a:xfrm>
        </p:spPr>
      </p:sp>
      <p:sp>
        <p:nvSpPr>
          <p:cNvPr id="3" name="Platshållare för anteckningar 2"/>
          <p:cNvSpPr>
            <a:spLocks noGrp="1"/>
          </p:cNvSpPr>
          <p:nvPr>
            <p:ph type="body" idx="1"/>
          </p:nvPr>
        </p:nvSpPr>
        <p:spPr/>
        <p:txBody>
          <a:bodyPr>
            <a:normAutofit/>
          </a:bodyPr>
          <a:lstStyle/>
          <a:p>
            <a:endParaRPr lang="en-GB"/>
          </a:p>
        </p:txBody>
      </p:sp>
      <p:sp>
        <p:nvSpPr>
          <p:cNvPr id="4" name="Platshållare för bildnummer 3"/>
          <p:cNvSpPr>
            <a:spLocks noGrp="1"/>
          </p:cNvSpPr>
          <p:nvPr>
            <p:ph type="sldNum" sz="quarter" idx="10"/>
          </p:nvPr>
        </p:nvSpPr>
        <p:spPr/>
        <p:txBody>
          <a:bodyPr/>
          <a:lstStyle/>
          <a:p>
            <a:pPr>
              <a:defRPr/>
            </a:pPr>
            <a:fld id="{4B2C28D3-5F5D-774A-8A16-FF93FF4EA470}" type="slidenum">
              <a:rPr lang="sv-SE" smtClean="0"/>
              <a:pPr>
                <a:defRPr/>
              </a:pPr>
              <a:t>3</a:t>
            </a:fld>
            <a:endParaRPr 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A6B44-F080-C040-8AA2-54ED1B6DA36E}" type="slidenum">
              <a:rPr lang="en-US" smtClean="0"/>
              <a:t>7</a:t>
            </a:fld>
            <a:endParaRPr lang="en-US"/>
          </a:p>
        </p:txBody>
      </p:sp>
    </p:spTree>
    <p:extLst>
      <p:ext uri="{BB962C8B-B14F-4D97-AF65-F5344CB8AC3E}">
        <p14:creationId xmlns:p14="http://schemas.microsoft.com/office/powerpoint/2010/main" val="727977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A6B44-F080-C040-8AA2-54ED1B6DA36E}" type="slidenum">
              <a:rPr lang="en-US" smtClean="0"/>
              <a:t>8</a:t>
            </a:fld>
            <a:endParaRPr lang="en-US"/>
          </a:p>
        </p:txBody>
      </p:sp>
    </p:spTree>
    <p:extLst>
      <p:ext uri="{BB962C8B-B14F-4D97-AF65-F5344CB8AC3E}">
        <p14:creationId xmlns:p14="http://schemas.microsoft.com/office/powerpoint/2010/main" val="3131440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F32A6B44-F080-C040-8AA2-54ED1B6DA36E}" type="slidenum">
              <a:rPr lang="en-US" smtClean="0"/>
              <a:t>9</a:t>
            </a:fld>
            <a:endParaRPr lang="en-US"/>
          </a:p>
        </p:txBody>
      </p:sp>
    </p:spTree>
    <p:extLst>
      <p:ext uri="{BB962C8B-B14F-4D97-AF65-F5344CB8AC3E}">
        <p14:creationId xmlns:p14="http://schemas.microsoft.com/office/powerpoint/2010/main" val="1519870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A6B44-F080-C040-8AA2-54ED1B6DA36E}" type="slidenum">
              <a:rPr lang="en-US" smtClean="0"/>
              <a:t>12</a:t>
            </a:fld>
            <a:endParaRPr lang="en-US"/>
          </a:p>
        </p:txBody>
      </p:sp>
    </p:spTree>
    <p:extLst>
      <p:ext uri="{BB962C8B-B14F-4D97-AF65-F5344CB8AC3E}">
        <p14:creationId xmlns:p14="http://schemas.microsoft.com/office/powerpoint/2010/main" val="3113517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A6B44-F080-C040-8AA2-54ED1B6DA36E}" type="slidenum">
              <a:rPr lang="en-US" smtClean="0"/>
              <a:t>20</a:t>
            </a:fld>
            <a:endParaRPr lang="en-US"/>
          </a:p>
        </p:txBody>
      </p:sp>
    </p:spTree>
    <p:extLst>
      <p:ext uri="{BB962C8B-B14F-4D97-AF65-F5344CB8AC3E}">
        <p14:creationId xmlns:p14="http://schemas.microsoft.com/office/powerpoint/2010/main" val="3988278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32A6B44-F080-C040-8AA2-54ED1B6DA36E}" type="slidenum">
              <a:rPr lang="en-US" smtClean="0"/>
              <a:t>21</a:t>
            </a:fld>
            <a:endParaRPr lang="en-US"/>
          </a:p>
        </p:txBody>
      </p:sp>
    </p:spTree>
    <p:extLst>
      <p:ext uri="{BB962C8B-B14F-4D97-AF65-F5344CB8AC3E}">
        <p14:creationId xmlns:p14="http://schemas.microsoft.com/office/powerpoint/2010/main" val="892459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A6B44-F080-C040-8AA2-54ED1B6DA36E}" type="slidenum">
              <a:rPr lang="en-US" smtClean="0"/>
              <a:t>22</a:t>
            </a:fld>
            <a:endParaRPr lang="en-US"/>
          </a:p>
        </p:txBody>
      </p:sp>
    </p:spTree>
    <p:extLst>
      <p:ext uri="{BB962C8B-B14F-4D97-AF65-F5344CB8AC3E}">
        <p14:creationId xmlns:p14="http://schemas.microsoft.com/office/powerpoint/2010/main" val="2889768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a:p>
        </p:txBody>
      </p:sp>
      <p:sp>
        <p:nvSpPr>
          <p:cNvPr id="4" name="Date Placeholder 3"/>
          <p:cNvSpPr>
            <a:spLocks noGrp="1"/>
          </p:cNvSpPr>
          <p:nvPr>
            <p:ph type="dt" sz="half" idx="10"/>
          </p:nvPr>
        </p:nvSpPr>
        <p:spPr/>
        <p:txBody>
          <a:bodyPr/>
          <a:lstStyle/>
          <a:p>
            <a:fld id="{CF73D629-02D1-DF4F-BCA4-6FAF8A7A0AF3}" type="datetimeFigureOut">
              <a:rPr lang="en-US" smtClean="0"/>
              <a:t>16/10/15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5CD302-D613-5846-A898-397FD8E9749E}" type="slidenum">
              <a:rPr lang="en-US" smtClean="0"/>
              <a:t>‹#›</a:t>
            </a:fld>
            <a:endParaRPr lang="en-US"/>
          </a:p>
        </p:txBody>
      </p:sp>
    </p:spTree>
    <p:extLst>
      <p:ext uri="{BB962C8B-B14F-4D97-AF65-F5344CB8AC3E}">
        <p14:creationId xmlns:p14="http://schemas.microsoft.com/office/powerpoint/2010/main" val="77696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CF73D629-02D1-DF4F-BCA4-6FAF8A7A0AF3}" type="datetimeFigureOut">
              <a:rPr lang="en-US" smtClean="0"/>
              <a:t>16/10/15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5CD302-D613-5846-A898-397FD8E9749E}" type="slidenum">
              <a:rPr lang="en-US" smtClean="0"/>
              <a:t>‹#›</a:t>
            </a:fld>
            <a:endParaRPr lang="en-US"/>
          </a:p>
        </p:txBody>
      </p:sp>
    </p:spTree>
    <p:extLst>
      <p:ext uri="{BB962C8B-B14F-4D97-AF65-F5344CB8AC3E}">
        <p14:creationId xmlns:p14="http://schemas.microsoft.com/office/powerpoint/2010/main" val="246526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CF73D629-02D1-DF4F-BCA4-6FAF8A7A0AF3}" type="datetimeFigureOut">
              <a:rPr lang="en-US" smtClean="0"/>
              <a:t>16/10/15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5CD302-D613-5846-A898-397FD8E9749E}" type="slidenum">
              <a:rPr lang="en-US" smtClean="0"/>
              <a:t>‹#›</a:t>
            </a:fld>
            <a:endParaRPr lang="en-US"/>
          </a:p>
        </p:txBody>
      </p:sp>
    </p:spTree>
    <p:extLst>
      <p:ext uri="{BB962C8B-B14F-4D97-AF65-F5344CB8AC3E}">
        <p14:creationId xmlns:p14="http://schemas.microsoft.com/office/powerpoint/2010/main" val="3685352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CF73D629-02D1-DF4F-BCA4-6FAF8A7A0AF3}" type="datetimeFigureOut">
              <a:rPr lang="en-US" smtClean="0"/>
              <a:t>16/10/15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5CD302-D613-5846-A898-397FD8E9749E}" type="slidenum">
              <a:rPr lang="en-US" smtClean="0"/>
              <a:t>‹#›</a:t>
            </a:fld>
            <a:endParaRPr lang="en-US"/>
          </a:p>
        </p:txBody>
      </p:sp>
    </p:spTree>
    <p:extLst>
      <p:ext uri="{BB962C8B-B14F-4D97-AF65-F5344CB8AC3E}">
        <p14:creationId xmlns:p14="http://schemas.microsoft.com/office/powerpoint/2010/main" val="1641396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CF73D629-02D1-DF4F-BCA4-6FAF8A7A0AF3}" type="datetimeFigureOut">
              <a:rPr lang="en-US" smtClean="0"/>
              <a:t>16/10/15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5CD302-D613-5846-A898-397FD8E9749E}" type="slidenum">
              <a:rPr lang="en-US" smtClean="0"/>
              <a:t>‹#›</a:t>
            </a:fld>
            <a:endParaRPr lang="en-US"/>
          </a:p>
        </p:txBody>
      </p:sp>
    </p:spTree>
    <p:extLst>
      <p:ext uri="{BB962C8B-B14F-4D97-AF65-F5344CB8AC3E}">
        <p14:creationId xmlns:p14="http://schemas.microsoft.com/office/powerpoint/2010/main" val="153148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4"/>
          <p:cNvSpPr>
            <a:spLocks noGrp="1"/>
          </p:cNvSpPr>
          <p:nvPr>
            <p:ph type="dt" sz="half" idx="10"/>
          </p:nvPr>
        </p:nvSpPr>
        <p:spPr/>
        <p:txBody>
          <a:bodyPr/>
          <a:lstStyle/>
          <a:p>
            <a:fld id="{CF73D629-02D1-DF4F-BCA4-6FAF8A7A0AF3}" type="datetimeFigureOut">
              <a:rPr lang="en-US" smtClean="0"/>
              <a:t>16/10/15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5CD302-D613-5846-A898-397FD8E9749E}" type="slidenum">
              <a:rPr lang="en-US" smtClean="0"/>
              <a:t>‹#›</a:t>
            </a:fld>
            <a:endParaRPr lang="en-US"/>
          </a:p>
        </p:txBody>
      </p:sp>
    </p:spTree>
    <p:extLst>
      <p:ext uri="{BB962C8B-B14F-4D97-AF65-F5344CB8AC3E}">
        <p14:creationId xmlns:p14="http://schemas.microsoft.com/office/powerpoint/2010/main" val="3523448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Date Placeholder 6"/>
          <p:cNvSpPr>
            <a:spLocks noGrp="1"/>
          </p:cNvSpPr>
          <p:nvPr>
            <p:ph type="dt" sz="half" idx="10"/>
          </p:nvPr>
        </p:nvSpPr>
        <p:spPr/>
        <p:txBody>
          <a:bodyPr/>
          <a:lstStyle/>
          <a:p>
            <a:fld id="{CF73D629-02D1-DF4F-BCA4-6FAF8A7A0AF3}" type="datetimeFigureOut">
              <a:rPr lang="en-US" smtClean="0"/>
              <a:t>16/10/15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5CD302-D613-5846-A898-397FD8E9749E}" type="slidenum">
              <a:rPr lang="en-US" smtClean="0"/>
              <a:t>‹#›</a:t>
            </a:fld>
            <a:endParaRPr lang="en-US"/>
          </a:p>
        </p:txBody>
      </p:sp>
    </p:spTree>
    <p:extLst>
      <p:ext uri="{BB962C8B-B14F-4D97-AF65-F5344CB8AC3E}">
        <p14:creationId xmlns:p14="http://schemas.microsoft.com/office/powerpoint/2010/main" val="1072451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p:txBody>
          <a:bodyPr/>
          <a:lstStyle/>
          <a:p>
            <a:fld id="{CF73D629-02D1-DF4F-BCA4-6FAF8A7A0AF3}" type="datetimeFigureOut">
              <a:rPr lang="en-US" smtClean="0"/>
              <a:t>16/10/15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5CD302-D613-5846-A898-397FD8E9749E}" type="slidenum">
              <a:rPr lang="en-US" smtClean="0"/>
              <a:t>‹#›</a:t>
            </a:fld>
            <a:endParaRPr lang="en-US"/>
          </a:p>
        </p:txBody>
      </p:sp>
    </p:spTree>
    <p:extLst>
      <p:ext uri="{BB962C8B-B14F-4D97-AF65-F5344CB8AC3E}">
        <p14:creationId xmlns:p14="http://schemas.microsoft.com/office/powerpoint/2010/main" val="726665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3D629-02D1-DF4F-BCA4-6FAF8A7A0AF3}" type="datetimeFigureOut">
              <a:rPr lang="en-US" smtClean="0"/>
              <a:t>16/10/15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5CD302-D613-5846-A898-397FD8E9749E}" type="slidenum">
              <a:rPr lang="en-US" smtClean="0"/>
              <a:t>‹#›</a:t>
            </a:fld>
            <a:endParaRPr lang="en-US"/>
          </a:p>
        </p:txBody>
      </p:sp>
    </p:spTree>
    <p:extLst>
      <p:ext uri="{BB962C8B-B14F-4D97-AF65-F5344CB8AC3E}">
        <p14:creationId xmlns:p14="http://schemas.microsoft.com/office/powerpoint/2010/main" val="3295986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CF73D629-02D1-DF4F-BCA4-6FAF8A7A0AF3}" type="datetimeFigureOut">
              <a:rPr lang="en-US" smtClean="0"/>
              <a:t>16/10/15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5CD302-D613-5846-A898-397FD8E9749E}" type="slidenum">
              <a:rPr lang="en-US" smtClean="0"/>
              <a:t>‹#›</a:t>
            </a:fld>
            <a:endParaRPr lang="en-US"/>
          </a:p>
        </p:txBody>
      </p:sp>
    </p:spTree>
    <p:extLst>
      <p:ext uri="{BB962C8B-B14F-4D97-AF65-F5344CB8AC3E}">
        <p14:creationId xmlns:p14="http://schemas.microsoft.com/office/powerpoint/2010/main" val="434677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CF73D629-02D1-DF4F-BCA4-6FAF8A7A0AF3}" type="datetimeFigureOut">
              <a:rPr lang="en-US" smtClean="0"/>
              <a:t>16/10/15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5CD302-D613-5846-A898-397FD8E9749E}" type="slidenum">
              <a:rPr lang="en-US" smtClean="0"/>
              <a:t>‹#›</a:t>
            </a:fld>
            <a:endParaRPr lang="en-US"/>
          </a:p>
        </p:txBody>
      </p:sp>
    </p:spTree>
    <p:extLst>
      <p:ext uri="{BB962C8B-B14F-4D97-AF65-F5344CB8AC3E}">
        <p14:creationId xmlns:p14="http://schemas.microsoft.com/office/powerpoint/2010/main" val="9316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3D629-02D1-DF4F-BCA4-6FAF8A7A0AF3}" type="datetimeFigureOut">
              <a:rPr lang="en-US" smtClean="0"/>
              <a:t>16/10/15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5CD302-D613-5846-A898-397FD8E9749E}" type="slidenum">
              <a:rPr lang="en-US" smtClean="0"/>
              <a:t>‹#›</a:t>
            </a:fld>
            <a:endParaRPr lang="en-US"/>
          </a:p>
        </p:txBody>
      </p:sp>
    </p:spTree>
    <p:extLst>
      <p:ext uri="{BB962C8B-B14F-4D97-AF65-F5344CB8AC3E}">
        <p14:creationId xmlns:p14="http://schemas.microsoft.com/office/powerpoint/2010/main" val="733656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oleObject" Target="../embeddings/oleObject6.bin"/><Relationship Id="rId7" Type="http://schemas.openxmlformats.org/officeDocument/2006/relationships/image" Target="../media/image27.emf"/><Relationship Id="rId8" Type="http://schemas.openxmlformats.org/officeDocument/2006/relationships/image" Target="../media/image2.png"/><Relationship Id="rId9" Type="http://schemas.openxmlformats.org/officeDocument/2006/relationships/image" Target="../media/image30.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s>
</file>

<file path=ppt/slides/_rels/slide14.xml.rels><?xml version="1.0" encoding="UTF-8" standalone="yes"?>
<Relationships xmlns="http://schemas.openxmlformats.org/package/2006/relationships"><Relationship Id="rId9" Type="http://schemas.openxmlformats.org/officeDocument/2006/relationships/oleObject" Target="../embeddings/Microsoft_Word_97_-_2004_Document3.doc"/><Relationship Id="rId20" Type="http://schemas.openxmlformats.org/officeDocument/2006/relationships/image" Target="../media/image2.png"/><Relationship Id="rId10" Type="http://schemas.openxmlformats.org/officeDocument/2006/relationships/image" Target="../media/image34.emf"/><Relationship Id="rId11" Type="http://schemas.openxmlformats.org/officeDocument/2006/relationships/oleObject" Target="../embeddings/oleObject10.bin"/><Relationship Id="rId12" Type="http://schemas.openxmlformats.org/officeDocument/2006/relationships/oleObject" Target="../embeddings/Microsoft_Word_97_-_2004_Document4.doc"/><Relationship Id="rId13" Type="http://schemas.openxmlformats.org/officeDocument/2006/relationships/image" Target="../media/image35.emf"/><Relationship Id="rId14" Type="http://schemas.openxmlformats.org/officeDocument/2006/relationships/oleObject" Target="../embeddings/oleObject11.bin"/><Relationship Id="rId15" Type="http://schemas.openxmlformats.org/officeDocument/2006/relationships/oleObject" Target="../embeddings/Microsoft_Word_97_-_2004_Document5.doc"/><Relationship Id="rId16" Type="http://schemas.openxmlformats.org/officeDocument/2006/relationships/image" Target="../media/image36.emf"/><Relationship Id="rId17" Type="http://schemas.openxmlformats.org/officeDocument/2006/relationships/oleObject" Target="../embeddings/oleObject12.bin"/><Relationship Id="rId18" Type="http://schemas.openxmlformats.org/officeDocument/2006/relationships/oleObject" Target="../embeddings/Microsoft_Word_97_-_2004_Document6.doc"/><Relationship Id="rId19" Type="http://schemas.openxmlformats.org/officeDocument/2006/relationships/image" Target="../media/image37.emf"/><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image" Target="../media/image38.png"/><Relationship Id="rId4" Type="http://schemas.openxmlformats.org/officeDocument/2006/relationships/oleObject" Target="../embeddings/oleObject7.bin"/><Relationship Id="rId5" Type="http://schemas.openxmlformats.org/officeDocument/2006/relationships/image" Target="../media/image32.emf"/><Relationship Id="rId6" Type="http://schemas.openxmlformats.org/officeDocument/2006/relationships/oleObject" Target="../embeddings/oleObject8.bin"/><Relationship Id="rId7" Type="http://schemas.openxmlformats.org/officeDocument/2006/relationships/image" Target="../media/image33.emf"/><Relationship Id="rId8"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wmf"/><Relationship Id="rId5" Type="http://schemas.openxmlformats.org/officeDocument/2006/relationships/oleObject" Target="../embeddings/oleObject13.bin"/><Relationship Id="rId6" Type="http://schemas.openxmlformats.org/officeDocument/2006/relationships/image" Target="../media/image41.wmf"/><Relationship Id="rId7" Type="http://schemas.openxmlformats.org/officeDocument/2006/relationships/image" Target="../media/image44.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oleObject" Target="../embeddings/oleObject14.bin"/><Relationship Id="rId5" Type="http://schemas.openxmlformats.org/officeDocument/2006/relationships/image" Target="../media/image47.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oleObject" Target="../embeddings/oleObject15.bin"/><Relationship Id="rId5" Type="http://schemas.openxmlformats.org/officeDocument/2006/relationships/image" Target="../media/image49.wmf"/><Relationship Id="rId6" Type="http://schemas.openxmlformats.org/officeDocument/2006/relationships/oleObject" Target="../embeddings/oleObject16.bin"/><Relationship Id="rId7" Type="http://schemas.openxmlformats.org/officeDocument/2006/relationships/oleObject" Target="../embeddings/Microsoft_Word_97_-_2004_Document7.doc"/><Relationship Id="rId8" Type="http://schemas.openxmlformats.org/officeDocument/2006/relationships/image" Target="../media/image50.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57.png"/><Relationship Id="rId5" Type="http://schemas.openxmlformats.org/officeDocument/2006/relationships/image" Target="../media/image58.jpg"/><Relationship Id="rId6" Type="http://schemas.openxmlformats.org/officeDocument/2006/relationships/oleObject" Target="../embeddings/oleObject17.bin"/><Relationship Id="rId7" Type="http://schemas.openxmlformats.org/officeDocument/2006/relationships/image" Target="../media/image56.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60.png"/><Relationship Id="rId5" Type="http://schemas.openxmlformats.org/officeDocument/2006/relationships/oleObject" Target="../embeddings/oleObject18.bin"/><Relationship Id="rId6" Type="http://schemas.openxmlformats.org/officeDocument/2006/relationships/oleObject" Target="../embeddings/Microsoft_Word_97_-_2004_Document8.doc"/><Relationship Id="rId7" Type="http://schemas.openxmlformats.org/officeDocument/2006/relationships/image" Target="../media/image59.emf"/><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oleObject" Target="../embeddings/oleObject19.bin"/><Relationship Id="rId5" Type="http://schemas.openxmlformats.org/officeDocument/2006/relationships/oleObject" Target="../embeddings/Microsoft_Word_97_-_2004_Document9.doc"/><Relationship Id="rId6" Type="http://schemas.openxmlformats.org/officeDocument/2006/relationships/image" Target="../media/image63.emf"/><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1" Type="http://schemas.openxmlformats.org/officeDocument/2006/relationships/image" Target="../media/image71.emf"/><Relationship Id="rId12" Type="http://schemas.openxmlformats.org/officeDocument/2006/relationships/oleObject" Target="../embeddings/oleObject24.bin"/><Relationship Id="rId13" Type="http://schemas.openxmlformats.org/officeDocument/2006/relationships/image" Target="../media/image72.emf"/><Relationship Id="rId14" Type="http://schemas.openxmlformats.org/officeDocument/2006/relationships/image" Target="../media/image74.png"/><Relationship Id="rId1" Type="http://schemas.openxmlformats.org/officeDocument/2006/relationships/vmlDrawing" Target="../drawings/vmlDrawing11.vml"/><Relationship Id="rId2" Type="http://schemas.openxmlformats.org/officeDocument/2006/relationships/slideLayout" Target="../slideLayouts/slideLayout7.xml"/><Relationship Id="rId3" Type="http://schemas.openxmlformats.org/officeDocument/2006/relationships/image" Target="../media/image73.png"/><Relationship Id="rId4" Type="http://schemas.openxmlformats.org/officeDocument/2006/relationships/oleObject" Target="../embeddings/oleObject20.bin"/><Relationship Id="rId5" Type="http://schemas.openxmlformats.org/officeDocument/2006/relationships/image" Target="../media/image68.emf"/><Relationship Id="rId6" Type="http://schemas.openxmlformats.org/officeDocument/2006/relationships/oleObject" Target="../embeddings/oleObject21.bin"/><Relationship Id="rId7" Type="http://schemas.openxmlformats.org/officeDocument/2006/relationships/image" Target="../media/image69.emf"/><Relationship Id="rId8" Type="http://schemas.openxmlformats.org/officeDocument/2006/relationships/oleObject" Target="../embeddings/oleObject22.bin"/><Relationship Id="rId9" Type="http://schemas.openxmlformats.org/officeDocument/2006/relationships/image" Target="../media/image70.emf"/><Relationship Id="rId10" Type="http://schemas.openxmlformats.org/officeDocument/2006/relationships/oleObject" Target="../embeddings/oleObject23.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25.bin"/><Relationship Id="rId5" Type="http://schemas.openxmlformats.org/officeDocument/2006/relationships/image" Target="../media/image75.emf"/><Relationship Id="rId6" Type="http://schemas.openxmlformats.org/officeDocument/2006/relationships/oleObject" Target="../embeddings/oleObject26.bin"/><Relationship Id="rId7" Type="http://schemas.openxmlformats.org/officeDocument/2006/relationships/image" Target="../media/image76.emf"/><Relationship Id="rId8" Type="http://schemas.openxmlformats.org/officeDocument/2006/relationships/oleObject" Target="../embeddings/oleObject27.bin"/><Relationship Id="rId9" Type="http://schemas.openxmlformats.org/officeDocument/2006/relationships/image" Target="../media/image77.emf"/><Relationship Id="rId10" Type="http://schemas.openxmlformats.org/officeDocument/2006/relationships/oleObject" Target="../embeddings/oleObject28.bin"/><Relationship Id="rId11" Type="http://schemas.openxmlformats.org/officeDocument/2006/relationships/image" Target="../media/image78.emf"/><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1" Type="http://schemas.openxmlformats.org/officeDocument/2006/relationships/image" Target="../media/image17.emf"/><Relationship Id="rId12" Type="http://schemas.openxmlformats.org/officeDocument/2006/relationships/oleObject" Target="../embeddings/oleObject32.bin"/><Relationship Id="rId13" Type="http://schemas.openxmlformats.org/officeDocument/2006/relationships/package" Target="../embeddings/Microsoft_Word_Document1.docx"/><Relationship Id="rId14" Type="http://schemas.openxmlformats.org/officeDocument/2006/relationships/image" Target="../media/image80.emf"/><Relationship Id="rId1" Type="http://schemas.openxmlformats.org/officeDocument/2006/relationships/vmlDrawing" Target="../drawings/vmlDrawing13.vml"/><Relationship Id="rId2" Type="http://schemas.openxmlformats.org/officeDocument/2006/relationships/slideLayout" Target="../slideLayouts/slideLayout7.xml"/><Relationship Id="rId3" Type="http://schemas.openxmlformats.org/officeDocument/2006/relationships/oleObject" Target="../embeddings/oleObject29.bin"/><Relationship Id="rId4" Type="http://schemas.openxmlformats.org/officeDocument/2006/relationships/oleObject" Target="../embeddings/Microsoft_Word_97_-_2004_Document10.doc"/><Relationship Id="rId5" Type="http://schemas.openxmlformats.org/officeDocument/2006/relationships/image" Target="../media/image16.emf"/><Relationship Id="rId6" Type="http://schemas.openxmlformats.org/officeDocument/2006/relationships/oleObject" Target="../embeddings/oleObject30.bin"/><Relationship Id="rId7" Type="http://schemas.openxmlformats.org/officeDocument/2006/relationships/oleObject" Target="../embeddings/Microsoft_Word_97_-_2004_Document11.doc"/><Relationship Id="rId8" Type="http://schemas.openxmlformats.org/officeDocument/2006/relationships/image" Target="../media/image79.emf"/><Relationship Id="rId9" Type="http://schemas.openxmlformats.org/officeDocument/2006/relationships/oleObject" Target="../embeddings/oleObject31.bin"/><Relationship Id="rId10" Type="http://schemas.openxmlformats.org/officeDocument/2006/relationships/oleObject" Target="../embeddings/Microsoft_Word_97_-_2004_Document12.doc"/></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 Id="rId3"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5"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 Id="rId3" Type="http://schemas.openxmlformats.org/officeDocument/2006/relationships/image" Target="../media/image8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8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 Id="rId3" Type="http://schemas.openxmlformats.org/officeDocument/2006/relationships/image" Target="../media/image9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37.xml.rels><?xml version="1.0" encoding="UTF-8" standalone="yes"?>
<Relationships xmlns="http://schemas.openxmlformats.org/package/2006/relationships"><Relationship Id="rId3" Type="http://schemas.openxmlformats.org/officeDocument/2006/relationships/image" Target="../media/image95.jpg"/><Relationship Id="rId4" Type="http://schemas.openxmlformats.org/officeDocument/2006/relationships/image" Target="../media/image96.jp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png"/><Relationship Id="rId3" Type="http://schemas.openxmlformats.org/officeDocument/2006/relationships/image" Target="../media/image9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 Id="rId3"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3.bin"/><Relationship Id="rId4" Type="http://schemas.openxmlformats.org/officeDocument/2006/relationships/image" Target="../media/image102.wmf"/><Relationship Id="rId5" Type="http://schemas.openxmlformats.org/officeDocument/2006/relationships/oleObject" Target="../embeddings/oleObject34.bin"/><Relationship Id="rId6" Type="http://schemas.openxmlformats.org/officeDocument/2006/relationships/image" Target="../media/image103.wmf"/><Relationship Id="rId7" Type="http://schemas.openxmlformats.org/officeDocument/2006/relationships/oleObject" Target="../embeddings/oleObject35.bin"/><Relationship Id="rId8" Type="http://schemas.openxmlformats.org/officeDocument/2006/relationships/image" Target="../media/image104.wmf"/><Relationship Id="rId9" Type="http://schemas.openxmlformats.org/officeDocument/2006/relationships/oleObject" Target="../embeddings/oleObject36.bin"/><Relationship Id="rId10" Type="http://schemas.openxmlformats.org/officeDocument/2006/relationships/image" Target="../media/image105.wmf"/><Relationship Id="rId11" Type="http://schemas.openxmlformats.org/officeDocument/2006/relationships/image" Target="../media/image106.png"/><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7.bin"/><Relationship Id="rId4" Type="http://schemas.openxmlformats.org/officeDocument/2006/relationships/image" Target="../media/image107.emf"/><Relationship Id="rId5" Type="http://schemas.openxmlformats.org/officeDocument/2006/relationships/oleObject" Target="../embeddings/oleObject38.bin"/><Relationship Id="rId6" Type="http://schemas.openxmlformats.org/officeDocument/2006/relationships/image" Target="../media/image108.emf"/><Relationship Id="rId7" Type="http://schemas.openxmlformats.org/officeDocument/2006/relationships/image" Target="../media/image109.png"/><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9.bin"/><Relationship Id="rId4" Type="http://schemas.openxmlformats.org/officeDocument/2006/relationships/image" Target="../media/image110.emf"/><Relationship Id="rId5" Type="http://schemas.openxmlformats.org/officeDocument/2006/relationships/oleObject" Target="../embeddings/oleObject40.bin"/><Relationship Id="rId6" Type="http://schemas.openxmlformats.org/officeDocument/2006/relationships/image" Target="../media/image111.emf"/><Relationship Id="rId7" Type="http://schemas.openxmlformats.org/officeDocument/2006/relationships/image" Target="../media/image112.png"/><Relationship Id="rId1" Type="http://schemas.openxmlformats.org/officeDocument/2006/relationships/vmlDrawing" Target="../drawings/vmlDrawing16.vm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oleObject" Target="../embeddings/oleObject41.bin"/><Relationship Id="rId5" Type="http://schemas.openxmlformats.org/officeDocument/2006/relationships/image" Target="../media/image113.emf"/><Relationship Id="rId6" Type="http://schemas.openxmlformats.org/officeDocument/2006/relationships/image" Target="../media/image115.png"/><Relationship Id="rId7" Type="http://schemas.openxmlformats.org/officeDocument/2006/relationships/image" Target="../media/image109.png"/><Relationship Id="rId1" Type="http://schemas.openxmlformats.org/officeDocument/2006/relationships/vmlDrawing" Target="../drawings/vmlDrawing17.vml"/><Relationship Id="rId2"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2.bin"/><Relationship Id="rId4" Type="http://schemas.openxmlformats.org/officeDocument/2006/relationships/image" Target="../media/image116.wmf"/><Relationship Id="rId5" Type="http://schemas.openxmlformats.org/officeDocument/2006/relationships/oleObject" Target="../embeddings/oleObject43.bin"/><Relationship Id="rId6" Type="http://schemas.openxmlformats.org/officeDocument/2006/relationships/image" Target="../media/image117.emf"/><Relationship Id="rId7" Type="http://schemas.openxmlformats.org/officeDocument/2006/relationships/image" Target="../media/image118.png"/><Relationship Id="rId8" Type="http://schemas.openxmlformats.org/officeDocument/2006/relationships/image" Target="../media/image119.png"/><Relationship Id="rId1" Type="http://schemas.openxmlformats.org/officeDocument/2006/relationships/vmlDrawing" Target="../drawings/vmlDrawing18.vml"/><Relationship Id="rId2"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0.wmf"/><Relationship Id="rId4" Type="http://schemas.openxmlformats.org/officeDocument/2006/relationships/image" Target="../media/image121.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44.bin"/><Relationship Id="rId4" Type="http://schemas.openxmlformats.org/officeDocument/2006/relationships/image" Target="../media/image122.wmf"/><Relationship Id="rId5" Type="http://schemas.openxmlformats.org/officeDocument/2006/relationships/oleObject" Target="../embeddings/oleObject45.bin"/><Relationship Id="rId6" Type="http://schemas.openxmlformats.org/officeDocument/2006/relationships/image" Target="../media/image123.emf"/><Relationship Id="rId7" Type="http://schemas.openxmlformats.org/officeDocument/2006/relationships/image" Target="../media/image124.jpeg"/><Relationship Id="rId8" Type="http://schemas.openxmlformats.org/officeDocument/2006/relationships/image" Target="../media/image125.png"/><Relationship Id="rId9" Type="http://schemas.openxmlformats.org/officeDocument/2006/relationships/image" Target="../media/image126.jpeg"/><Relationship Id="rId10" Type="http://schemas.openxmlformats.org/officeDocument/2006/relationships/image" Target="../media/image127.png"/><Relationship Id="rId1" Type="http://schemas.openxmlformats.org/officeDocument/2006/relationships/vmlDrawing" Target="../drawings/vmlDrawing19.vml"/><Relationship Id="rId2"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6.bin"/><Relationship Id="rId4" Type="http://schemas.openxmlformats.org/officeDocument/2006/relationships/image" Target="../media/image122.wmf"/><Relationship Id="rId1" Type="http://schemas.openxmlformats.org/officeDocument/2006/relationships/vmlDrawing" Target="../drawings/vmlDrawing20.v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4" Type="http://schemas.openxmlformats.org/officeDocument/2006/relationships/image" Target="../media/image14.jpg"/><Relationship Id="rId5" Type="http://schemas.openxmlformats.org/officeDocument/2006/relationships/oleObject" Target="../embeddings/oleObject1.bin"/><Relationship Id="rId6" Type="http://schemas.openxmlformats.org/officeDocument/2006/relationships/image" Target="../media/image10.emf"/><Relationship Id="rId7" Type="http://schemas.openxmlformats.org/officeDocument/2006/relationships/oleObject" Target="../embeddings/oleObject2.bin"/><Relationship Id="rId8" Type="http://schemas.openxmlformats.org/officeDocument/2006/relationships/image" Target="../media/image11.emf"/><Relationship Id="rId9" Type="http://schemas.openxmlformats.org/officeDocument/2006/relationships/oleObject" Target="../embeddings/oleObject3.bin"/><Relationship Id="rId10" Type="http://schemas.openxmlformats.org/officeDocument/2006/relationships/image" Target="../media/image12.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25.png"/><Relationship Id="rId1" Type="http://schemas.openxmlformats.org/officeDocument/2006/relationships/slideLayout" Target="../slideLayouts/slideLayout7.xml"/><Relationship Id="rId2" Type="http://schemas.openxmlformats.org/officeDocument/2006/relationships/image" Target="../media/image130.png"/></Relationships>
</file>

<file path=ppt/slides/_rels/slide51.xml.rels><?xml version="1.0" encoding="UTF-8" standalone="yes"?>
<Relationships xmlns="http://schemas.openxmlformats.org/package/2006/relationships"><Relationship Id="rId11" Type="http://schemas.openxmlformats.org/officeDocument/2006/relationships/image" Target="../media/image134.emf"/><Relationship Id="rId12" Type="http://schemas.openxmlformats.org/officeDocument/2006/relationships/oleObject" Target="../embeddings/oleObject49.bin"/><Relationship Id="rId13" Type="http://schemas.openxmlformats.org/officeDocument/2006/relationships/image" Target="../media/image135.emf"/><Relationship Id="rId14" Type="http://schemas.openxmlformats.org/officeDocument/2006/relationships/oleObject" Target="../embeddings/oleObject50.bin"/><Relationship Id="rId15" Type="http://schemas.openxmlformats.org/officeDocument/2006/relationships/image" Target="../media/image136.emf"/><Relationship Id="rId16" Type="http://schemas.openxmlformats.org/officeDocument/2006/relationships/oleObject" Target="../embeddings/oleObject51.bin"/><Relationship Id="rId17" Type="http://schemas.openxmlformats.org/officeDocument/2006/relationships/image" Target="../media/image137.emf"/><Relationship Id="rId1" Type="http://schemas.openxmlformats.org/officeDocument/2006/relationships/vmlDrawing" Target="../drawings/vmlDrawing21.vml"/><Relationship Id="rId2" Type="http://schemas.openxmlformats.org/officeDocument/2006/relationships/slideLayout" Target="../slideLayouts/slideLayout7.xml"/><Relationship Id="rId3" Type="http://schemas.openxmlformats.org/officeDocument/2006/relationships/notesSlide" Target="../notesSlides/notesSlide17.xml"/><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1.png"/><Relationship Id="rId8" Type="http://schemas.openxmlformats.org/officeDocument/2006/relationships/oleObject" Target="../embeddings/oleObject47.bin"/><Relationship Id="rId9" Type="http://schemas.openxmlformats.org/officeDocument/2006/relationships/image" Target="../media/image133.emf"/><Relationship Id="rId10" Type="http://schemas.openxmlformats.org/officeDocument/2006/relationships/oleObject" Target="../embeddings/oleObject48.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52.bin"/><Relationship Id="rId4" Type="http://schemas.openxmlformats.org/officeDocument/2006/relationships/image" Target="../media/image122.wmf"/><Relationship Id="rId1" Type="http://schemas.openxmlformats.org/officeDocument/2006/relationships/vmlDrawing" Target="../drawings/vmlDrawing22.vml"/><Relationship Id="rId2"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54.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oleObject" Target="../embeddings/oleObject53.bin"/><Relationship Id="rId5" Type="http://schemas.openxmlformats.org/officeDocument/2006/relationships/image" Target="../media/image146.emf"/><Relationship Id="rId6" Type="http://schemas.openxmlformats.org/officeDocument/2006/relationships/oleObject" Target="../embeddings/oleObject54.bin"/><Relationship Id="rId7" Type="http://schemas.openxmlformats.org/officeDocument/2006/relationships/image" Target="../media/image147.emf"/><Relationship Id="rId8" Type="http://schemas.openxmlformats.org/officeDocument/2006/relationships/oleObject" Target="../embeddings/oleObject55.bin"/><Relationship Id="rId9" Type="http://schemas.openxmlformats.org/officeDocument/2006/relationships/image" Target="../media/image148.emf"/><Relationship Id="rId1" Type="http://schemas.openxmlformats.org/officeDocument/2006/relationships/vmlDrawing" Target="../drawings/vmlDrawing23.vml"/><Relationship Id="rId2"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52.png"/><Relationship Id="rId5" Type="http://schemas.openxmlformats.org/officeDocument/2006/relationships/oleObject" Target="../embeddings/oleObject56.bin"/><Relationship Id="rId6" Type="http://schemas.openxmlformats.org/officeDocument/2006/relationships/image" Target="../media/image151.emf"/><Relationship Id="rId1" Type="http://schemas.openxmlformats.org/officeDocument/2006/relationships/vmlDrawing" Target="../drawings/vmlDrawing24.vml"/><Relationship Id="rId2"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8.jpg"/><Relationship Id="rId5" Type="http://schemas.openxmlformats.org/officeDocument/2006/relationships/oleObject" Target="../embeddings/oleObject4.bin"/><Relationship Id="rId6" Type="http://schemas.openxmlformats.org/officeDocument/2006/relationships/oleObject" Target="../embeddings/Microsoft_Word_97_-_2004_Document1.doc"/><Relationship Id="rId7" Type="http://schemas.openxmlformats.org/officeDocument/2006/relationships/image" Target="../media/image16.emf"/><Relationship Id="rId8" Type="http://schemas.openxmlformats.org/officeDocument/2006/relationships/oleObject" Target="../embeddings/oleObject5.bin"/><Relationship Id="rId9" Type="http://schemas.openxmlformats.org/officeDocument/2006/relationships/oleObject" Target="../embeddings/Microsoft_Word_97_-_2004_Document2.doc"/><Relationship Id="rId10" Type="http://schemas.openxmlformats.org/officeDocument/2006/relationships/image" Target="../media/image17.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p:txBody>
          <a:bodyPr/>
          <a:lstStyle/>
          <a:p>
            <a:endParaRPr lang="sv-SE" dirty="0"/>
          </a:p>
        </p:txBody>
      </p:sp>
      <p:pic>
        <p:nvPicPr>
          <p:cNvPr id="15363" name="Bildobjekt 6" descr="Rubrikbakgrund_bredbild_NY.png"/>
          <p:cNvPicPr>
            <a:picLocks noChangeAspect="1"/>
          </p:cNvPicPr>
          <p:nvPr/>
        </p:nvPicPr>
        <p:blipFill>
          <a:blip r:embed="rId3"/>
          <a:srcRect l="29681" b="6250"/>
          <a:stretch>
            <a:fillRect/>
          </a:stretch>
        </p:blipFill>
        <p:spPr bwMode="auto">
          <a:xfrm>
            <a:off x="0" y="-30981"/>
            <a:ext cx="9144000" cy="6858000"/>
          </a:xfrm>
          <a:prstGeom prst="rect">
            <a:avLst/>
          </a:prstGeom>
          <a:noFill/>
          <a:ln w="9525">
            <a:noFill/>
            <a:miter lim="800000"/>
            <a:headEnd/>
            <a:tailEnd/>
          </a:ln>
        </p:spPr>
      </p:pic>
      <p:sp>
        <p:nvSpPr>
          <p:cNvPr id="6" name="Title 1"/>
          <p:cNvSpPr txBox="1">
            <a:spLocks/>
          </p:cNvSpPr>
          <p:nvPr/>
        </p:nvSpPr>
        <p:spPr>
          <a:xfrm>
            <a:off x="590640" y="5550042"/>
            <a:ext cx="7808976" cy="12769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sz="2800" dirty="0" smtClean="0">
                <a:solidFill>
                  <a:schemeClr val="bg1"/>
                </a:solidFill>
              </a:rPr>
              <a:t>… for the </a:t>
            </a:r>
            <a:r>
              <a:rPr lang="sv-SE" sz="2800" dirty="0" err="1" smtClean="0">
                <a:solidFill>
                  <a:schemeClr val="bg1"/>
                </a:solidFill>
              </a:rPr>
              <a:t>discovery</a:t>
            </a:r>
            <a:r>
              <a:rPr lang="sv-SE" sz="2800" dirty="0" smtClean="0">
                <a:solidFill>
                  <a:schemeClr val="bg1"/>
                </a:solidFill>
              </a:rPr>
              <a:t> </a:t>
            </a:r>
            <a:r>
              <a:rPr lang="sv-SE" sz="2800" dirty="0" err="1" smtClean="0">
                <a:solidFill>
                  <a:schemeClr val="bg1"/>
                </a:solidFill>
              </a:rPr>
              <a:t>of</a:t>
            </a:r>
            <a:r>
              <a:rPr lang="sv-SE" sz="2800" dirty="0" smtClean="0">
                <a:solidFill>
                  <a:schemeClr val="bg1"/>
                </a:solidFill>
              </a:rPr>
              <a:t> neutrino oscillations, </a:t>
            </a:r>
            <a:r>
              <a:rPr lang="sv-SE" sz="2800" dirty="0" err="1" smtClean="0">
                <a:solidFill>
                  <a:schemeClr val="bg1"/>
                </a:solidFill>
              </a:rPr>
              <a:t>which</a:t>
            </a:r>
            <a:r>
              <a:rPr lang="sv-SE" sz="2800" dirty="0" smtClean="0">
                <a:solidFill>
                  <a:schemeClr val="bg1"/>
                </a:solidFill>
              </a:rPr>
              <a:t> shows </a:t>
            </a:r>
            <a:r>
              <a:rPr lang="sv-SE" sz="2800" dirty="0" err="1" smtClean="0">
                <a:solidFill>
                  <a:schemeClr val="bg1"/>
                </a:solidFill>
              </a:rPr>
              <a:t>that</a:t>
            </a:r>
            <a:r>
              <a:rPr lang="sv-SE" sz="2800" dirty="0" smtClean="0">
                <a:solidFill>
                  <a:schemeClr val="bg1"/>
                </a:solidFill>
              </a:rPr>
              <a:t> neutrinos </a:t>
            </a:r>
            <a:r>
              <a:rPr lang="sv-SE" sz="2800" dirty="0" err="1" smtClean="0">
                <a:solidFill>
                  <a:schemeClr val="bg1"/>
                </a:solidFill>
              </a:rPr>
              <a:t>have</a:t>
            </a:r>
            <a:r>
              <a:rPr lang="sv-SE" sz="2800" dirty="0" smtClean="0">
                <a:solidFill>
                  <a:schemeClr val="bg1"/>
                </a:solidFill>
              </a:rPr>
              <a:t> </a:t>
            </a:r>
            <a:r>
              <a:rPr lang="sv-SE" sz="2800" dirty="0" err="1" smtClean="0">
                <a:solidFill>
                  <a:schemeClr val="bg1"/>
                </a:solidFill>
              </a:rPr>
              <a:t>mass</a:t>
            </a:r>
            <a:endParaRPr lang="sv-SE" sz="2800" dirty="0" smtClean="0">
              <a:solidFill>
                <a:schemeClr val="bg1"/>
              </a:solidFill>
            </a:endParaRPr>
          </a:p>
        </p:txBody>
      </p:sp>
      <p:sp>
        <p:nvSpPr>
          <p:cNvPr id="8" name="Rektangel 3"/>
          <p:cNvSpPr/>
          <p:nvPr/>
        </p:nvSpPr>
        <p:spPr bwMode="auto">
          <a:xfrm>
            <a:off x="-1" y="186262"/>
            <a:ext cx="4805055" cy="105833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sv-SE" sz="2400" dirty="0">
                <a:solidFill>
                  <a:schemeClr val="bg1"/>
                </a:solidFill>
                <a:latin typeface="Times" pitchFamily="52" charset="0"/>
              </a:rPr>
              <a:t> </a:t>
            </a:r>
            <a:r>
              <a:rPr lang="sv-SE" sz="2400" dirty="0" smtClean="0">
                <a:solidFill>
                  <a:schemeClr val="bg1"/>
                </a:solidFill>
                <a:latin typeface="Times" pitchFamily="52" charset="0"/>
              </a:rPr>
              <a:t>     </a:t>
            </a:r>
            <a:r>
              <a:rPr lang="en-US" sz="2400" dirty="0">
                <a:solidFill>
                  <a:schemeClr val="bg1"/>
                </a:solidFill>
              </a:rPr>
              <a:t>The Nobel Prize in Physics</a:t>
            </a:r>
            <a:r>
              <a:rPr kumimoji="0" lang="sv-SE" sz="2400" b="0" i="0" u="none" strike="noStrike" cap="none" normalizeH="0" baseline="0" dirty="0" smtClean="0">
                <a:ln>
                  <a:noFill/>
                </a:ln>
                <a:solidFill>
                  <a:schemeClr val="bg1"/>
                </a:solidFill>
                <a:effectLst/>
                <a:latin typeface="Eras Light ITC" pitchFamily="34" charset="0"/>
              </a:rPr>
              <a:t> </a:t>
            </a:r>
          </a:p>
          <a:p>
            <a:pPr algn="ctr" defTabSz="914400" eaLnBrk="0" fontAlgn="base" hangingPunct="0">
              <a:spcBef>
                <a:spcPct val="0"/>
              </a:spcBef>
              <a:spcAft>
                <a:spcPct val="0"/>
              </a:spcAft>
            </a:pPr>
            <a:r>
              <a:rPr kumimoji="0" lang="sv-SE" sz="2400" b="0" i="0" u="none" strike="noStrike" cap="none" normalizeH="0" baseline="0" dirty="0" smtClean="0">
                <a:ln>
                  <a:noFill/>
                </a:ln>
                <a:solidFill>
                  <a:schemeClr val="bg1"/>
                </a:solidFill>
                <a:effectLst/>
                <a:latin typeface="Eras Light ITC" pitchFamily="34" charset="0"/>
              </a:rPr>
              <a:t>2015</a:t>
            </a:r>
          </a:p>
        </p:txBody>
      </p:sp>
      <p:pic>
        <p:nvPicPr>
          <p:cNvPr id="7" name="Bildobjekt 8" descr="frilagdnobel_au_II.png"/>
          <p:cNvPicPr>
            <a:picLocks noChangeAspect="1"/>
          </p:cNvPicPr>
          <p:nvPr/>
        </p:nvPicPr>
        <p:blipFill>
          <a:blip r:embed="rId4" cstate="print"/>
          <a:srcRect/>
          <a:stretch>
            <a:fillRect/>
          </a:stretch>
        </p:blipFill>
        <p:spPr bwMode="auto">
          <a:xfrm>
            <a:off x="4487555" y="186263"/>
            <a:ext cx="858838" cy="848069"/>
          </a:xfrm>
          <a:prstGeom prst="rect">
            <a:avLst/>
          </a:prstGeom>
          <a:noFill/>
          <a:ln w="9525">
            <a:noFill/>
            <a:miter lim="800000"/>
            <a:headEnd/>
            <a:tailEnd/>
          </a:ln>
        </p:spPr>
      </p:pic>
      <p:sp>
        <p:nvSpPr>
          <p:cNvPr id="9" name="textruta 5"/>
          <p:cNvSpPr txBox="1">
            <a:spLocks noChangeArrowheads="1"/>
          </p:cNvSpPr>
          <p:nvPr/>
        </p:nvSpPr>
        <p:spPr bwMode="auto">
          <a:xfrm>
            <a:off x="1024463" y="4032287"/>
            <a:ext cx="3331097" cy="1558546"/>
          </a:xfrm>
          <a:prstGeom prst="rect">
            <a:avLst/>
          </a:prstGeom>
          <a:noFill/>
          <a:ln w="9525">
            <a:noFill/>
            <a:miter lim="800000"/>
            <a:headEnd/>
            <a:tailEnd/>
          </a:ln>
        </p:spPr>
        <p:txBody>
          <a:bodyPr wrap="square" lIns="0">
            <a:spAutoFit/>
          </a:bodyPr>
          <a:lstStyle/>
          <a:p>
            <a:pPr algn="ctr">
              <a:spcAft>
                <a:spcPts val="300"/>
              </a:spcAft>
            </a:pPr>
            <a:r>
              <a:rPr lang="sv-SE" sz="1600" b="1" dirty="0" err="1" smtClean="0">
                <a:solidFill>
                  <a:srgbClr val="FFFFFF"/>
                </a:solidFill>
                <a:effectLst>
                  <a:outerShdw blurRad="38100" dist="38100" dir="2700000" algn="tl">
                    <a:srgbClr val="000000">
                      <a:alpha val="43137"/>
                    </a:srgbClr>
                  </a:outerShdw>
                </a:effectLst>
              </a:rPr>
              <a:t>Takaaki</a:t>
            </a:r>
            <a:r>
              <a:rPr lang="sv-SE" sz="1600" b="1" dirty="0" smtClean="0">
                <a:solidFill>
                  <a:srgbClr val="FFFFFF"/>
                </a:solidFill>
                <a:effectLst>
                  <a:outerShdw blurRad="38100" dist="38100" dir="2700000" algn="tl">
                    <a:srgbClr val="000000">
                      <a:alpha val="43137"/>
                    </a:srgbClr>
                  </a:outerShdw>
                </a:effectLst>
              </a:rPr>
              <a:t> </a:t>
            </a:r>
            <a:r>
              <a:rPr lang="sv-SE" sz="1600" b="1" dirty="0" err="1" smtClean="0">
                <a:solidFill>
                  <a:srgbClr val="FFFFFF"/>
                </a:solidFill>
                <a:effectLst>
                  <a:outerShdw blurRad="38100" dist="38100" dir="2700000" algn="tl">
                    <a:srgbClr val="000000">
                      <a:alpha val="43137"/>
                    </a:srgbClr>
                  </a:outerShdw>
                </a:effectLst>
              </a:rPr>
              <a:t>Kajita</a:t>
            </a:r>
            <a:endParaRPr lang="sv-SE" sz="1600" b="1" dirty="0">
              <a:solidFill>
                <a:srgbClr val="FFFFFF"/>
              </a:solidFill>
              <a:effectLst>
                <a:outerShdw blurRad="38100" dist="38100" dir="2700000" algn="tl">
                  <a:srgbClr val="000000">
                    <a:alpha val="43137"/>
                  </a:srgbClr>
                </a:outerShdw>
              </a:effectLst>
            </a:endParaRPr>
          </a:p>
          <a:p>
            <a:pPr algn="ctr">
              <a:lnSpc>
                <a:spcPts val="1600"/>
              </a:lnSpc>
              <a:spcAft>
                <a:spcPts val="300"/>
              </a:spcAft>
            </a:pPr>
            <a:r>
              <a:rPr lang="sv-SE" sz="1400" dirty="0" smtClean="0">
                <a:solidFill>
                  <a:srgbClr val="FFFFFF"/>
                </a:solidFill>
                <a:effectLst>
                  <a:outerShdw blurRad="38100" dist="38100" dir="2700000" algn="tl">
                    <a:srgbClr val="000000">
                      <a:alpha val="43137"/>
                    </a:srgbClr>
                  </a:outerShdw>
                </a:effectLst>
              </a:rPr>
              <a:t>Super-</a:t>
            </a:r>
            <a:r>
              <a:rPr lang="sv-SE" sz="1400" dirty="0" err="1" smtClean="0">
                <a:solidFill>
                  <a:srgbClr val="FFFFFF"/>
                </a:solidFill>
                <a:effectLst>
                  <a:outerShdw blurRad="38100" dist="38100" dir="2700000" algn="tl">
                    <a:srgbClr val="000000">
                      <a:alpha val="43137"/>
                    </a:srgbClr>
                  </a:outerShdw>
                </a:effectLst>
              </a:rPr>
              <a:t>Kamiokande</a:t>
            </a:r>
            <a:r>
              <a:rPr lang="sv-SE" sz="1400" dirty="0" smtClean="0">
                <a:solidFill>
                  <a:srgbClr val="FFFFFF"/>
                </a:solidFill>
                <a:effectLst>
                  <a:outerShdw blurRad="38100" dist="38100" dir="2700000" algn="tl">
                    <a:srgbClr val="000000">
                      <a:alpha val="43137"/>
                    </a:srgbClr>
                  </a:outerShdw>
                </a:effectLst>
              </a:rPr>
              <a:t> </a:t>
            </a:r>
          </a:p>
          <a:p>
            <a:pPr algn="ctr">
              <a:lnSpc>
                <a:spcPts val="1600"/>
              </a:lnSpc>
              <a:spcAft>
                <a:spcPts val="300"/>
              </a:spcAft>
            </a:pPr>
            <a:r>
              <a:rPr lang="sv-SE" sz="1400" dirty="0" err="1" smtClean="0">
                <a:solidFill>
                  <a:srgbClr val="FFFFFF"/>
                </a:solidFill>
                <a:effectLst>
                  <a:outerShdw blurRad="38100" dist="38100" dir="2700000" algn="tl">
                    <a:srgbClr val="000000">
                      <a:alpha val="43137"/>
                    </a:srgbClr>
                  </a:outerShdw>
                </a:effectLst>
              </a:rPr>
              <a:t>Collaboration</a:t>
            </a:r>
            <a:endParaRPr lang="sv-SE" sz="1400" dirty="0" smtClean="0">
              <a:solidFill>
                <a:srgbClr val="FFFFFF"/>
              </a:solidFill>
              <a:effectLst>
                <a:outerShdw blurRad="38100" dist="38100" dir="2700000" algn="tl">
                  <a:srgbClr val="000000">
                    <a:alpha val="43137"/>
                  </a:srgbClr>
                </a:outerShdw>
              </a:effectLst>
            </a:endParaRPr>
          </a:p>
          <a:p>
            <a:pPr algn="ctr">
              <a:lnSpc>
                <a:spcPts val="1600"/>
              </a:lnSpc>
              <a:spcAft>
                <a:spcPts val="300"/>
              </a:spcAft>
            </a:pPr>
            <a:r>
              <a:rPr lang="sv-SE" sz="1400" dirty="0" smtClean="0">
                <a:solidFill>
                  <a:srgbClr val="FFFFFF"/>
                </a:solidFill>
                <a:effectLst>
                  <a:outerShdw blurRad="38100" dist="38100" dir="2700000" algn="tl">
                    <a:srgbClr val="000000">
                      <a:alpha val="43137"/>
                    </a:srgbClr>
                  </a:outerShdw>
                </a:effectLst>
              </a:rPr>
              <a:t>University of Tokyo, </a:t>
            </a:r>
            <a:r>
              <a:rPr lang="sv-SE" sz="1400" dirty="0" err="1" smtClean="0">
                <a:solidFill>
                  <a:srgbClr val="FFFFFF"/>
                </a:solidFill>
                <a:effectLst>
                  <a:outerShdw blurRad="38100" dist="38100" dir="2700000" algn="tl">
                    <a:srgbClr val="000000">
                      <a:alpha val="43137"/>
                    </a:srgbClr>
                  </a:outerShdw>
                </a:effectLst>
              </a:rPr>
              <a:t>Kashiwa</a:t>
            </a:r>
            <a:r>
              <a:rPr lang="sv-SE" sz="1400" dirty="0">
                <a:solidFill>
                  <a:srgbClr val="FFFFFF"/>
                </a:solidFill>
                <a:effectLst>
                  <a:outerShdw blurRad="38100" dist="38100" dir="2700000" algn="tl">
                    <a:srgbClr val="000000">
                      <a:alpha val="43137"/>
                    </a:srgbClr>
                  </a:outerShdw>
                </a:effectLst>
              </a:rPr>
              <a:t>, </a:t>
            </a:r>
            <a:r>
              <a:rPr lang="sv-SE" sz="1400" dirty="0" smtClean="0">
                <a:solidFill>
                  <a:srgbClr val="FFFFFF"/>
                </a:solidFill>
                <a:effectLst>
                  <a:outerShdw blurRad="38100" dist="38100" dir="2700000" algn="tl">
                    <a:srgbClr val="000000">
                      <a:alpha val="43137"/>
                    </a:srgbClr>
                  </a:outerShdw>
                </a:effectLst>
              </a:rPr>
              <a:t>Japan</a:t>
            </a:r>
          </a:p>
          <a:p>
            <a:pPr algn="ctr">
              <a:lnSpc>
                <a:spcPts val="1600"/>
              </a:lnSpc>
              <a:spcAft>
                <a:spcPts val="300"/>
              </a:spcAft>
            </a:pPr>
            <a:r>
              <a:rPr lang="sv-SE" sz="1400" dirty="0" smtClean="0">
                <a:solidFill>
                  <a:srgbClr val="FFFFFF"/>
                </a:solidFill>
                <a:effectLst>
                  <a:outerShdw blurRad="38100" dist="38100" dir="2700000" algn="tl">
                    <a:srgbClr val="000000">
                      <a:alpha val="43137"/>
                    </a:srgbClr>
                  </a:outerShdw>
                </a:effectLst>
              </a:rPr>
              <a:t>Born in 1959 (age 56), </a:t>
            </a:r>
            <a:r>
              <a:rPr lang="sv-SE" sz="1400" dirty="0" err="1" smtClean="0">
                <a:solidFill>
                  <a:srgbClr val="FFFFFF"/>
                </a:solidFill>
                <a:effectLst>
                  <a:outerShdw blurRad="38100" dist="38100" dir="2700000" algn="tl">
                    <a:srgbClr val="000000">
                      <a:alpha val="43137"/>
                    </a:srgbClr>
                  </a:outerShdw>
                </a:effectLst>
              </a:rPr>
              <a:t>Higashimatsuyama</a:t>
            </a:r>
            <a:r>
              <a:rPr lang="sv-SE" sz="1400" dirty="0" smtClean="0">
                <a:solidFill>
                  <a:srgbClr val="FFFFFF"/>
                </a:solidFill>
                <a:effectLst>
                  <a:outerShdw blurRad="38100" dist="38100" dir="2700000" algn="tl">
                    <a:srgbClr val="000000">
                      <a:alpha val="43137"/>
                    </a:srgbClr>
                  </a:outerShdw>
                </a:effectLst>
              </a:rPr>
              <a:t>,</a:t>
            </a:r>
          </a:p>
          <a:p>
            <a:pPr algn="ctr">
              <a:lnSpc>
                <a:spcPts val="1600"/>
              </a:lnSpc>
              <a:spcAft>
                <a:spcPts val="300"/>
              </a:spcAft>
            </a:pPr>
            <a:r>
              <a:rPr lang="sv-SE" sz="1400" dirty="0" smtClean="0">
                <a:solidFill>
                  <a:srgbClr val="FFFFFF"/>
                </a:solidFill>
                <a:effectLst>
                  <a:outerShdw blurRad="38100" dist="38100" dir="2700000" algn="tl">
                    <a:srgbClr val="000000">
                      <a:alpha val="43137"/>
                    </a:srgbClr>
                  </a:outerShdw>
                </a:effectLst>
              </a:rPr>
              <a:t>PhD 1986, Univ. of Tokyo, Japan</a:t>
            </a:r>
            <a:endParaRPr lang="sv-SE" sz="1400" dirty="0">
              <a:solidFill>
                <a:srgbClr val="FFFFFF"/>
              </a:solidFill>
              <a:effectLst>
                <a:outerShdw blurRad="38100" dist="38100" dir="2700000" algn="tl">
                  <a:srgbClr val="000000">
                    <a:alpha val="43137"/>
                  </a:srgbClr>
                </a:outerShdw>
              </a:effectLst>
            </a:endParaRPr>
          </a:p>
        </p:txBody>
      </p:sp>
      <p:sp>
        <p:nvSpPr>
          <p:cNvPr id="10" name="textruta 12"/>
          <p:cNvSpPr txBox="1">
            <a:spLocks noChangeArrowheads="1"/>
          </p:cNvSpPr>
          <p:nvPr/>
        </p:nvSpPr>
        <p:spPr bwMode="auto">
          <a:xfrm>
            <a:off x="4614325" y="4032287"/>
            <a:ext cx="3327400" cy="1558546"/>
          </a:xfrm>
          <a:prstGeom prst="rect">
            <a:avLst/>
          </a:prstGeom>
          <a:noFill/>
          <a:ln w="9525">
            <a:noFill/>
            <a:miter lim="800000"/>
            <a:headEnd/>
            <a:tailEnd/>
          </a:ln>
        </p:spPr>
        <p:txBody>
          <a:bodyPr wrap="square" lIns="0">
            <a:spAutoFit/>
          </a:bodyPr>
          <a:lstStyle/>
          <a:p>
            <a:pPr algn="ctr">
              <a:spcAft>
                <a:spcPts val="300"/>
              </a:spcAft>
            </a:pPr>
            <a:r>
              <a:rPr lang="sv-SE" sz="1600" b="1" dirty="0" smtClean="0">
                <a:solidFill>
                  <a:srgbClr val="FFFFFF"/>
                </a:solidFill>
                <a:effectLst>
                  <a:outerShdw blurRad="38100" dist="38100" dir="2700000" algn="tl">
                    <a:srgbClr val="000000">
                      <a:alpha val="43137"/>
                    </a:srgbClr>
                  </a:outerShdw>
                </a:effectLst>
              </a:rPr>
              <a:t>Arthur B. McDonald</a:t>
            </a:r>
            <a:endParaRPr lang="sv-SE" sz="1600" b="1" dirty="0">
              <a:solidFill>
                <a:srgbClr val="FFFFFF"/>
              </a:solidFill>
              <a:effectLst>
                <a:outerShdw blurRad="38100" dist="38100" dir="2700000" algn="tl">
                  <a:srgbClr val="000000">
                    <a:alpha val="43137"/>
                  </a:srgbClr>
                </a:outerShdw>
              </a:effectLst>
            </a:endParaRPr>
          </a:p>
          <a:p>
            <a:pPr algn="ctr">
              <a:lnSpc>
                <a:spcPts val="1600"/>
              </a:lnSpc>
              <a:spcAft>
                <a:spcPts val="300"/>
              </a:spcAft>
            </a:pPr>
            <a:r>
              <a:rPr lang="sv-SE" sz="1400" dirty="0" smtClean="0">
                <a:solidFill>
                  <a:srgbClr val="FFFFFF"/>
                </a:solidFill>
                <a:effectLst>
                  <a:outerShdw blurRad="38100" dist="38100" dir="2700000" algn="tl">
                    <a:srgbClr val="000000">
                      <a:alpha val="43137"/>
                    </a:srgbClr>
                  </a:outerShdw>
                </a:effectLst>
              </a:rPr>
              <a:t>Sudbury Neutrino </a:t>
            </a:r>
            <a:r>
              <a:rPr lang="sv-SE" sz="1400" dirty="0" err="1" smtClean="0">
                <a:solidFill>
                  <a:srgbClr val="FFFFFF"/>
                </a:solidFill>
                <a:effectLst>
                  <a:outerShdw blurRad="38100" dist="38100" dir="2700000" algn="tl">
                    <a:srgbClr val="000000">
                      <a:alpha val="43137"/>
                    </a:srgbClr>
                  </a:outerShdw>
                </a:effectLst>
              </a:rPr>
              <a:t>Observatory</a:t>
            </a:r>
            <a:r>
              <a:rPr lang="sv-SE" sz="1400" dirty="0" smtClean="0">
                <a:solidFill>
                  <a:srgbClr val="FFFFFF"/>
                </a:solidFill>
                <a:effectLst>
                  <a:outerShdw blurRad="38100" dist="38100" dir="2700000" algn="tl">
                    <a:srgbClr val="000000">
                      <a:alpha val="43137"/>
                    </a:srgbClr>
                  </a:outerShdw>
                </a:effectLst>
              </a:rPr>
              <a:t> </a:t>
            </a:r>
          </a:p>
          <a:p>
            <a:pPr algn="ctr">
              <a:lnSpc>
                <a:spcPts val="1600"/>
              </a:lnSpc>
              <a:spcAft>
                <a:spcPts val="300"/>
              </a:spcAft>
            </a:pPr>
            <a:r>
              <a:rPr lang="sv-SE" sz="1400" dirty="0" err="1" smtClean="0">
                <a:solidFill>
                  <a:srgbClr val="FFFFFF"/>
                </a:solidFill>
                <a:effectLst>
                  <a:outerShdw blurRad="38100" dist="38100" dir="2700000" algn="tl">
                    <a:srgbClr val="000000">
                      <a:alpha val="43137"/>
                    </a:srgbClr>
                  </a:outerShdw>
                </a:effectLst>
              </a:rPr>
              <a:t>Collaboration</a:t>
            </a:r>
            <a:endParaRPr lang="sv-SE" sz="1400" dirty="0" smtClean="0">
              <a:solidFill>
                <a:srgbClr val="FFFFFF"/>
              </a:solidFill>
              <a:effectLst>
                <a:outerShdw blurRad="38100" dist="38100" dir="2700000" algn="tl">
                  <a:srgbClr val="000000">
                    <a:alpha val="43137"/>
                  </a:srgbClr>
                </a:outerShdw>
              </a:effectLst>
            </a:endParaRPr>
          </a:p>
          <a:p>
            <a:pPr algn="ctr">
              <a:lnSpc>
                <a:spcPts val="1600"/>
              </a:lnSpc>
              <a:spcAft>
                <a:spcPts val="300"/>
              </a:spcAft>
            </a:pPr>
            <a:r>
              <a:rPr lang="sv-SE" sz="1400" dirty="0" err="1" smtClean="0">
                <a:solidFill>
                  <a:srgbClr val="FFFFFF"/>
                </a:solidFill>
                <a:effectLst>
                  <a:outerShdw blurRad="38100" dist="38100" dir="2700000" algn="tl">
                    <a:srgbClr val="000000">
                      <a:alpha val="43137"/>
                    </a:srgbClr>
                  </a:outerShdw>
                </a:effectLst>
              </a:rPr>
              <a:t>Queen’s</a:t>
            </a:r>
            <a:r>
              <a:rPr lang="sv-SE" sz="1400" dirty="0" smtClean="0">
                <a:solidFill>
                  <a:srgbClr val="FFFFFF"/>
                </a:solidFill>
                <a:effectLst>
                  <a:outerShdw blurRad="38100" dist="38100" dir="2700000" algn="tl">
                    <a:srgbClr val="000000">
                      <a:alpha val="43137"/>
                    </a:srgbClr>
                  </a:outerShdw>
                </a:effectLst>
              </a:rPr>
              <a:t> University, Kingston, Kanada</a:t>
            </a:r>
          </a:p>
          <a:p>
            <a:pPr algn="ctr">
              <a:lnSpc>
                <a:spcPts val="1600"/>
              </a:lnSpc>
              <a:spcAft>
                <a:spcPts val="300"/>
              </a:spcAft>
            </a:pPr>
            <a:r>
              <a:rPr lang="sv-SE" sz="1400" dirty="0" smtClean="0">
                <a:solidFill>
                  <a:srgbClr val="FFFFFF"/>
                </a:solidFill>
                <a:effectLst>
                  <a:outerShdw blurRad="38100" dist="38100" dir="2700000" algn="tl">
                    <a:srgbClr val="000000">
                      <a:alpha val="43137"/>
                    </a:srgbClr>
                  </a:outerShdw>
                </a:effectLst>
              </a:rPr>
              <a:t>Born in 1943 (age 72), Sydney, Kanada</a:t>
            </a:r>
          </a:p>
          <a:p>
            <a:pPr algn="ctr">
              <a:lnSpc>
                <a:spcPts val="1600"/>
              </a:lnSpc>
              <a:spcAft>
                <a:spcPts val="300"/>
              </a:spcAft>
            </a:pPr>
            <a:r>
              <a:rPr lang="sv-SE" sz="1400" dirty="0" smtClean="0">
                <a:solidFill>
                  <a:srgbClr val="FFFFFF"/>
                </a:solidFill>
                <a:effectLst>
                  <a:outerShdw blurRad="38100" dist="38100" dir="2700000" algn="tl">
                    <a:srgbClr val="000000">
                      <a:alpha val="43137"/>
                    </a:srgbClr>
                  </a:outerShdw>
                </a:effectLst>
              </a:rPr>
              <a:t>PhD 1969, </a:t>
            </a:r>
            <a:r>
              <a:rPr lang="sv-SE" sz="1400" dirty="0" err="1" smtClean="0">
                <a:solidFill>
                  <a:srgbClr val="FFFFFF"/>
                </a:solidFill>
                <a:effectLst>
                  <a:outerShdw blurRad="38100" dist="38100" dir="2700000" algn="tl">
                    <a:srgbClr val="000000">
                      <a:alpha val="43137"/>
                    </a:srgbClr>
                  </a:outerShdw>
                </a:effectLst>
              </a:rPr>
              <a:t>Caltech</a:t>
            </a:r>
            <a:r>
              <a:rPr lang="sv-SE" sz="1400" dirty="0" smtClean="0">
                <a:solidFill>
                  <a:srgbClr val="FFFFFF"/>
                </a:solidFill>
                <a:effectLst>
                  <a:outerShdw blurRad="38100" dist="38100" dir="2700000" algn="tl">
                    <a:srgbClr val="000000">
                      <a:alpha val="43137"/>
                    </a:srgbClr>
                  </a:outerShdw>
                </a:effectLst>
              </a:rPr>
              <a:t>, Pasadena, CA, USA</a:t>
            </a:r>
            <a:endParaRPr lang="sv-SE" sz="1400" dirty="0">
              <a:solidFill>
                <a:srgbClr val="FFFFFF"/>
              </a:solidFill>
              <a:effectLst>
                <a:outerShdw blurRad="38100" dist="38100" dir="2700000" algn="tl">
                  <a:srgbClr val="000000">
                    <a:alpha val="43137"/>
                  </a:srgbClr>
                </a:outerShdw>
              </a:effectLst>
            </a:endParaRPr>
          </a:p>
        </p:txBody>
      </p:sp>
      <p:pic>
        <p:nvPicPr>
          <p:cNvPr id="11" name="Bildobjekt 6"/>
          <p:cNvPicPr>
            <a:picLocks noChangeAspect="1"/>
          </p:cNvPicPr>
          <p:nvPr/>
        </p:nvPicPr>
        <p:blipFill rotWithShape="1">
          <a:blip r:embed="rId5">
            <a:extLst>
              <a:ext uri="{28A0092B-C50C-407E-A947-70E740481C1C}">
                <a14:useLocalDpi xmlns:a14="http://schemas.microsoft.com/office/drawing/2010/main" val="0"/>
              </a:ext>
            </a:extLst>
          </a:blip>
          <a:srcRect l="7322" t="7091" r="9086" b="22306"/>
          <a:stretch/>
        </p:blipFill>
        <p:spPr>
          <a:xfrm>
            <a:off x="1669242" y="1683624"/>
            <a:ext cx="1872209" cy="2156457"/>
          </a:xfrm>
          <a:prstGeom prst="rect">
            <a:avLst/>
          </a:prstGeom>
        </p:spPr>
      </p:pic>
      <p:pic>
        <p:nvPicPr>
          <p:cNvPr id="13" name="Bildobjekt 6" descr="Rubrikbakgrund_bredbild_NY.png"/>
          <p:cNvPicPr>
            <a:picLocks noChangeAspect="1"/>
          </p:cNvPicPr>
          <p:nvPr/>
        </p:nvPicPr>
        <p:blipFill rotWithShape="1">
          <a:blip r:embed="rId3"/>
          <a:srcRect l="64835" t="3643" b="55773"/>
          <a:stretch/>
        </p:blipFill>
        <p:spPr bwMode="auto">
          <a:xfrm>
            <a:off x="5374684" y="0"/>
            <a:ext cx="3755902" cy="2438400"/>
          </a:xfrm>
          <a:prstGeom prst="rect">
            <a:avLst/>
          </a:prstGeom>
          <a:noFill/>
          <a:ln w="9525">
            <a:noFill/>
            <a:miter lim="800000"/>
            <a:headEnd/>
            <a:tailEnd/>
          </a:ln>
        </p:spPr>
      </p:pic>
      <p:pic>
        <p:nvPicPr>
          <p:cNvPr id="12" name="Bildobjekt 7"/>
          <p:cNvPicPr>
            <a:picLocks noChangeAspect="1"/>
          </p:cNvPicPr>
          <p:nvPr/>
        </p:nvPicPr>
        <p:blipFill rotWithShape="1">
          <a:blip r:embed="rId6">
            <a:extLst>
              <a:ext uri="{28A0092B-C50C-407E-A947-70E740481C1C}">
                <a14:useLocalDpi xmlns:a14="http://schemas.microsoft.com/office/drawing/2010/main" val="0"/>
              </a:ext>
            </a:extLst>
          </a:blip>
          <a:srcRect l="11036" t="8192" r="21875" b="14727"/>
          <a:stretch/>
        </p:blipFill>
        <p:spPr>
          <a:xfrm>
            <a:off x="5374683" y="1683624"/>
            <a:ext cx="1872208" cy="2156400"/>
          </a:xfrm>
          <a:prstGeom prst="rect">
            <a:avLst/>
          </a:prstGeom>
        </p:spPr>
      </p:pic>
    </p:spTree>
    <p:extLst>
      <p:ext uri="{BB962C8B-B14F-4D97-AF65-F5344CB8AC3E}">
        <p14:creationId xmlns:p14="http://schemas.microsoft.com/office/powerpoint/2010/main" val="4713682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2918" y="601817"/>
            <a:ext cx="8142525" cy="1200329"/>
          </a:xfrm>
          <a:prstGeom prst="rect">
            <a:avLst/>
          </a:prstGeom>
          <a:solidFill>
            <a:srgbClr val="FFFF00"/>
          </a:solidFill>
          <a:ln>
            <a:solidFill>
              <a:schemeClr val="tx1"/>
            </a:solidFill>
          </a:ln>
          <a:effectLst>
            <a:outerShdw blurRad="63500" dist="38100" dir="2700000" sx="101000" sy="101000" algn="tl" rotWithShape="0">
              <a:srgbClr val="000000">
                <a:alpha val="43000"/>
              </a:srgbClr>
            </a:outerShdw>
          </a:effectLst>
        </p:spPr>
        <p:txBody>
          <a:bodyPr wrap="square">
            <a:spAutoFit/>
          </a:bodyPr>
          <a:lstStyle/>
          <a:p>
            <a:r>
              <a:rPr lang="en-US" i="1" dirty="0"/>
              <a:t>Chadwick, J.;</a:t>
            </a:r>
            <a:r>
              <a:rPr lang="en-US" dirty="0"/>
              <a:t> </a:t>
            </a:r>
          </a:p>
          <a:p>
            <a:r>
              <a:rPr lang="en-US" b="1" dirty="0" err="1"/>
              <a:t>Intensitätsverteilung</a:t>
            </a:r>
            <a:r>
              <a:rPr lang="en-US" b="1" dirty="0"/>
              <a:t> </a:t>
            </a:r>
            <a:r>
              <a:rPr lang="en-US" b="1" dirty="0" err="1"/>
              <a:t>im</a:t>
            </a:r>
            <a:r>
              <a:rPr lang="en-US" b="1" dirty="0"/>
              <a:t> </a:t>
            </a:r>
            <a:r>
              <a:rPr lang="en-US" b="1" dirty="0" err="1"/>
              <a:t>magnetischen</a:t>
            </a:r>
            <a:r>
              <a:rPr lang="en-US" b="1" dirty="0"/>
              <a:t> </a:t>
            </a:r>
            <a:r>
              <a:rPr lang="en-US" b="1" dirty="0" err="1"/>
              <a:t>Spektrum</a:t>
            </a:r>
            <a:r>
              <a:rPr lang="en-US" b="1" dirty="0"/>
              <a:t> der β-</a:t>
            </a:r>
            <a:r>
              <a:rPr lang="en-US" b="1" dirty="0" err="1"/>
              <a:t>Strahlen</a:t>
            </a:r>
            <a:r>
              <a:rPr lang="en-US" b="1" dirty="0"/>
              <a:t> von Radium B + C / The Intensity Distribution in Magnetic Spectrum of β-Rays of Radium B + C</a:t>
            </a:r>
            <a:r>
              <a:rPr lang="en-US" dirty="0"/>
              <a:t> </a:t>
            </a:r>
          </a:p>
          <a:p>
            <a:r>
              <a:rPr lang="de-DE" dirty="0" err="1"/>
              <a:t>Verhandl</a:t>
            </a:r>
            <a:r>
              <a:rPr lang="de-DE" dirty="0"/>
              <a:t>. </a:t>
            </a:r>
            <a:r>
              <a:rPr lang="de-DE" dirty="0" err="1"/>
              <a:t>Dtsch</a:t>
            </a:r>
            <a:r>
              <a:rPr lang="de-DE" dirty="0"/>
              <a:t>. phys. Ges. </a:t>
            </a:r>
            <a:r>
              <a:rPr lang="de-DE" b="1" dirty="0"/>
              <a:t>16</a:t>
            </a:r>
            <a:r>
              <a:rPr lang="de-DE" dirty="0"/>
              <a:t> (1914) 383;</a:t>
            </a:r>
            <a:endParaRPr lang="en-US" dirty="0"/>
          </a:p>
        </p:txBody>
      </p:sp>
      <p:pic>
        <p:nvPicPr>
          <p:cNvPr id="5" name="Picture 4" descr="Unknow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108" y="2601843"/>
            <a:ext cx="5371375" cy="3409490"/>
          </a:xfrm>
          <a:prstGeom prst="rect">
            <a:avLst/>
          </a:prstGeom>
          <a:ln>
            <a:solidFill>
              <a:srgbClr val="000000"/>
            </a:solidFill>
          </a:ln>
        </p:spPr>
      </p:pic>
      <p:sp>
        <p:nvSpPr>
          <p:cNvPr id="2" name="TextBox 1"/>
          <p:cNvSpPr txBox="1"/>
          <p:nvPr/>
        </p:nvSpPr>
        <p:spPr>
          <a:xfrm>
            <a:off x="3251200" y="2652643"/>
            <a:ext cx="3776133" cy="369332"/>
          </a:xfrm>
          <a:prstGeom prst="rect">
            <a:avLst/>
          </a:prstGeom>
          <a:solidFill>
            <a:srgbClr val="FFFFFF"/>
          </a:solidFill>
        </p:spPr>
        <p:txBody>
          <a:bodyPr wrap="square" rtlCol="0">
            <a:spAutoFit/>
          </a:bodyPr>
          <a:lstStyle/>
          <a:p>
            <a:r>
              <a:rPr lang="en-US" dirty="0" smtClean="0"/>
              <a:t>F.A. Scott, Phys. Rev. </a:t>
            </a:r>
            <a:r>
              <a:rPr lang="en-US" b="1" dirty="0" smtClean="0"/>
              <a:t>48</a:t>
            </a:r>
            <a:r>
              <a:rPr lang="en-US" dirty="0" smtClean="0"/>
              <a:t>, 39 (1935)</a:t>
            </a:r>
            <a:endParaRPr lang="en-US" dirty="0"/>
          </a:p>
        </p:txBody>
      </p:sp>
      <p:sp>
        <p:nvSpPr>
          <p:cNvPr id="3" name="TextBox 2"/>
          <p:cNvSpPr txBox="1"/>
          <p:nvPr/>
        </p:nvSpPr>
        <p:spPr>
          <a:xfrm>
            <a:off x="3251200" y="1993900"/>
            <a:ext cx="2286000" cy="461665"/>
          </a:xfrm>
          <a:prstGeom prst="rect">
            <a:avLst/>
          </a:prstGeom>
          <a:noFill/>
          <a:ln>
            <a:solidFill>
              <a:srgbClr val="000000"/>
            </a:solidFill>
          </a:ln>
        </p:spPr>
        <p:txBody>
          <a:bodyPr wrap="square" rtlCol="0">
            <a:spAutoFit/>
          </a:bodyPr>
          <a:lstStyle/>
          <a:p>
            <a:pPr algn="ctr"/>
            <a:r>
              <a:rPr lang="en-US" sz="2400" baseline="30000" dirty="0" smtClean="0">
                <a:latin typeface="Times New Roman"/>
                <a:cs typeface="Times New Roman"/>
              </a:rPr>
              <a:t>214</a:t>
            </a:r>
            <a:r>
              <a:rPr lang="en-US" sz="2400" dirty="0" smtClean="0">
                <a:latin typeface="Times New Roman"/>
                <a:cs typeface="Times New Roman"/>
              </a:rPr>
              <a:t>Pb and </a:t>
            </a:r>
            <a:r>
              <a:rPr lang="en-US" sz="2400" baseline="30000" dirty="0" smtClean="0">
                <a:latin typeface="Times New Roman"/>
                <a:cs typeface="Times New Roman"/>
              </a:rPr>
              <a:t>214</a:t>
            </a:r>
            <a:r>
              <a:rPr lang="en-US" sz="2400" dirty="0" smtClean="0">
                <a:latin typeface="Times New Roman"/>
                <a:cs typeface="Times New Roman"/>
              </a:rPr>
              <a:t>Bi</a:t>
            </a:r>
            <a:endParaRPr lang="en-US" sz="2400" dirty="0">
              <a:latin typeface="Times New Roman"/>
              <a:cs typeface="Times New Roman"/>
            </a:endParaRPr>
          </a:p>
        </p:txBody>
      </p:sp>
    </p:spTree>
    <p:extLst>
      <p:ext uri="{BB962C8B-B14F-4D97-AF65-F5344CB8AC3E}">
        <p14:creationId xmlns:p14="http://schemas.microsoft.com/office/powerpoint/2010/main" val="7122643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244" y="160715"/>
            <a:ext cx="5116278" cy="3989301"/>
          </a:xfrm>
          <a:prstGeom prst="rect">
            <a:avLst/>
          </a:prstGeom>
        </p:spPr>
      </p:pic>
      <p:pic>
        <p:nvPicPr>
          <p:cNvPr id="3" name="Picture 2" descr="pauli_postc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864" y="727661"/>
            <a:ext cx="2098986" cy="2968566"/>
          </a:xfrm>
          <a:prstGeom prst="rect">
            <a:avLst/>
          </a:prstGeom>
        </p:spPr>
      </p:pic>
      <p:sp>
        <p:nvSpPr>
          <p:cNvPr id="6" name="TextBox 5"/>
          <p:cNvSpPr txBox="1"/>
          <p:nvPr/>
        </p:nvSpPr>
        <p:spPr>
          <a:xfrm>
            <a:off x="7992533" y="1930400"/>
            <a:ext cx="965200" cy="923330"/>
          </a:xfrm>
          <a:prstGeom prst="rect">
            <a:avLst/>
          </a:prstGeom>
          <a:noFill/>
        </p:spPr>
        <p:txBody>
          <a:bodyPr wrap="square" rtlCol="0">
            <a:spAutoFit/>
          </a:bodyPr>
          <a:lstStyle/>
          <a:p>
            <a:pPr algn="ctr"/>
            <a:r>
              <a:rPr lang="en-US" dirty="0" smtClean="0"/>
              <a:t>1930</a:t>
            </a:r>
          </a:p>
          <a:p>
            <a:pPr algn="ctr"/>
            <a:r>
              <a:rPr lang="en-US" dirty="0" smtClean="0"/>
              <a:t>W. Pauli</a:t>
            </a:r>
            <a:br>
              <a:rPr lang="en-US" dirty="0" smtClean="0"/>
            </a:br>
            <a:r>
              <a:rPr lang="en-US" dirty="0" smtClean="0"/>
              <a:t>Neutron</a:t>
            </a:r>
            <a:endParaRPr lang="en-US" dirty="0"/>
          </a:p>
        </p:txBody>
      </p:sp>
      <p:grpSp>
        <p:nvGrpSpPr>
          <p:cNvPr id="9" name="Group 8"/>
          <p:cNvGrpSpPr/>
          <p:nvPr/>
        </p:nvGrpSpPr>
        <p:grpSpPr>
          <a:xfrm>
            <a:off x="592569" y="4296767"/>
            <a:ext cx="3352897" cy="2336095"/>
            <a:chOff x="592569" y="4296767"/>
            <a:chExt cx="3352897" cy="2336095"/>
          </a:xfrm>
        </p:grpSpPr>
        <p:pic>
          <p:nvPicPr>
            <p:cNvPr id="4" name="Picture 3" descr="chadwic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569" y="4296767"/>
              <a:ext cx="1667169" cy="2336095"/>
            </a:xfrm>
            <a:prstGeom prst="rect">
              <a:avLst/>
            </a:prstGeom>
          </p:spPr>
        </p:pic>
        <p:sp>
          <p:nvSpPr>
            <p:cNvPr id="7" name="TextBox 6"/>
            <p:cNvSpPr txBox="1"/>
            <p:nvPr/>
          </p:nvSpPr>
          <p:spPr>
            <a:xfrm>
              <a:off x="2387599" y="4825983"/>
              <a:ext cx="1557867" cy="1200329"/>
            </a:xfrm>
            <a:prstGeom prst="rect">
              <a:avLst/>
            </a:prstGeom>
            <a:noFill/>
          </p:spPr>
          <p:txBody>
            <a:bodyPr wrap="square" rtlCol="0">
              <a:spAutoFit/>
            </a:bodyPr>
            <a:lstStyle/>
            <a:p>
              <a:pPr algn="ctr"/>
              <a:r>
                <a:rPr lang="en-US" dirty="0" smtClean="0"/>
                <a:t>1932</a:t>
              </a:r>
            </a:p>
            <a:p>
              <a:pPr algn="ctr"/>
              <a:r>
                <a:rPr lang="en-US" dirty="0" smtClean="0"/>
                <a:t>J.</a:t>
              </a:r>
              <a:r>
                <a:rPr lang="en-US" dirty="0"/>
                <a:t> </a:t>
              </a:r>
              <a:r>
                <a:rPr lang="en-US" dirty="0" smtClean="0"/>
                <a:t>Chadwick</a:t>
              </a:r>
            </a:p>
            <a:p>
              <a:pPr algn="ctr"/>
              <a:r>
                <a:rPr lang="en-US" dirty="0" smtClean="0"/>
                <a:t>Discovers the neutron</a:t>
              </a:r>
              <a:endParaRPr lang="en-US" dirty="0"/>
            </a:p>
          </p:txBody>
        </p:sp>
      </p:grpSp>
      <p:grpSp>
        <p:nvGrpSpPr>
          <p:cNvPr id="10" name="Group 9"/>
          <p:cNvGrpSpPr/>
          <p:nvPr/>
        </p:nvGrpSpPr>
        <p:grpSpPr>
          <a:xfrm>
            <a:off x="4887219" y="4285622"/>
            <a:ext cx="3376165" cy="2347240"/>
            <a:chOff x="4887219" y="4285622"/>
            <a:chExt cx="3376165" cy="2347240"/>
          </a:xfrm>
        </p:grpSpPr>
        <p:pic>
          <p:nvPicPr>
            <p:cNvPr id="5" name="Picture 4" descr="fermi_postcar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219" y="4285622"/>
              <a:ext cx="1659665" cy="2347240"/>
            </a:xfrm>
            <a:prstGeom prst="rect">
              <a:avLst/>
            </a:prstGeom>
          </p:spPr>
        </p:pic>
        <p:sp>
          <p:nvSpPr>
            <p:cNvPr id="8" name="TextBox 7"/>
            <p:cNvSpPr txBox="1"/>
            <p:nvPr/>
          </p:nvSpPr>
          <p:spPr>
            <a:xfrm>
              <a:off x="6705517" y="4842919"/>
              <a:ext cx="1557867" cy="923330"/>
            </a:xfrm>
            <a:prstGeom prst="rect">
              <a:avLst/>
            </a:prstGeom>
            <a:noFill/>
          </p:spPr>
          <p:txBody>
            <a:bodyPr wrap="square" rtlCol="0">
              <a:spAutoFit/>
            </a:bodyPr>
            <a:lstStyle/>
            <a:p>
              <a:pPr algn="ctr"/>
              <a:r>
                <a:rPr lang="en-US" dirty="0" smtClean="0"/>
                <a:t>1933</a:t>
              </a:r>
            </a:p>
            <a:p>
              <a:pPr algn="ctr"/>
              <a:r>
                <a:rPr lang="en-US" dirty="0"/>
                <a:t>E</a:t>
              </a:r>
              <a:r>
                <a:rPr lang="en-US" dirty="0" smtClean="0"/>
                <a:t>. Fermi</a:t>
              </a:r>
            </a:p>
            <a:p>
              <a:pPr algn="ctr"/>
              <a:r>
                <a:rPr lang="en-US" dirty="0" smtClean="0"/>
                <a:t> Neutrino</a:t>
              </a:r>
              <a:endParaRPr lang="en-US" dirty="0"/>
            </a:p>
          </p:txBody>
        </p:sp>
      </p:grpSp>
      <p:sp>
        <p:nvSpPr>
          <p:cNvPr id="11" name="Rectangle 10"/>
          <p:cNvSpPr/>
          <p:nvPr/>
        </p:nvSpPr>
        <p:spPr>
          <a:xfrm>
            <a:off x="1397000" y="3399743"/>
            <a:ext cx="2010751" cy="207058"/>
          </a:xfrm>
          <a:prstGeom prst="rect">
            <a:avLst/>
          </a:prstGeom>
          <a:solidFill>
            <a:srgbClr val="FFFF00">
              <a:alpha val="3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57285" y="2768987"/>
            <a:ext cx="1716500" cy="296485"/>
          </a:xfrm>
          <a:prstGeom prst="rect">
            <a:avLst/>
          </a:prstGeom>
          <a:solidFill>
            <a:srgbClr val="FFFF00">
              <a:alpha val="3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527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sed_0001_0017_0_img446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2199" y="4129056"/>
            <a:ext cx="4056425" cy="2453287"/>
          </a:xfrm>
          <a:prstGeom prst="rect">
            <a:avLst/>
          </a:prstGeom>
        </p:spPr>
      </p:pic>
      <p:pic>
        <p:nvPicPr>
          <p:cNvPr id="4" name="Picture 3"/>
          <p:cNvPicPr>
            <a:picLocks noChangeAspect="1"/>
          </p:cNvPicPr>
          <p:nvPr/>
        </p:nvPicPr>
        <p:blipFill>
          <a:blip r:embed="rId5"/>
          <a:stretch>
            <a:fillRect/>
          </a:stretch>
        </p:blipFill>
        <p:spPr>
          <a:xfrm>
            <a:off x="4902200" y="559767"/>
            <a:ext cx="3810000" cy="24892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856113337"/>
              </p:ext>
            </p:extLst>
          </p:nvPr>
        </p:nvGraphicFramePr>
        <p:xfrm>
          <a:off x="1229428" y="310180"/>
          <a:ext cx="2251729" cy="551068"/>
        </p:xfrm>
        <a:graphic>
          <a:graphicData uri="http://schemas.openxmlformats.org/presentationml/2006/ole">
            <mc:AlternateContent xmlns:mc="http://schemas.openxmlformats.org/markup-compatibility/2006">
              <mc:Choice xmlns:v="urn:schemas-microsoft-com:vml" Requires="v">
                <p:oleObj spid="_x0000_s7293" name="Equation" r:id="rId6" imgW="723900" imgH="177800" progId="Equation.3">
                  <p:embed/>
                </p:oleObj>
              </mc:Choice>
              <mc:Fallback>
                <p:oleObj name="Equation" r:id="rId6" imgW="723900" imgH="177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9428" y="310180"/>
                        <a:ext cx="2251729" cy="551068"/>
                      </a:xfrm>
                      <a:prstGeom prst="rect">
                        <a:avLst/>
                      </a:prstGeom>
                      <a:noFill/>
                      <a:extLst/>
                    </p:spPr>
                  </p:pic>
                </p:oleObj>
              </mc:Fallback>
            </mc:AlternateContent>
          </a:graphicData>
        </a:graphic>
      </p:graphicFrame>
      <p:sp>
        <p:nvSpPr>
          <p:cNvPr id="6" name="textruta 54"/>
          <p:cNvSpPr txBox="1"/>
          <p:nvPr/>
        </p:nvSpPr>
        <p:spPr>
          <a:xfrm>
            <a:off x="1074952" y="4209468"/>
            <a:ext cx="2455232" cy="369332"/>
          </a:xfrm>
          <a:prstGeom prst="rect">
            <a:avLst/>
          </a:prstGeom>
          <a:noFill/>
        </p:spPr>
        <p:txBody>
          <a:bodyPr wrap="none" rtlCol="0">
            <a:spAutoFit/>
          </a:bodyPr>
          <a:lstStyle/>
          <a:p>
            <a:r>
              <a:rPr lang="sv-SE" dirty="0" smtClean="0">
                <a:latin typeface="Times New Roman"/>
                <a:cs typeface="Times New Roman"/>
              </a:rPr>
              <a:t>F. Reines &amp; C.L. </a:t>
            </a:r>
            <a:r>
              <a:rPr lang="sv-SE" dirty="0" err="1" smtClean="0">
                <a:latin typeface="Times New Roman"/>
                <a:cs typeface="Times New Roman"/>
              </a:rPr>
              <a:t>Cowan</a:t>
            </a:r>
            <a:endParaRPr lang="sv-SE" dirty="0" smtClean="0">
              <a:latin typeface="Times New Roman"/>
              <a:cs typeface="Times New Roman"/>
            </a:endParaRPr>
          </a:p>
        </p:txBody>
      </p:sp>
      <p:sp>
        <p:nvSpPr>
          <p:cNvPr id="7" name="textruta 29"/>
          <p:cNvSpPr txBox="1"/>
          <p:nvPr/>
        </p:nvSpPr>
        <p:spPr>
          <a:xfrm>
            <a:off x="5564981" y="3227298"/>
            <a:ext cx="2458275" cy="646331"/>
          </a:xfrm>
          <a:prstGeom prst="rect">
            <a:avLst/>
          </a:prstGeom>
          <a:solidFill>
            <a:schemeClr val="accent1">
              <a:lumMod val="20000"/>
              <a:lumOff val="80000"/>
            </a:schemeClr>
          </a:solidFill>
          <a:effectLst>
            <a:outerShdw blurRad="50800" dist="38100" dir="2700000" sx="102000" sy="102000" algn="tl" rotWithShape="0">
              <a:srgbClr val="000000">
                <a:alpha val="43000"/>
              </a:srgbClr>
            </a:outerShdw>
          </a:effectLst>
        </p:spPr>
        <p:txBody>
          <a:bodyPr wrap="none" rtlCol="0">
            <a:spAutoFit/>
          </a:bodyPr>
          <a:lstStyle/>
          <a:p>
            <a:pPr algn="ctr"/>
            <a:r>
              <a:rPr lang="sv-SE" dirty="0" smtClean="0">
                <a:latin typeface="Times New Roman"/>
                <a:cs typeface="Times New Roman"/>
              </a:rPr>
              <a:t>Savannah River </a:t>
            </a:r>
            <a:r>
              <a:rPr lang="sv-SE" dirty="0" err="1">
                <a:latin typeface="Times New Roman"/>
                <a:cs typeface="Times New Roman"/>
              </a:rPr>
              <a:t>R</a:t>
            </a:r>
            <a:r>
              <a:rPr lang="sv-SE" dirty="0" err="1" smtClean="0">
                <a:latin typeface="Times New Roman"/>
                <a:cs typeface="Times New Roman"/>
              </a:rPr>
              <a:t>eactor</a:t>
            </a:r>
            <a:r>
              <a:rPr lang="sv-SE" dirty="0" smtClean="0">
                <a:latin typeface="Times New Roman"/>
                <a:cs typeface="Times New Roman"/>
              </a:rPr>
              <a:t>, </a:t>
            </a:r>
            <a:br>
              <a:rPr lang="sv-SE" dirty="0" smtClean="0">
                <a:latin typeface="Times New Roman"/>
                <a:cs typeface="Times New Roman"/>
              </a:rPr>
            </a:br>
            <a:r>
              <a:rPr lang="sv-SE" dirty="0" smtClean="0">
                <a:latin typeface="Times New Roman"/>
                <a:cs typeface="Times New Roman"/>
              </a:rPr>
              <a:t>South Carolina</a:t>
            </a:r>
            <a:endParaRPr lang="sv-SE" dirty="0">
              <a:latin typeface="Times New Roman"/>
              <a:cs typeface="Times New Roman"/>
            </a:endParaRPr>
          </a:p>
        </p:txBody>
      </p:sp>
      <p:sp>
        <p:nvSpPr>
          <p:cNvPr id="8" name="TextBox 7"/>
          <p:cNvSpPr txBox="1"/>
          <p:nvPr/>
        </p:nvSpPr>
        <p:spPr>
          <a:xfrm>
            <a:off x="1413613" y="4760236"/>
            <a:ext cx="2421788" cy="646331"/>
          </a:xfrm>
          <a:prstGeom prst="rect">
            <a:avLst/>
          </a:prstGeom>
          <a:noFill/>
          <a:ln>
            <a:solidFill>
              <a:srgbClr val="FF0000"/>
            </a:solidFill>
          </a:ln>
        </p:spPr>
        <p:txBody>
          <a:bodyPr wrap="square" rtlCol="0">
            <a:spAutoFit/>
          </a:bodyPr>
          <a:lstStyle/>
          <a:p>
            <a:pPr algn="ctr"/>
            <a:r>
              <a:rPr lang="en-US" dirty="0" smtClean="0">
                <a:latin typeface="Times New Roman"/>
                <a:cs typeface="Times New Roman"/>
              </a:rPr>
              <a:t>e</a:t>
            </a:r>
            <a:r>
              <a:rPr lang="en-US" baseline="30000" dirty="0" smtClean="0">
                <a:latin typeface="Times New Roman"/>
                <a:cs typeface="Times New Roman"/>
              </a:rPr>
              <a:t>+</a:t>
            </a:r>
            <a:r>
              <a:rPr lang="en-US" dirty="0" smtClean="0">
                <a:latin typeface="Times New Roman"/>
                <a:cs typeface="Times New Roman"/>
              </a:rPr>
              <a:t> + e</a:t>
            </a:r>
            <a:r>
              <a:rPr lang="en-US" baseline="30000" dirty="0" smtClean="0">
                <a:latin typeface="Times New Roman"/>
                <a:cs typeface="Times New Roman"/>
              </a:rPr>
              <a:t>- </a:t>
            </a:r>
            <a:r>
              <a:rPr lang="en-US" dirty="0" smtClean="0">
                <a:latin typeface="Times New Roman"/>
                <a:cs typeface="Times New Roman"/>
              </a:rPr>
              <a:t>     2x511 keV </a:t>
            </a:r>
            <a:r>
              <a:rPr lang="en-US" dirty="0" smtClean="0">
                <a:latin typeface="Symbol" charset="2"/>
                <a:cs typeface="Symbol" charset="2"/>
              </a:rPr>
              <a:t>g</a:t>
            </a:r>
          </a:p>
          <a:p>
            <a:pPr algn="ctr"/>
            <a:r>
              <a:rPr lang="en-US" dirty="0" smtClean="0">
                <a:latin typeface="Times New Roman"/>
                <a:cs typeface="Times New Roman"/>
              </a:rPr>
              <a:t>n + Cd        ~ 8 MeV </a:t>
            </a:r>
            <a:r>
              <a:rPr lang="en-US" dirty="0">
                <a:latin typeface="Symbol" charset="2"/>
                <a:cs typeface="Symbol" charset="2"/>
              </a:rPr>
              <a:t>g</a:t>
            </a:r>
          </a:p>
        </p:txBody>
      </p:sp>
      <p:sp>
        <p:nvSpPr>
          <p:cNvPr id="9" name="TextBox 8"/>
          <p:cNvSpPr txBox="1"/>
          <p:nvPr/>
        </p:nvSpPr>
        <p:spPr>
          <a:xfrm>
            <a:off x="109752" y="5406567"/>
            <a:ext cx="965200" cy="461665"/>
          </a:xfrm>
          <a:prstGeom prst="rect">
            <a:avLst/>
          </a:prstGeom>
          <a:noFill/>
        </p:spPr>
        <p:txBody>
          <a:bodyPr wrap="square" rtlCol="0">
            <a:spAutoFit/>
          </a:bodyPr>
          <a:lstStyle/>
          <a:p>
            <a:pPr algn="ctr"/>
            <a:r>
              <a:rPr lang="en-US" sz="2400" dirty="0" smtClean="0">
                <a:latin typeface="Times New Roman"/>
                <a:cs typeface="Times New Roman"/>
              </a:rPr>
              <a:t>1995</a:t>
            </a:r>
            <a:endParaRPr lang="en-US" sz="2400" dirty="0">
              <a:latin typeface="Times New Roman"/>
              <a:cs typeface="Times New Roman"/>
            </a:endParaRPr>
          </a:p>
        </p:txBody>
      </p:sp>
      <p:pic>
        <p:nvPicPr>
          <p:cNvPr id="10" name="Bildobjekt 8" descr="frilagdnobel_au_II.png"/>
          <p:cNvPicPr>
            <a:picLocks noChangeAspect="1"/>
          </p:cNvPicPr>
          <p:nvPr/>
        </p:nvPicPr>
        <p:blipFill>
          <a:blip r:embed="rId8" cstate="print"/>
          <a:srcRect/>
          <a:stretch>
            <a:fillRect/>
          </a:stretch>
        </p:blipFill>
        <p:spPr bwMode="auto">
          <a:xfrm>
            <a:off x="159099" y="4336201"/>
            <a:ext cx="858838" cy="848069"/>
          </a:xfrm>
          <a:prstGeom prst="rect">
            <a:avLst/>
          </a:prstGeom>
          <a:noFill/>
          <a:ln w="9525">
            <a:noFill/>
            <a:miter lim="800000"/>
            <a:headEnd/>
            <a:tailEnd/>
          </a:ln>
        </p:spPr>
      </p:pic>
      <p:sp>
        <p:nvSpPr>
          <p:cNvPr id="11" name="TextBox 10"/>
          <p:cNvSpPr txBox="1"/>
          <p:nvPr/>
        </p:nvSpPr>
        <p:spPr>
          <a:xfrm>
            <a:off x="1229428" y="5723454"/>
            <a:ext cx="3086743" cy="830997"/>
          </a:xfrm>
          <a:prstGeom prst="rect">
            <a:avLst/>
          </a:prstGeom>
          <a:noFill/>
        </p:spPr>
        <p:txBody>
          <a:bodyPr wrap="square" rtlCol="0">
            <a:spAutoFit/>
          </a:bodyPr>
          <a:lstStyle/>
          <a:p>
            <a:pPr algn="ctr"/>
            <a:r>
              <a:rPr lang="en-US" sz="1600" dirty="0">
                <a:latin typeface="Times New Roman"/>
                <a:cs typeface="Times New Roman"/>
              </a:rPr>
              <a:t>F. </a:t>
            </a:r>
            <a:r>
              <a:rPr lang="en-US" sz="1600" dirty="0" err="1" smtClean="0">
                <a:latin typeface="Times New Roman"/>
                <a:cs typeface="Times New Roman"/>
              </a:rPr>
              <a:t>Reines</a:t>
            </a:r>
            <a:r>
              <a:rPr lang="en-US" sz="1600" dirty="0" smtClean="0">
                <a:latin typeface="Times New Roman"/>
                <a:cs typeface="Times New Roman"/>
              </a:rPr>
              <a:t> said, </a:t>
            </a:r>
            <a:r>
              <a:rPr lang="en-US" sz="1600" dirty="0">
                <a:latin typeface="Times New Roman"/>
                <a:cs typeface="Times New Roman"/>
              </a:rPr>
              <a:t>"...the most tiny quantity of reality ever imagined by a human being".</a:t>
            </a:r>
          </a:p>
        </p:txBody>
      </p:sp>
      <p:pic>
        <p:nvPicPr>
          <p:cNvPr id="12" name="Picture 11"/>
          <p:cNvPicPr>
            <a:picLocks noChangeAspect="1"/>
          </p:cNvPicPr>
          <p:nvPr/>
        </p:nvPicPr>
        <p:blipFill rotWithShape="1">
          <a:blip r:embed="rId9"/>
          <a:srcRect l="4755" t="4481" r="4082" b="14037"/>
          <a:stretch/>
        </p:blipFill>
        <p:spPr>
          <a:xfrm>
            <a:off x="780875" y="1065357"/>
            <a:ext cx="3640665" cy="3120570"/>
          </a:xfrm>
          <a:prstGeom prst="rect">
            <a:avLst/>
          </a:prstGeom>
        </p:spPr>
      </p:pic>
      <p:sp>
        <p:nvSpPr>
          <p:cNvPr id="3" name="TextBox 2"/>
          <p:cNvSpPr txBox="1"/>
          <p:nvPr/>
        </p:nvSpPr>
        <p:spPr>
          <a:xfrm>
            <a:off x="7975600" y="4209468"/>
            <a:ext cx="1130300" cy="369332"/>
          </a:xfrm>
          <a:prstGeom prst="rect">
            <a:avLst/>
          </a:prstGeom>
          <a:noFill/>
        </p:spPr>
        <p:txBody>
          <a:bodyPr wrap="square" rtlCol="0">
            <a:spAutoFit/>
          </a:bodyPr>
          <a:lstStyle/>
          <a:p>
            <a:pPr algn="ctr"/>
            <a:r>
              <a:rPr lang="en-US" dirty="0" smtClean="0">
                <a:latin typeface="Times New Roman"/>
                <a:cs typeface="Times New Roman"/>
              </a:rPr>
              <a:t>CdCl</a:t>
            </a:r>
            <a:r>
              <a:rPr lang="en-US" baseline="-25000" dirty="0" smtClean="0">
                <a:latin typeface="Times New Roman"/>
                <a:cs typeface="Times New Roman"/>
              </a:rPr>
              <a:t>2</a:t>
            </a:r>
            <a:endParaRPr lang="en-US" baseline="-25000" dirty="0">
              <a:latin typeface="Times New Roman"/>
              <a:cs typeface="Times New Roman"/>
            </a:endParaRPr>
          </a:p>
        </p:txBody>
      </p:sp>
    </p:spTree>
    <p:extLst>
      <p:ext uri="{BB962C8B-B14F-4D97-AF65-F5344CB8AC3E}">
        <p14:creationId xmlns:p14="http://schemas.microsoft.com/office/powerpoint/2010/main" val="99311997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utrino June 195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290"/>
            <a:ext cx="9118600" cy="6454259"/>
          </a:xfrm>
          <a:prstGeom prst="rect">
            <a:avLst/>
          </a:prstGeom>
        </p:spPr>
      </p:pic>
    </p:spTree>
    <p:extLst>
      <p:ext uri="{BB962C8B-B14F-4D97-AF65-F5344CB8AC3E}">
        <p14:creationId xmlns:p14="http://schemas.microsoft.com/office/powerpoint/2010/main" val="24101783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95448" y="1833025"/>
            <a:ext cx="5842000" cy="2286000"/>
          </a:xfrm>
          <a:prstGeom prst="rect">
            <a:avLst/>
          </a:prstGeom>
          <a:effectLst>
            <a:outerShdw dist="38100" dir="2700000" algn="tl" rotWithShape="0">
              <a:srgbClr val="000000">
                <a:alpha val="43000"/>
              </a:srgbClr>
            </a:outerShdw>
            <a:softEdge rad="139700"/>
          </a:effectLst>
        </p:spPr>
      </p:pic>
      <p:sp>
        <p:nvSpPr>
          <p:cNvPr id="5" name="TextBox 4"/>
          <p:cNvSpPr txBox="1"/>
          <p:nvPr/>
        </p:nvSpPr>
        <p:spPr>
          <a:xfrm>
            <a:off x="2463798" y="550325"/>
            <a:ext cx="4546600" cy="1200329"/>
          </a:xfrm>
          <a:prstGeom prst="rect">
            <a:avLst/>
          </a:prstGeom>
          <a:solidFill>
            <a:schemeClr val="accent3">
              <a:lumMod val="20000"/>
              <a:lumOff val="80000"/>
            </a:schemeClr>
          </a:solidFill>
          <a:effectLst>
            <a:outerShdw blurRad="50800" dist="38100" dir="2700000" sx="101000" sy="101000" algn="tl" rotWithShape="0">
              <a:srgbClr val="000000">
                <a:alpha val="43000"/>
              </a:srgbClr>
            </a:outerShdw>
          </a:effectLst>
        </p:spPr>
        <p:txBody>
          <a:bodyPr wrap="square" rtlCol="0">
            <a:spAutoFit/>
          </a:bodyPr>
          <a:lstStyle/>
          <a:p>
            <a:pPr algn="ctr"/>
            <a:r>
              <a:rPr lang="en-US" i="1" dirty="0" smtClean="0">
                <a:latin typeface="Times New Roman"/>
                <a:cs typeface="Times New Roman"/>
              </a:rPr>
              <a:t>…for </a:t>
            </a:r>
            <a:r>
              <a:rPr lang="en-US" i="1" dirty="0">
                <a:latin typeface="Times New Roman"/>
                <a:cs typeface="Times New Roman"/>
              </a:rPr>
              <a:t>the neutrino beam method and the demonstration of the doublet structure of the leptons through the discovery of the </a:t>
            </a:r>
            <a:endParaRPr lang="en-US" i="1" dirty="0" smtClean="0">
              <a:latin typeface="Times New Roman"/>
              <a:cs typeface="Times New Roman"/>
            </a:endParaRPr>
          </a:p>
          <a:p>
            <a:pPr algn="ctr"/>
            <a:r>
              <a:rPr lang="en-US" i="1" dirty="0" err="1" smtClean="0">
                <a:latin typeface="Times New Roman"/>
                <a:cs typeface="Times New Roman"/>
              </a:rPr>
              <a:t>muon</a:t>
            </a:r>
            <a:r>
              <a:rPr lang="en-US" i="1" dirty="0" smtClean="0">
                <a:latin typeface="Times New Roman"/>
                <a:cs typeface="Times New Roman"/>
              </a:rPr>
              <a:t> </a:t>
            </a:r>
            <a:r>
              <a:rPr lang="en-US" i="1" dirty="0">
                <a:latin typeface="Times New Roman"/>
                <a:cs typeface="Times New Roman"/>
              </a:rPr>
              <a:t>neutrino</a:t>
            </a:r>
          </a:p>
        </p:txBody>
      </p:sp>
      <p:graphicFrame>
        <p:nvGraphicFramePr>
          <p:cNvPr id="7" name="Object 6"/>
          <p:cNvGraphicFramePr>
            <a:graphicFrameLocks noChangeAspect="1"/>
          </p:cNvGraphicFramePr>
          <p:nvPr>
            <p:extLst>
              <p:ext uri="{D42A27DB-BD31-4B8C-83A1-F6EECF244321}">
                <p14:modId xmlns:p14="http://schemas.microsoft.com/office/powerpoint/2010/main" val="649646345"/>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664" name="Equation" r:id="rId4" imgW="114300" imgH="165100" progId="Equation.3">
                  <p:embed/>
                </p:oleObj>
              </mc:Choice>
              <mc:Fallback>
                <p:oleObj name="Equation" r:id="rId4" imgW="114300" imgH="165100" progId="Equation.3">
                  <p:embed/>
                  <p:pic>
                    <p:nvPicPr>
                      <p:cNvPr id="0" name=""/>
                      <p:cNvPicPr/>
                      <p:nvPr/>
                    </p:nvPicPr>
                    <p:blipFill>
                      <a:blip r:embed="rId5"/>
                      <a:stretch>
                        <a:fillRect/>
                      </a:stretch>
                    </p:blipFill>
                    <p:spPr>
                      <a:xfrm>
                        <a:off x="4514850" y="3346450"/>
                        <a:ext cx="114300" cy="1651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830822863"/>
              </p:ext>
            </p:extLst>
          </p:nvPr>
        </p:nvGraphicFramePr>
        <p:xfrm>
          <a:off x="4514850" y="3346450"/>
          <a:ext cx="1263650" cy="628650"/>
        </p:xfrm>
        <a:graphic>
          <a:graphicData uri="http://schemas.openxmlformats.org/presentationml/2006/ole">
            <mc:AlternateContent xmlns:mc="http://schemas.openxmlformats.org/markup-compatibility/2006">
              <mc:Choice xmlns:v="urn:schemas-microsoft-com:vml" Requires="v">
                <p:oleObj spid="_x0000_s1665" name="Equation" r:id="rId6" imgW="114300" imgH="165100" progId="Equation.3">
                  <p:embed/>
                </p:oleObj>
              </mc:Choice>
              <mc:Fallback>
                <p:oleObj name="Equation" r:id="rId6" imgW="114300" imgH="165100" progId="Equation.3">
                  <p:embed/>
                  <p:pic>
                    <p:nvPicPr>
                      <p:cNvPr id="0" name=""/>
                      <p:cNvPicPr/>
                      <p:nvPr/>
                    </p:nvPicPr>
                    <p:blipFill>
                      <a:blip r:embed="rId7"/>
                      <a:stretch>
                        <a:fillRect/>
                      </a:stretch>
                    </p:blipFill>
                    <p:spPr>
                      <a:xfrm>
                        <a:off x="4514850" y="3346450"/>
                        <a:ext cx="1263650" cy="62865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51910235"/>
              </p:ext>
            </p:extLst>
          </p:nvPr>
        </p:nvGraphicFramePr>
        <p:xfrm>
          <a:off x="2278785" y="5392677"/>
          <a:ext cx="2075039" cy="511653"/>
        </p:xfrm>
        <a:graphic>
          <a:graphicData uri="http://schemas.openxmlformats.org/presentationml/2006/ole">
            <mc:AlternateContent xmlns:mc="http://schemas.openxmlformats.org/markup-compatibility/2006">
              <mc:Choice xmlns:v="urn:schemas-microsoft-com:vml" Requires="v">
                <p:oleObj spid="_x0000_s1666" name="Document" r:id="rId9" imgW="927100" imgH="228600" progId="Word.Document.8">
                  <p:embed/>
                </p:oleObj>
              </mc:Choice>
              <mc:Fallback>
                <p:oleObj name="Document" r:id="rId9" imgW="927100" imgH="228600" progId="Word.Document.8">
                  <p:embed/>
                  <p:pic>
                    <p:nvPicPr>
                      <p:cNvPr id="0" name=""/>
                      <p:cNvPicPr/>
                      <p:nvPr/>
                    </p:nvPicPr>
                    <p:blipFill>
                      <a:blip r:embed="rId10"/>
                      <a:stretch>
                        <a:fillRect/>
                      </a:stretch>
                    </p:blipFill>
                    <p:spPr>
                      <a:xfrm>
                        <a:off x="2278785" y="5392677"/>
                        <a:ext cx="2075039" cy="511653"/>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626487375"/>
              </p:ext>
            </p:extLst>
          </p:nvPr>
        </p:nvGraphicFramePr>
        <p:xfrm>
          <a:off x="2319179" y="5854690"/>
          <a:ext cx="2017712" cy="511175"/>
        </p:xfrm>
        <a:graphic>
          <a:graphicData uri="http://schemas.openxmlformats.org/presentationml/2006/ole">
            <mc:AlternateContent xmlns:mc="http://schemas.openxmlformats.org/markup-compatibility/2006">
              <mc:Choice xmlns:v="urn:schemas-microsoft-com:vml" Requires="v">
                <p:oleObj spid="_x0000_s1667" name="Document" r:id="rId12" imgW="901700" imgH="228600" progId="Word.Document.8">
                  <p:embed/>
                </p:oleObj>
              </mc:Choice>
              <mc:Fallback>
                <p:oleObj name="Document" r:id="rId12" imgW="901700" imgH="228600" progId="Word.Document.8">
                  <p:embed/>
                  <p:pic>
                    <p:nvPicPr>
                      <p:cNvPr id="0" name=""/>
                      <p:cNvPicPr/>
                      <p:nvPr/>
                    </p:nvPicPr>
                    <p:blipFill>
                      <a:blip r:embed="rId13"/>
                      <a:stretch>
                        <a:fillRect/>
                      </a:stretch>
                    </p:blipFill>
                    <p:spPr>
                      <a:xfrm>
                        <a:off x="2319179" y="5854690"/>
                        <a:ext cx="2017712" cy="511175"/>
                      </a:xfrm>
                      <a:prstGeom prst="rect">
                        <a:avLst/>
                      </a:prstGeom>
                    </p:spPr>
                  </p:pic>
                </p:oleObj>
              </mc:Fallback>
            </mc:AlternateContent>
          </a:graphicData>
        </a:graphic>
      </p:graphicFrame>
      <p:sp>
        <p:nvSpPr>
          <p:cNvPr id="11" name="TextBox 10"/>
          <p:cNvSpPr txBox="1"/>
          <p:nvPr/>
        </p:nvSpPr>
        <p:spPr>
          <a:xfrm>
            <a:off x="2921019" y="5816590"/>
            <a:ext cx="723900" cy="523220"/>
          </a:xfrm>
          <a:prstGeom prst="rect">
            <a:avLst/>
          </a:prstGeom>
          <a:noFill/>
        </p:spPr>
        <p:txBody>
          <a:bodyPr wrap="square" rtlCol="0">
            <a:spAutoFit/>
          </a:bodyPr>
          <a:lstStyle/>
          <a:p>
            <a:pPr algn="ctr"/>
            <a:r>
              <a:rPr lang="en-US" sz="2800" dirty="0" smtClean="0">
                <a:solidFill>
                  <a:srgbClr val="FF0000"/>
                </a:solidFill>
              </a:rPr>
              <a:t>X</a:t>
            </a:r>
            <a:endParaRPr lang="en-US" sz="2800" dirty="0">
              <a:solidFill>
                <a:srgbClr val="FF0000"/>
              </a:solidFill>
            </a:endParaRPr>
          </a:p>
        </p:txBody>
      </p:sp>
      <p:sp>
        <p:nvSpPr>
          <p:cNvPr id="12" name="TextBox 11"/>
          <p:cNvSpPr txBox="1"/>
          <p:nvPr/>
        </p:nvSpPr>
        <p:spPr>
          <a:xfrm>
            <a:off x="2051041" y="4241792"/>
            <a:ext cx="4925485" cy="369332"/>
          </a:xfrm>
          <a:prstGeom prst="rect">
            <a:avLst/>
          </a:prstGeom>
          <a:noFill/>
        </p:spPr>
        <p:txBody>
          <a:bodyPr wrap="square" rtlCol="0">
            <a:spAutoFit/>
          </a:bodyPr>
          <a:lstStyle/>
          <a:p>
            <a:pPr algn="ctr"/>
            <a:r>
              <a:rPr lang="en-US" dirty="0" smtClean="0">
                <a:latin typeface="Times New Roman"/>
                <a:cs typeface="Times New Roman"/>
              </a:rPr>
              <a:t>L.M. Lederman, M. Schwartz, J. Steinberger</a:t>
            </a:r>
            <a:endParaRPr lang="en-US" dirty="0">
              <a:latin typeface="Times New Roman"/>
              <a:cs typeface="Times New Roman"/>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179618878"/>
              </p:ext>
            </p:extLst>
          </p:nvPr>
        </p:nvGraphicFramePr>
        <p:xfrm>
          <a:off x="2605638" y="4821238"/>
          <a:ext cx="1790700" cy="511175"/>
        </p:xfrm>
        <a:graphic>
          <a:graphicData uri="http://schemas.openxmlformats.org/presentationml/2006/ole">
            <mc:AlternateContent xmlns:mc="http://schemas.openxmlformats.org/markup-compatibility/2006">
              <mc:Choice xmlns:v="urn:schemas-microsoft-com:vml" Requires="v">
                <p:oleObj spid="_x0000_s1668" name="Document" r:id="rId15" imgW="800100" imgH="228600" progId="Word.Document.8">
                  <p:embed/>
                </p:oleObj>
              </mc:Choice>
              <mc:Fallback>
                <p:oleObj name="Document" r:id="rId15" imgW="800100" imgH="228600" progId="Word.Document.8">
                  <p:embed/>
                  <p:pic>
                    <p:nvPicPr>
                      <p:cNvPr id="0" name=""/>
                      <p:cNvPicPr/>
                      <p:nvPr/>
                    </p:nvPicPr>
                    <p:blipFill>
                      <a:blip r:embed="rId16"/>
                      <a:stretch>
                        <a:fillRect/>
                      </a:stretch>
                    </p:blipFill>
                    <p:spPr>
                      <a:xfrm>
                        <a:off x="2605638" y="4821238"/>
                        <a:ext cx="1790700" cy="51117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523426937"/>
              </p:ext>
            </p:extLst>
          </p:nvPr>
        </p:nvGraphicFramePr>
        <p:xfrm>
          <a:off x="5942025" y="5159901"/>
          <a:ext cx="847725" cy="1016000"/>
        </p:xfrm>
        <a:graphic>
          <a:graphicData uri="http://schemas.openxmlformats.org/presentationml/2006/ole">
            <mc:AlternateContent xmlns:mc="http://schemas.openxmlformats.org/markup-compatibility/2006">
              <mc:Choice xmlns:v="urn:schemas-microsoft-com:vml" Requires="v">
                <p:oleObj spid="_x0000_s1669" name="Document" r:id="rId18" imgW="190500" imgH="228600" progId="Word.Document.8">
                  <p:embed/>
                </p:oleObj>
              </mc:Choice>
              <mc:Fallback>
                <p:oleObj name="Document" r:id="rId18" imgW="190500" imgH="228600" progId="Word.Document.8">
                  <p:embed/>
                  <p:pic>
                    <p:nvPicPr>
                      <p:cNvPr id="0" name=""/>
                      <p:cNvPicPr/>
                      <p:nvPr/>
                    </p:nvPicPr>
                    <p:blipFill>
                      <a:blip r:embed="rId19"/>
                      <a:stretch>
                        <a:fillRect/>
                      </a:stretch>
                    </p:blipFill>
                    <p:spPr>
                      <a:xfrm>
                        <a:off x="5942025" y="5159901"/>
                        <a:ext cx="847725" cy="1016000"/>
                      </a:xfrm>
                      <a:prstGeom prst="rect">
                        <a:avLst/>
                      </a:prstGeom>
                    </p:spPr>
                  </p:pic>
                </p:oleObj>
              </mc:Fallback>
            </mc:AlternateContent>
          </a:graphicData>
        </a:graphic>
      </p:graphicFrame>
      <p:sp>
        <p:nvSpPr>
          <p:cNvPr id="15" name="Right Arrow 14"/>
          <p:cNvSpPr/>
          <p:nvPr/>
        </p:nvSpPr>
        <p:spPr>
          <a:xfrm>
            <a:off x="4745587" y="5384805"/>
            <a:ext cx="960967" cy="55403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797485" y="4982532"/>
            <a:ext cx="965200" cy="461665"/>
          </a:xfrm>
          <a:prstGeom prst="rect">
            <a:avLst/>
          </a:prstGeom>
          <a:noFill/>
        </p:spPr>
        <p:txBody>
          <a:bodyPr wrap="square" rtlCol="0">
            <a:spAutoFit/>
          </a:bodyPr>
          <a:lstStyle/>
          <a:p>
            <a:pPr algn="ctr"/>
            <a:r>
              <a:rPr lang="en-US" sz="2400" dirty="0" smtClean="0">
                <a:latin typeface="Times New Roman"/>
                <a:cs typeface="Times New Roman"/>
              </a:rPr>
              <a:t>1988</a:t>
            </a:r>
            <a:endParaRPr lang="en-US" sz="2400" dirty="0">
              <a:latin typeface="Times New Roman"/>
              <a:cs typeface="Times New Roman"/>
            </a:endParaRPr>
          </a:p>
        </p:txBody>
      </p:sp>
      <p:pic>
        <p:nvPicPr>
          <p:cNvPr id="17" name="Bildobjekt 8" descr="frilagdnobel_au_II.png"/>
          <p:cNvPicPr>
            <a:picLocks noChangeAspect="1"/>
          </p:cNvPicPr>
          <p:nvPr/>
        </p:nvPicPr>
        <p:blipFill>
          <a:blip r:embed="rId20" cstate="print"/>
          <a:srcRect/>
          <a:stretch>
            <a:fillRect/>
          </a:stretch>
        </p:blipFill>
        <p:spPr bwMode="auto">
          <a:xfrm>
            <a:off x="7846832" y="3912166"/>
            <a:ext cx="858838" cy="848069"/>
          </a:xfrm>
          <a:prstGeom prst="rect">
            <a:avLst/>
          </a:prstGeom>
          <a:noFill/>
          <a:ln w="9525">
            <a:noFill/>
            <a:miter lim="800000"/>
            <a:headEnd/>
            <a:tailEnd/>
          </a:ln>
        </p:spPr>
      </p:pic>
    </p:spTree>
    <p:extLst>
      <p:ext uri="{BB962C8B-B14F-4D97-AF65-F5344CB8AC3E}">
        <p14:creationId xmlns:p14="http://schemas.microsoft.com/office/powerpoint/2010/main" val="16119856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2286" y="776823"/>
            <a:ext cx="5185840" cy="2974700"/>
          </a:xfrm>
          <a:prstGeom prst="rect">
            <a:avLst/>
          </a:prstGeom>
        </p:spPr>
      </p:pic>
      <p:sp>
        <p:nvSpPr>
          <p:cNvPr id="3" name="Rectangle 2"/>
          <p:cNvSpPr/>
          <p:nvPr/>
        </p:nvSpPr>
        <p:spPr>
          <a:xfrm>
            <a:off x="2628555" y="331802"/>
            <a:ext cx="4145336" cy="369332"/>
          </a:xfrm>
          <a:prstGeom prst="rect">
            <a:avLst/>
          </a:prstGeom>
        </p:spPr>
        <p:txBody>
          <a:bodyPr wrap="none">
            <a:spAutoFit/>
          </a:bodyPr>
          <a:lstStyle/>
          <a:p>
            <a:r>
              <a:rPr lang="en-US" b="1" dirty="0">
                <a:latin typeface="Times New Roman"/>
                <a:cs typeface="Times New Roman"/>
              </a:rPr>
              <a:t>DONUT (Direct Observation of Nu Tau)</a:t>
            </a:r>
            <a:endParaRPr lang="en-US" dirty="0">
              <a:latin typeface="Times New Roman"/>
              <a:cs typeface="Times New Roman"/>
            </a:endParaRPr>
          </a:p>
        </p:txBody>
      </p:sp>
      <p:pic>
        <p:nvPicPr>
          <p:cNvPr id="4" name="Picture 3"/>
          <p:cNvPicPr>
            <a:picLocks noChangeAspect="1"/>
          </p:cNvPicPr>
          <p:nvPr/>
        </p:nvPicPr>
        <p:blipFill>
          <a:blip r:embed="rId3"/>
          <a:stretch>
            <a:fillRect/>
          </a:stretch>
        </p:blipFill>
        <p:spPr>
          <a:xfrm>
            <a:off x="2302927" y="4207670"/>
            <a:ext cx="4212517" cy="2384184"/>
          </a:xfrm>
          <a:prstGeom prst="rect">
            <a:avLst/>
          </a:prstGeom>
        </p:spPr>
      </p:pic>
      <p:sp>
        <p:nvSpPr>
          <p:cNvPr id="5" name="TextBox 4"/>
          <p:cNvSpPr txBox="1"/>
          <p:nvPr/>
        </p:nvSpPr>
        <p:spPr>
          <a:xfrm>
            <a:off x="2184406" y="3785389"/>
            <a:ext cx="4707467" cy="369332"/>
          </a:xfrm>
          <a:prstGeom prst="rect">
            <a:avLst/>
          </a:prstGeom>
          <a:noFill/>
        </p:spPr>
        <p:txBody>
          <a:bodyPr wrap="square" rtlCol="0">
            <a:spAutoFit/>
          </a:bodyPr>
          <a:lstStyle/>
          <a:p>
            <a:pPr algn="ctr"/>
            <a:r>
              <a:rPr lang="en-US" dirty="0" err="1" smtClean="0">
                <a:latin typeface="Times New Roman"/>
                <a:cs typeface="Times New Roman"/>
              </a:rPr>
              <a:t>K.Kodama</a:t>
            </a:r>
            <a:r>
              <a:rPr lang="en-US" dirty="0" smtClean="0">
                <a:latin typeface="Times New Roman"/>
                <a:cs typeface="Times New Roman"/>
              </a:rPr>
              <a:t> </a:t>
            </a:r>
            <a:r>
              <a:rPr lang="en-US" i="1" dirty="0" smtClean="0">
                <a:latin typeface="Times New Roman"/>
                <a:cs typeface="Times New Roman"/>
              </a:rPr>
              <a:t>et al</a:t>
            </a:r>
            <a:r>
              <a:rPr lang="en-US" dirty="0" smtClean="0">
                <a:latin typeface="Times New Roman"/>
                <a:cs typeface="Times New Roman"/>
              </a:rPr>
              <a:t>. Phys. Lett</a:t>
            </a:r>
            <a:r>
              <a:rPr lang="en-US" b="1" dirty="0" smtClean="0">
                <a:latin typeface="Times New Roman"/>
                <a:cs typeface="Times New Roman"/>
              </a:rPr>
              <a:t>. B504</a:t>
            </a:r>
            <a:r>
              <a:rPr lang="en-US" dirty="0" smtClean="0">
                <a:latin typeface="Times New Roman"/>
                <a:cs typeface="Times New Roman"/>
              </a:rPr>
              <a:t>, 218 (2001)</a:t>
            </a:r>
            <a:endParaRPr lang="en-US" dirty="0">
              <a:latin typeface="Times New Roman"/>
              <a:cs typeface="Times New Roman"/>
            </a:endParaRPr>
          </a:p>
        </p:txBody>
      </p:sp>
    </p:spTree>
    <p:extLst>
      <p:ext uri="{BB962C8B-B14F-4D97-AF65-F5344CB8AC3E}">
        <p14:creationId xmlns:p14="http://schemas.microsoft.com/office/powerpoint/2010/main" val="29051075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35600" y="1335319"/>
            <a:ext cx="3068503" cy="4937821"/>
          </a:xfrm>
          <a:prstGeom prst="rect">
            <a:avLst/>
          </a:prstGeom>
        </p:spPr>
      </p:pic>
      <p:grpSp>
        <p:nvGrpSpPr>
          <p:cNvPr id="7" name="Group 10"/>
          <p:cNvGrpSpPr/>
          <p:nvPr/>
        </p:nvGrpSpPr>
        <p:grpSpPr>
          <a:xfrm>
            <a:off x="3787807" y="1483839"/>
            <a:ext cx="1295400" cy="1143000"/>
            <a:chOff x="4495800" y="5105400"/>
            <a:chExt cx="1295400" cy="1143000"/>
          </a:xfrm>
        </p:grpSpPr>
        <p:pic>
          <p:nvPicPr>
            <p:cNvPr id="8" name="Picture 2"/>
            <p:cNvPicPr>
              <a:picLocks noChangeAspect="1" noChangeArrowheads="1"/>
            </p:cNvPicPr>
            <p:nvPr/>
          </p:nvPicPr>
          <p:blipFill>
            <a:blip r:embed="rId4" cstate="print"/>
            <a:srcRect l="7422" t="22455" r="67840" b="46536"/>
            <a:stretch>
              <a:fillRect/>
            </a:stretch>
          </p:blipFill>
          <p:spPr bwMode="auto">
            <a:xfrm>
              <a:off x="4495800" y="5181600"/>
              <a:ext cx="1103586" cy="1066800"/>
            </a:xfrm>
            <a:prstGeom prst="rect">
              <a:avLst/>
            </a:prstGeom>
            <a:noFill/>
            <a:ln w="9525">
              <a:noFill/>
              <a:miter lim="800000"/>
              <a:headEnd/>
              <a:tailEnd/>
            </a:ln>
          </p:spPr>
        </p:pic>
        <p:sp>
          <p:nvSpPr>
            <p:cNvPr id="9" name="Rectangle 8"/>
            <p:cNvSpPr/>
            <p:nvPr/>
          </p:nvSpPr>
          <p:spPr>
            <a:xfrm>
              <a:off x="5410200" y="5105400"/>
              <a:ext cx="381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1958</a:t>
              </a:r>
              <a:endParaRPr lang="en-US" dirty="0"/>
            </a:p>
          </p:txBody>
        </p:sp>
      </p:grpSp>
      <p:grpSp>
        <p:nvGrpSpPr>
          <p:cNvPr id="10" name="Group 22"/>
          <p:cNvGrpSpPr/>
          <p:nvPr/>
        </p:nvGrpSpPr>
        <p:grpSpPr>
          <a:xfrm>
            <a:off x="1475878" y="4766718"/>
            <a:ext cx="1318419" cy="635000"/>
            <a:chOff x="6629400" y="5791200"/>
            <a:chExt cx="914400" cy="381000"/>
          </a:xfrm>
          <a:noFill/>
        </p:grpSpPr>
        <p:sp>
          <p:nvSpPr>
            <p:cNvPr id="11" name="Rounded Rectangle 10"/>
            <p:cNvSpPr/>
            <p:nvPr/>
          </p:nvSpPr>
          <p:spPr>
            <a:xfrm>
              <a:off x="6629400" y="5791200"/>
              <a:ext cx="914400" cy="381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Object 11"/>
            <p:cNvGraphicFramePr>
              <a:graphicFrameLocks noChangeAspect="1"/>
            </p:cNvGraphicFramePr>
            <p:nvPr/>
          </p:nvGraphicFramePr>
          <p:xfrm>
            <a:off x="6781800" y="5867400"/>
            <a:ext cx="647700" cy="247650"/>
          </p:xfrm>
          <a:graphic>
            <a:graphicData uri="http://schemas.openxmlformats.org/presentationml/2006/ole">
              <mc:AlternateContent xmlns:mc="http://schemas.openxmlformats.org/markup-compatibility/2006">
                <mc:Choice xmlns:v="urn:schemas-microsoft-com:vml" Requires="v">
                  <p:oleObj spid="_x0000_s9336" name="Ekvation" r:id="rId5" imgW="380880" imgH="164880" progId="Equation.3">
                    <p:embed/>
                  </p:oleObj>
                </mc:Choice>
                <mc:Fallback>
                  <p:oleObj name="Ekvation" r:id="rId5" imgW="380880" imgH="1648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5867400"/>
                          <a:ext cx="647700"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3" name="Picture 2"/>
          <p:cNvPicPr>
            <a:picLocks noChangeAspect="1" noChangeArrowheads="1"/>
          </p:cNvPicPr>
          <p:nvPr/>
        </p:nvPicPr>
        <p:blipFill>
          <a:blip r:embed="rId7" cstate="print"/>
          <a:srcRect/>
          <a:stretch>
            <a:fillRect/>
          </a:stretch>
        </p:blipFill>
        <p:spPr bwMode="auto">
          <a:xfrm>
            <a:off x="841270" y="812794"/>
            <a:ext cx="2570163" cy="2319337"/>
          </a:xfrm>
          <a:prstGeom prst="rect">
            <a:avLst/>
          </a:prstGeom>
          <a:noFill/>
          <a:ln w="9525">
            <a:noFill/>
            <a:miter lim="800000"/>
            <a:headEnd/>
            <a:tailEnd/>
          </a:ln>
        </p:spPr>
      </p:pic>
      <p:sp>
        <p:nvSpPr>
          <p:cNvPr id="14" name="TextBox 13"/>
          <p:cNvSpPr txBox="1"/>
          <p:nvPr/>
        </p:nvSpPr>
        <p:spPr>
          <a:xfrm>
            <a:off x="1391453" y="4202199"/>
            <a:ext cx="148726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sv-SE" dirty="0" smtClean="0">
                <a:sym typeface="Symbol"/>
              </a:rPr>
              <a:t> </a:t>
            </a:r>
            <a:r>
              <a:rPr lang="sv-SE" dirty="0" err="1" smtClean="0">
                <a:latin typeface="Times New Roman"/>
                <a:cs typeface="Times New Roman"/>
              </a:rPr>
              <a:t>helicity</a:t>
            </a:r>
            <a:r>
              <a:rPr lang="sv-SE" dirty="0" smtClean="0">
                <a:latin typeface="Times New Roman"/>
                <a:cs typeface="Times New Roman"/>
              </a:rPr>
              <a:t> = -1</a:t>
            </a:r>
            <a:endParaRPr lang="en-US" dirty="0">
              <a:latin typeface="Times New Roman"/>
              <a:cs typeface="Times New Roman"/>
            </a:endParaRPr>
          </a:p>
        </p:txBody>
      </p:sp>
      <p:sp>
        <p:nvSpPr>
          <p:cNvPr id="15" name="TextBox 14"/>
          <p:cNvSpPr txBox="1"/>
          <p:nvPr/>
        </p:nvSpPr>
        <p:spPr>
          <a:xfrm>
            <a:off x="1258837" y="5676887"/>
            <a:ext cx="203881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sv-SE" cap="small" dirty="0" err="1" smtClean="0">
                <a:latin typeface="Times New Roman"/>
                <a:cs typeface="Times New Roman"/>
              </a:rPr>
              <a:t>lepton</a:t>
            </a:r>
            <a:r>
              <a:rPr lang="sv-SE" cap="small" dirty="0" smtClean="0">
                <a:latin typeface="Times New Roman"/>
                <a:cs typeface="Times New Roman"/>
              </a:rPr>
              <a:t> </a:t>
            </a:r>
            <a:r>
              <a:rPr lang="sv-SE" cap="small" dirty="0" err="1" smtClean="0">
                <a:latin typeface="Times New Roman"/>
                <a:cs typeface="Times New Roman"/>
              </a:rPr>
              <a:t>number</a:t>
            </a:r>
            <a:endParaRPr lang="en-US" cap="small" dirty="0">
              <a:latin typeface="Times New Roman"/>
              <a:cs typeface="Times New Roman"/>
            </a:endParaRPr>
          </a:p>
        </p:txBody>
      </p:sp>
      <p:sp>
        <p:nvSpPr>
          <p:cNvPr id="16" name="TextBox 15"/>
          <p:cNvSpPr txBox="1"/>
          <p:nvPr/>
        </p:nvSpPr>
        <p:spPr>
          <a:xfrm>
            <a:off x="510858" y="3272587"/>
            <a:ext cx="3175506" cy="523220"/>
          </a:xfrm>
          <a:prstGeom prst="rect">
            <a:avLst/>
          </a:prstGeom>
          <a:noFill/>
        </p:spPr>
        <p:txBody>
          <a:bodyPr wrap="none" rtlCol="0">
            <a:spAutoFit/>
          </a:bodyPr>
          <a:lstStyle/>
          <a:p>
            <a:pPr algn="ctr"/>
            <a:r>
              <a:rPr lang="sv-SE" sz="1400" dirty="0" smtClean="0">
                <a:latin typeface="Times New Roman"/>
                <a:cs typeface="Times New Roman"/>
              </a:rPr>
              <a:t>M. </a:t>
            </a:r>
            <a:r>
              <a:rPr lang="sv-SE" sz="1400" dirty="0" err="1" smtClean="0">
                <a:latin typeface="Times New Roman"/>
                <a:cs typeface="Times New Roman"/>
              </a:rPr>
              <a:t>Goldhaber</a:t>
            </a:r>
            <a:r>
              <a:rPr lang="sv-SE" sz="1400" dirty="0" smtClean="0">
                <a:latin typeface="Times New Roman"/>
                <a:cs typeface="Times New Roman"/>
              </a:rPr>
              <a:t>, L. </a:t>
            </a:r>
            <a:r>
              <a:rPr lang="sv-SE" sz="1400" dirty="0" err="1" smtClean="0">
                <a:latin typeface="Times New Roman"/>
                <a:cs typeface="Times New Roman"/>
              </a:rPr>
              <a:t>Grodzins</a:t>
            </a:r>
            <a:r>
              <a:rPr lang="sv-SE" sz="1400" dirty="0" smtClean="0">
                <a:latin typeface="Times New Roman"/>
                <a:cs typeface="Times New Roman"/>
              </a:rPr>
              <a:t>, A.W. </a:t>
            </a:r>
            <a:r>
              <a:rPr lang="sv-SE" sz="1400" dirty="0" err="1" smtClean="0">
                <a:latin typeface="Times New Roman"/>
                <a:cs typeface="Times New Roman"/>
              </a:rPr>
              <a:t>Sunyar</a:t>
            </a:r>
            <a:r>
              <a:rPr lang="sv-SE" sz="1400" dirty="0" smtClean="0">
                <a:latin typeface="Times New Roman"/>
                <a:cs typeface="Times New Roman"/>
              </a:rPr>
              <a:t>, </a:t>
            </a:r>
          </a:p>
          <a:p>
            <a:pPr algn="ctr"/>
            <a:r>
              <a:rPr lang="sv-SE" sz="1400" dirty="0" err="1" smtClean="0">
                <a:latin typeface="Times New Roman"/>
                <a:cs typeface="Times New Roman"/>
              </a:rPr>
              <a:t>Phys</a:t>
            </a:r>
            <a:r>
              <a:rPr lang="sv-SE" sz="1400" dirty="0" smtClean="0">
                <a:latin typeface="Times New Roman"/>
                <a:cs typeface="Times New Roman"/>
              </a:rPr>
              <a:t>. Rev. </a:t>
            </a:r>
            <a:r>
              <a:rPr lang="sv-SE" sz="1400" b="1" dirty="0" smtClean="0">
                <a:latin typeface="Times New Roman"/>
                <a:cs typeface="Times New Roman"/>
              </a:rPr>
              <a:t>109</a:t>
            </a:r>
            <a:r>
              <a:rPr lang="sv-SE" sz="1400" dirty="0" smtClean="0">
                <a:latin typeface="Times New Roman"/>
                <a:cs typeface="Times New Roman"/>
              </a:rPr>
              <a:t>, 1015 (1958)</a:t>
            </a:r>
            <a:endParaRPr lang="en-US" sz="1400" dirty="0">
              <a:latin typeface="Times New Roman"/>
              <a:cs typeface="Times New Roman"/>
            </a:endParaRPr>
          </a:p>
        </p:txBody>
      </p:sp>
      <p:sp>
        <p:nvSpPr>
          <p:cNvPr id="3" name="TextBox 2"/>
          <p:cNvSpPr txBox="1"/>
          <p:nvPr/>
        </p:nvSpPr>
        <p:spPr>
          <a:xfrm>
            <a:off x="3787807" y="158634"/>
            <a:ext cx="2325126" cy="461665"/>
          </a:xfrm>
          <a:prstGeom prst="rect">
            <a:avLst/>
          </a:prstGeom>
          <a:noFill/>
        </p:spPr>
        <p:txBody>
          <a:bodyPr wrap="square" rtlCol="0">
            <a:spAutoFit/>
          </a:bodyPr>
          <a:lstStyle/>
          <a:p>
            <a:pPr algn="ctr"/>
            <a:r>
              <a:rPr lang="en-US" sz="2400" b="1" dirty="0" smtClean="0">
                <a:latin typeface="Times New Roman"/>
                <a:cs typeface="Times New Roman"/>
              </a:rPr>
              <a:t>HELICITY</a:t>
            </a:r>
            <a:endParaRPr lang="en-US" sz="2400" b="1" dirty="0">
              <a:latin typeface="Times New Roman"/>
              <a:cs typeface="Times New Roman"/>
            </a:endParaRPr>
          </a:p>
        </p:txBody>
      </p:sp>
      <p:sp>
        <p:nvSpPr>
          <p:cNvPr id="4" name="TextBox 3"/>
          <p:cNvSpPr txBox="1"/>
          <p:nvPr/>
        </p:nvSpPr>
        <p:spPr>
          <a:xfrm>
            <a:off x="3787807" y="3132131"/>
            <a:ext cx="1295400" cy="523220"/>
          </a:xfrm>
          <a:prstGeom prst="rect">
            <a:avLst/>
          </a:prstGeom>
          <a:noFill/>
        </p:spPr>
        <p:txBody>
          <a:bodyPr wrap="square" rtlCol="0">
            <a:spAutoFit/>
          </a:bodyPr>
          <a:lstStyle/>
          <a:p>
            <a:pPr algn="ctr"/>
            <a:r>
              <a:rPr lang="en-US" sz="2800" baseline="30000" dirty="0" smtClean="0">
                <a:latin typeface="Times New Roman"/>
                <a:cs typeface="Times New Roman"/>
              </a:rPr>
              <a:t>152m</a:t>
            </a:r>
            <a:r>
              <a:rPr lang="en-US" sz="2800" dirty="0" smtClean="0">
                <a:latin typeface="Times New Roman"/>
                <a:cs typeface="Times New Roman"/>
              </a:rPr>
              <a:t>Eu</a:t>
            </a:r>
            <a:endParaRPr lang="en-US" sz="2800" dirty="0">
              <a:latin typeface="Times New Roman"/>
              <a:cs typeface="Times New Roman"/>
            </a:endParaRPr>
          </a:p>
        </p:txBody>
      </p:sp>
    </p:spTree>
    <p:extLst>
      <p:ext uri="{BB962C8B-B14F-4D97-AF65-F5344CB8AC3E}">
        <p14:creationId xmlns:p14="http://schemas.microsoft.com/office/powerpoint/2010/main" val="17149055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0022" y="935807"/>
            <a:ext cx="4644447" cy="5486396"/>
          </a:xfrm>
          <a:prstGeom prst="rect">
            <a:avLst/>
          </a:prstGeom>
        </p:spPr>
      </p:pic>
      <p:pic>
        <p:nvPicPr>
          <p:cNvPr id="2" name="Picture 1"/>
          <p:cNvPicPr>
            <a:picLocks noChangeAspect="1"/>
          </p:cNvPicPr>
          <p:nvPr/>
        </p:nvPicPr>
        <p:blipFill>
          <a:blip r:embed="rId3"/>
          <a:stretch>
            <a:fillRect/>
          </a:stretch>
        </p:blipFill>
        <p:spPr>
          <a:xfrm>
            <a:off x="4919134" y="1634070"/>
            <a:ext cx="4241799" cy="4195692"/>
          </a:xfrm>
          <a:prstGeom prst="rect">
            <a:avLst/>
          </a:prstGeom>
        </p:spPr>
      </p:pic>
      <p:sp>
        <p:nvSpPr>
          <p:cNvPr id="4" name="TextBox 3"/>
          <p:cNvSpPr txBox="1"/>
          <p:nvPr/>
        </p:nvSpPr>
        <p:spPr>
          <a:xfrm>
            <a:off x="5943546" y="1219181"/>
            <a:ext cx="2692400" cy="461665"/>
          </a:xfrm>
          <a:prstGeom prst="rect">
            <a:avLst/>
          </a:prstGeom>
          <a:noFill/>
        </p:spPr>
        <p:txBody>
          <a:bodyPr wrap="square" rtlCol="0">
            <a:spAutoFit/>
          </a:bodyPr>
          <a:lstStyle/>
          <a:p>
            <a:pPr algn="ctr"/>
            <a:r>
              <a:rPr lang="en-US" sz="2400" dirty="0" smtClean="0">
                <a:latin typeface="Times New Roman"/>
                <a:cs typeface="Times New Roman"/>
              </a:rPr>
              <a:t>Invisible Z</a:t>
            </a:r>
            <a:r>
              <a:rPr lang="en-US" sz="2400" baseline="30000" dirty="0" smtClean="0">
                <a:latin typeface="Times New Roman"/>
                <a:cs typeface="Times New Roman"/>
              </a:rPr>
              <a:t>0</a:t>
            </a:r>
            <a:r>
              <a:rPr lang="en-US" sz="2400" dirty="0" smtClean="0">
                <a:latin typeface="Times New Roman"/>
                <a:cs typeface="Times New Roman"/>
              </a:rPr>
              <a:t> width</a:t>
            </a:r>
            <a:endParaRPr lang="en-US" sz="2400" dirty="0">
              <a:latin typeface="Times New Roman"/>
              <a:cs typeface="Times New Roman"/>
            </a:endParaRPr>
          </a:p>
        </p:txBody>
      </p:sp>
      <p:sp>
        <p:nvSpPr>
          <p:cNvPr id="6" name="TextBox 5"/>
          <p:cNvSpPr txBox="1"/>
          <p:nvPr/>
        </p:nvSpPr>
        <p:spPr>
          <a:xfrm>
            <a:off x="5369571" y="5960538"/>
            <a:ext cx="3166533" cy="461665"/>
          </a:xfrm>
          <a:prstGeom prst="rect">
            <a:avLst/>
          </a:prstGeom>
          <a:noFill/>
        </p:spPr>
        <p:txBody>
          <a:bodyPr wrap="square" rtlCol="0">
            <a:spAutoFit/>
          </a:bodyPr>
          <a:lstStyle/>
          <a:p>
            <a:pPr algn="ctr"/>
            <a:r>
              <a:rPr lang="en-US" sz="2400" dirty="0" err="1" smtClean="0">
                <a:latin typeface="Times New Roman"/>
                <a:cs typeface="Times New Roman"/>
              </a:rPr>
              <a:t>N</a:t>
            </a:r>
            <a:r>
              <a:rPr lang="en-US" sz="2400" baseline="-25000" dirty="0" err="1" smtClean="0">
                <a:latin typeface="Symbol" charset="2"/>
                <a:cs typeface="Symbol" charset="2"/>
              </a:rPr>
              <a:t>n</a:t>
            </a:r>
            <a:r>
              <a:rPr lang="en-US" sz="2400" dirty="0" smtClean="0">
                <a:latin typeface="Times New Roman"/>
                <a:cs typeface="Times New Roman"/>
              </a:rPr>
              <a:t> = 2.9840 ± 0.0082</a:t>
            </a:r>
            <a:endParaRPr lang="en-US" sz="2400" dirty="0">
              <a:latin typeface="Times New Roman"/>
              <a:cs typeface="Times New Roman"/>
            </a:endParaRPr>
          </a:p>
        </p:txBody>
      </p:sp>
      <p:sp>
        <p:nvSpPr>
          <p:cNvPr id="3" name="TextBox 2"/>
          <p:cNvSpPr txBox="1"/>
          <p:nvPr/>
        </p:nvSpPr>
        <p:spPr>
          <a:xfrm>
            <a:off x="2590804" y="237067"/>
            <a:ext cx="4555066" cy="523220"/>
          </a:xfrm>
          <a:prstGeom prst="rect">
            <a:avLst/>
          </a:prstGeom>
          <a:solidFill>
            <a:schemeClr val="accent3">
              <a:lumMod val="20000"/>
              <a:lumOff val="80000"/>
            </a:schemeClr>
          </a:solidFill>
          <a:effectLst>
            <a:outerShdw blurRad="50800" dist="38100" dir="8580000" sx="102000" sy="102000" algn="tl" rotWithShape="0">
              <a:srgbClr val="000000">
                <a:alpha val="43000"/>
              </a:srgbClr>
            </a:outerShdw>
          </a:effectLst>
        </p:spPr>
        <p:txBody>
          <a:bodyPr wrap="square" rtlCol="0">
            <a:spAutoFit/>
          </a:bodyPr>
          <a:lstStyle/>
          <a:p>
            <a:pPr algn="ctr"/>
            <a:r>
              <a:rPr lang="en-US" sz="2800" dirty="0">
                <a:latin typeface="Times New Roman"/>
                <a:cs typeface="Times New Roman"/>
              </a:rPr>
              <a:t>Number of Neutrino Types </a:t>
            </a:r>
          </a:p>
        </p:txBody>
      </p:sp>
    </p:spTree>
    <p:extLst>
      <p:ext uri="{BB962C8B-B14F-4D97-AF65-F5344CB8AC3E}">
        <p14:creationId xmlns:p14="http://schemas.microsoft.com/office/powerpoint/2010/main" val="10865003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tandard_model_infographic-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108" y="2201333"/>
            <a:ext cx="6234281" cy="4675711"/>
          </a:xfrm>
          <a:prstGeom prst="rect">
            <a:avLst/>
          </a:prstGeom>
        </p:spPr>
      </p:pic>
      <p:sp>
        <p:nvSpPr>
          <p:cNvPr id="2" name="TextBox 1"/>
          <p:cNvSpPr txBox="1"/>
          <p:nvPr/>
        </p:nvSpPr>
        <p:spPr>
          <a:xfrm>
            <a:off x="1617114" y="381000"/>
            <a:ext cx="5799666" cy="461665"/>
          </a:xfrm>
          <a:prstGeom prst="rect">
            <a:avLst/>
          </a:prstGeom>
          <a:no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sv-SE" sz="2400" cap="small" dirty="0" smtClean="0">
                <a:latin typeface="Times New Roman"/>
                <a:cs typeface="Times New Roman"/>
              </a:rPr>
              <a:t>neutrinos and the standard </a:t>
            </a:r>
            <a:r>
              <a:rPr lang="sv-SE" sz="2400" cap="small" dirty="0" err="1" smtClean="0">
                <a:latin typeface="Times New Roman"/>
                <a:cs typeface="Times New Roman"/>
              </a:rPr>
              <a:t>model</a:t>
            </a:r>
            <a:endParaRPr lang="en-US" sz="2400" cap="small" dirty="0">
              <a:latin typeface="Times New Roman"/>
              <a:cs typeface="Times New Roman"/>
            </a:endParaRPr>
          </a:p>
        </p:txBody>
      </p:sp>
      <p:sp>
        <p:nvSpPr>
          <p:cNvPr id="3" name="TextBox 2"/>
          <p:cNvSpPr txBox="1"/>
          <p:nvPr/>
        </p:nvSpPr>
        <p:spPr>
          <a:xfrm>
            <a:off x="2082768" y="990600"/>
            <a:ext cx="4762842"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mtClean="0">
                <a:latin typeface="Times New Roman"/>
                <a:cs typeface="Times New Roman"/>
              </a:rPr>
              <a:t>The weak force distinguishes LEFT from RIGHT</a:t>
            </a:r>
            <a:endParaRPr lang="en-US" cap="small">
              <a:latin typeface="Times New Roman"/>
              <a:cs typeface="Times New Roman"/>
            </a:endParaRPr>
          </a:p>
        </p:txBody>
      </p:sp>
      <p:sp>
        <p:nvSpPr>
          <p:cNvPr id="4" name="TextBox 3"/>
          <p:cNvSpPr txBox="1"/>
          <p:nvPr/>
        </p:nvSpPr>
        <p:spPr>
          <a:xfrm>
            <a:off x="1303850" y="1524000"/>
            <a:ext cx="6265344" cy="44627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mtClean="0">
                <a:latin typeface="Times New Roman"/>
                <a:cs typeface="Times New Roman"/>
              </a:rPr>
              <a:t>Only left-handed</a:t>
            </a:r>
            <a:r>
              <a:rPr lang="en-US" smtClean="0">
                <a:latin typeface="Symbol" charset="2"/>
                <a:cs typeface="Symbol" charset="2"/>
              </a:rPr>
              <a:t> </a:t>
            </a:r>
            <a:r>
              <a:rPr lang="en-US" sz="2300" smtClean="0">
                <a:latin typeface="Symbol" charset="2"/>
                <a:cs typeface="Symbol" charset="2"/>
              </a:rPr>
              <a:t>n </a:t>
            </a:r>
            <a:r>
              <a:rPr lang="en-US" smtClean="0">
                <a:latin typeface="Times New Roman"/>
                <a:cs typeface="Times New Roman"/>
              </a:rPr>
              <a:t>(right-handed    )  have been observed</a:t>
            </a:r>
            <a:endParaRPr lang="en-US">
              <a:latin typeface="Times New Roman"/>
              <a:cs typeface="Times New Roman"/>
            </a:endParaRPr>
          </a:p>
        </p:txBody>
      </p:sp>
      <p:sp>
        <p:nvSpPr>
          <p:cNvPr id="6" name="TextBox 11"/>
          <p:cNvSpPr txBox="1"/>
          <p:nvPr/>
        </p:nvSpPr>
        <p:spPr>
          <a:xfrm>
            <a:off x="533400" y="4272915"/>
            <a:ext cx="2428870" cy="984885"/>
          </a:xfrm>
          <a:prstGeom prst="rect">
            <a:avLst/>
          </a:prstGeom>
          <a:noFill/>
        </p:spPr>
        <p:txBody>
          <a:bodyPr wrap="none" rtlCol="0">
            <a:spAutoFit/>
          </a:bodyPr>
          <a:lstStyle/>
          <a:p>
            <a:pPr>
              <a:buFont typeface="Arial" pitchFamily="34" charset="0"/>
              <a:buChar char="•"/>
            </a:pPr>
            <a:r>
              <a:rPr lang="sv-SE" dirty="0" smtClean="0"/>
              <a:t> p</a:t>
            </a:r>
            <a:r>
              <a:rPr lang="sv-SE" dirty="0" smtClean="0">
                <a:latin typeface="Times New Roman"/>
                <a:cs typeface="Times New Roman"/>
              </a:rPr>
              <a:t>artners of </a:t>
            </a:r>
            <a:r>
              <a:rPr lang="sv-SE" i="1" dirty="0" smtClean="0">
                <a:latin typeface="Verdana"/>
                <a:cs typeface="Verdana"/>
              </a:rPr>
              <a:t>e</a:t>
            </a:r>
            <a:r>
              <a:rPr lang="sv-SE" dirty="0" smtClean="0"/>
              <a:t>, </a:t>
            </a:r>
            <a:r>
              <a:rPr lang="sv-SE" sz="2000" i="1" dirty="0" smtClean="0">
                <a:latin typeface="Symbol" charset="2"/>
                <a:cs typeface="Symbol" charset="2"/>
              </a:rPr>
              <a:t>m </a:t>
            </a:r>
            <a:r>
              <a:rPr lang="sv-SE" dirty="0" smtClean="0">
                <a:latin typeface="Times New Roman"/>
                <a:cs typeface="Times New Roman"/>
              </a:rPr>
              <a:t>and</a:t>
            </a:r>
            <a:r>
              <a:rPr lang="sv-SE" dirty="0" smtClean="0"/>
              <a:t> </a:t>
            </a:r>
            <a:r>
              <a:rPr lang="sv-SE" sz="2000" i="1" dirty="0" smtClean="0">
                <a:latin typeface="Symbol" charset="2"/>
                <a:cs typeface="Symbol" charset="2"/>
              </a:rPr>
              <a:t>t</a:t>
            </a:r>
          </a:p>
          <a:p>
            <a:endParaRPr lang="sv-SE" sz="2000" i="1" dirty="0" smtClean="0">
              <a:latin typeface="Symbol" charset="2"/>
              <a:cs typeface="Symbol" charset="2"/>
            </a:endParaRPr>
          </a:p>
          <a:p>
            <a:pPr>
              <a:buFont typeface="Arial" pitchFamily="34" charset="0"/>
              <a:buChar char="•"/>
            </a:pPr>
            <a:r>
              <a:rPr lang="sv-SE" dirty="0" smtClean="0"/>
              <a:t> 3 </a:t>
            </a:r>
            <a:r>
              <a:rPr lang="sv-SE" dirty="0" err="1" smtClean="0">
                <a:latin typeface="Times New Roman"/>
                <a:cs typeface="Times New Roman"/>
              </a:rPr>
              <a:t>lepton</a:t>
            </a:r>
            <a:r>
              <a:rPr lang="sv-SE" dirty="0" smtClean="0">
                <a:latin typeface="Times New Roman"/>
                <a:cs typeface="Times New Roman"/>
              </a:rPr>
              <a:t> </a:t>
            </a:r>
            <a:r>
              <a:rPr lang="sv-SE" dirty="0" err="1" smtClean="0">
                <a:latin typeface="Times New Roman"/>
                <a:cs typeface="Times New Roman"/>
              </a:rPr>
              <a:t>doublets</a:t>
            </a:r>
            <a:endParaRPr lang="sv-SE" dirty="0" smtClean="0">
              <a:latin typeface="Times New Roman"/>
              <a:cs typeface="Times New Roman"/>
            </a:endParaRPr>
          </a:p>
        </p:txBody>
      </p:sp>
      <p:sp>
        <p:nvSpPr>
          <p:cNvPr id="7" name="TextBox 14"/>
          <p:cNvSpPr txBox="1"/>
          <p:nvPr/>
        </p:nvSpPr>
        <p:spPr>
          <a:xfrm>
            <a:off x="533400" y="5446693"/>
            <a:ext cx="3761576" cy="954107"/>
          </a:xfrm>
          <a:prstGeom prst="rect">
            <a:avLst/>
          </a:prstGeom>
          <a:noFill/>
        </p:spPr>
        <p:txBody>
          <a:bodyPr wrap="square" rtlCol="0">
            <a:spAutoFit/>
          </a:bodyPr>
          <a:lstStyle/>
          <a:p>
            <a:pPr>
              <a:buFont typeface="Arial" pitchFamily="34" charset="0"/>
              <a:buChar char="•"/>
            </a:pPr>
            <a:r>
              <a:rPr lang="sv-SE" dirty="0" smtClean="0">
                <a:latin typeface="Times New Roman"/>
                <a:cs typeface="Times New Roman"/>
              </a:rPr>
              <a:t> </a:t>
            </a:r>
            <a:r>
              <a:rPr lang="sv-SE" dirty="0" err="1" smtClean="0">
                <a:latin typeface="Times New Roman"/>
                <a:cs typeface="Times New Roman"/>
              </a:rPr>
              <a:t>weak</a:t>
            </a:r>
            <a:r>
              <a:rPr lang="sv-SE" dirty="0" smtClean="0">
                <a:latin typeface="Times New Roman"/>
                <a:cs typeface="Times New Roman"/>
              </a:rPr>
              <a:t> </a:t>
            </a:r>
            <a:r>
              <a:rPr lang="sv-SE" dirty="0" err="1" smtClean="0">
                <a:latin typeface="Times New Roman"/>
                <a:cs typeface="Times New Roman"/>
              </a:rPr>
              <a:t>interactions</a:t>
            </a:r>
            <a:r>
              <a:rPr lang="sv-SE" dirty="0" smtClean="0">
                <a:latin typeface="Times New Roman"/>
                <a:cs typeface="Times New Roman"/>
              </a:rPr>
              <a:t> </a:t>
            </a:r>
            <a:r>
              <a:rPr lang="sv-SE" dirty="0" err="1" smtClean="0">
                <a:latin typeface="Times New Roman"/>
                <a:cs typeface="Times New Roman"/>
              </a:rPr>
              <a:t>links</a:t>
            </a:r>
            <a:r>
              <a:rPr lang="sv-SE" dirty="0" smtClean="0">
                <a:latin typeface="Times New Roman"/>
                <a:cs typeface="Times New Roman"/>
              </a:rPr>
              <a:t> to</a:t>
            </a:r>
          </a:p>
          <a:p>
            <a:pPr algn="ctr"/>
            <a:r>
              <a:rPr lang="sv-SE" cap="small" dirty="0" err="1" smtClean="0">
                <a:solidFill>
                  <a:srgbClr val="FF0000"/>
                </a:solidFill>
                <a:latin typeface="Times New Roman"/>
                <a:cs typeface="Times New Roman"/>
              </a:rPr>
              <a:t>flavour</a:t>
            </a:r>
            <a:r>
              <a:rPr lang="sv-SE" sz="2000" cap="small" dirty="0" smtClean="0">
                <a:solidFill>
                  <a:srgbClr val="FF0000"/>
                </a:solidFill>
                <a:latin typeface="Times New Roman"/>
                <a:cs typeface="Times New Roman"/>
              </a:rPr>
              <a:t> </a:t>
            </a:r>
          </a:p>
          <a:p>
            <a:r>
              <a:rPr lang="sv-SE" dirty="0" smtClean="0">
                <a:latin typeface="Times New Roman"/>
                <a:cs typeface="Times New Roman"/>
                <a:sym typeface="Wingdings"/>
              </a:rPr>
              <a:t>	</a:t>
            </a:r>
            <a:endParaRPr lang="en-US" dirty="0">
              <a:latin typeface="Times New Roman"/>
              <a:cs typeface="Times New Roman"/>
            </a:endParaRPr>
          </a:p>
        </p:txBody>
      </p:sp>
      <p:sp>
        <p:nvSpPr>
          <p:cNvPr id="8" name="TextBox 10"/>
          <p:cNvSpPr txBox="1"/>
          <p:nvPr/>
        </p:nvSpPr>
        <p:spPr>
          <a:xfrm>
            <a:off x="571501" y="3048000"/>
            <a:ext cx="3429000" cy="923330"/>
          </a:xfrm>
          <a:prstGeom prst="rect">
            <a:avLst/>
          </a:prstGeom>
          <a:noFill/>
        </p:spPr>
        <p:txBody>
          <a:bodyPr wrap="square" rtlCol="0">
            <a:spAutoFit/>
          </a:bodyPr>
          <a:lstStyle/>
          <a:p>
            <a:r>
              <a:rPr lang="sv-SE" dirty="0">
                <a:solidFill>
                  <a:srgbClr val="C00000"/>
                </a:solidFill>
                <a:latin typeface="Times New Roman"/>
                <a:cs typeface="Times New Roman"/>
              </a:rPr>
              <a:t>N</a:t>
            </a:r>
            <a:r>
              <a:rPr lang="sv-SE" dirty="0" smtClean="0">
                <a:solidFill>
                  <a:srgbClr val="C00000"/>
                </a:solidFill>
                <a:latin typeface="Times New Roman"/>
                <a:cs typeface="Times New Roman"/>
              </a:rPr>
              <a:t>eutrinos </a:t>
            </a:r>
          </a:p>
          <a:p>
            <a:r>
              <a:rPr lang="sv-SE" dirty="0" smtClean="0">
                <a:solidFill>
                  <a:srgbClr val="C00000"/>
                </a:solidFill>
                <a:latin typeface="Times New Roman"/>
                <a:cs typeface="Times New Roman"/>
              </a:rPr>
              <a:t>                - </a:t>
            </a:r>
            <a:r>
              <a:rPr lang="sv-SE" dirty="0" err="1" smtClean="0">
                <a:solidFill>
                  <a:srgbClr val="C00000"/>
                </a:solidFill>
                <a:latin typeface="Times New Roman"/>
                <a:cs typeface="Times New Roman"/>
              </a:rPr>
              <a:t>left-handed</a:t>
            </a:r>
            <a:r>
              <a:rPr lang="sv-SE" dirty="0" smtClean="0">
                <a:solidFill>
                  <a:srgbClr val="C00000"/>
                </a:solidFill>
                <a:latin typeface="Times New Roman"/>
                <a:cs typeface="Times New Roman"/>
              </a:rPr>
              <a:t>	    </a:t>
            </a:r>
          </a:p>
          <a:p>
            <a:r>
              <a:rPr lang="sv-SE" dirty="0">
                <a:solidFill>
                  <a:srgbClr val="C00000"/>
                </a:solidFill>
                <a:latin typeface="Times New Roman"/>
                <a:cs typeface="Times New Roman"/>
              </a:rPr>
              <a:t>	 </a:t>
            </a:r>
            <a:r>
              <a:rPr lang="sv-SE" dirty="0" smtClean="0">
                <a:solidFill>
                  <a:srgbClr val="C00000"/>
                </a:solidFill>
                <a:latin typeface="Times New Roman"/>
                <a:cs typeface="Times New Roman"/>
              </a:rPr>
              <a:t>      - massless</a:t>
            </a:r>
            <a:endParaRPr lang="en-US" dirty="0">
              <a:solidFill>
                <a:srgbClr val="C00000"/>
              </a:solidFill>
              <a:latin typeface="Times New Roman"/>
              <a:cs typeface="Times New Roman"/>
            </a:endParaRPr>
          </a:p>
        </p:txBody>
      </p:sp>
      <p:graphicFrame>
        <p:nvGraphicFramePr>
          <p:cNvPr id="10" name="Objekt 24"/>
          <p:cNvGraphicFramePr>
            <a:graphicFrameLocks noChangeAspect="1"/>
          </p:cNvGraphicFramePr>
          <p:nvPr>
            <p:extLst>
              <p:ext uri="{D42A27DB-BD31-4B8C-83A1-F6EECF244321}">
                <p14:modId xmlns:p14="http://schemas.microsoft.com/office/powerpoint/2010/main" val="1223695968"/>
              </p:ext>
            </p:extLst>
          </p:nvPr>
        </p:nvGraphicFramePr>
        <p:xfrm>
          <a:off x="4846623" y="1626660"/>
          <a:ext cx="258763" cy="258763"/>
        </p:xfrm>
        <a:graphic>
          <a:graphicData uri="http://schemas.openxmlformats.org/presentationml/2006/ole">
            <mc:AlternateContent xmlns:mc="http://schemas.openxmlformats.org/markup-compatibility/2006">
              <mc:Choice xmlns:v="urn:schemas-microsoft-com:vml" Requires="v">
                <p:oleObj spid="_x0000_s10353" name="Equation" r:id="rId4" imgW="114300" imgH="114300" progId="Equation.3">
                  <p:embed/>
                </p:oleObj>
              </mc:Choice>
              <mc:Fallback>
                <p:oleObj name="Equation" r:id="rId4" imgW="114300" imgH="114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6623" y="1626660"/>
                        <a:ext cx="258763" cy="258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074775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4132" y="304800"/>
            <a:ext cx="5469467" cy="461665"/>
          </a:xfrm>
          <a:prstGeom prst="rect">
            <a:avLst/>
          </a:prstGeom>
          <a:noFill/>
        </p:spPr>
        <p:txBody>
          <a:bodyPr wrap="square" rtlCol="0">
            <a:spAutoFit/>
          </a:bodyPr>
          <a:lstStyle/>
          <a:p>
            <a:pPr algn="ctr"/>
            <a:r>
              <a:rPr lang="en-US" sz="2400" dirty="0" smtClean="0">
                <a:latin typeface="Times New Roman"/>
                <a:cs typeface="Times New Roman"/>
              </a:rPr>
              <a:t>Neutrino mass from tritium beta decay</a:t>
            </a:r>
            <a:endParaRPr lang="en-US" sz="2400" dirty="0">
              <a:latin typeface="Times New Roman"/>
              <a:cs typeface="Times New Roman"/>
            </a:endParaRPr>
          </a:p>
        </p:txBody>
      </p:sp>
      <p:pic>
        <p:nvPicPr>
          <p:cNvPr id="3" name="Picture 2"/>
          <p:cNvPicPr>
            <a:picLocks noChangeAspect="1"/>
          </p:cNvPicPr>
          <p:nvPr/>
        </p:nvPicPr>
        <p:blipFill>
          <a:blip r:embed="rId3"/>
          <a:stretch>
            <a:fillRect/>
          </a:stretch>
        </p:blipFill>
        <p:spPr>
          <a:xfrm>
            <a:off x="787400" y="2201326"/>
            <a:ext cx="7556500" cy="318770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811769604"/>
              </p:ext>
            </p:extLst>
          </p:nvPr>
        </p:nvGraphicFramePr>
        <p:xfrm>
          <a:off x="3349381" y="1066799"/>
          <a:ext cx="2244369" cy="474133"/>
        </p:xfrm>
        <a:graphic>
          <a:graphicData uri="http://schemas.openxmlformats.org/presentationml/2006/ole">
            <mc:AlternateContent xmlns:mc="http://schemas.openxmlformats.org/markup-compatibility/2006">
              <mc:Choice xmlns:v="urn:schemas-microsoft-com:vml" Requires="v">
                <p:oleObj spid="_x0000_s24776" name="Ekvation" r:id="rId4" imgW="1143000" imgH="241200" progId="Equation.3">
                  <p:embed/>
                </p:oleObj>
              </mc:Choice>
              <mc:Fallback>
                <p:oleObj name="Ekvation" r:id="rId4" imgW="114300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9381" y="1066799"/>
                        <a:ext cx="2244369" cy="474133"/>
                      </a:xfrm>
                      <a:prstGeom prst="rect">
                        <a:avLst/>
                      </a:prstGeom>
                      <a:solidFill>
                        <a:schemeClr val="bg1"/>
                      </a:solidFill>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801873874"/>
              </p:ext>
            </p:extLst>
          </p:nvPr>
        </p:nvGraphicFramePr>
        <p:xfrm>
          <a:off x="3434046" y="1591732"/>
          <a:ext cx="1950752" cy="434630"/>
        </p:xfrm>
        <a:graphic>
          <a:graphicData uri="http://schemas.openxmlformats.org/presentationml/2006/ole">
            <mc:AlternateContent xmlns:mc="http://schemas.openxmlformats.org/markup-compatibility/2006">
              <mc:Choice xmlns:v="urn:schemas-microsoft-com:vml" Requires="v">
                <p:oleObj spid="_x0000_s24777" name="Document" r:id="rId7" imgW="1028700" imgH="228600" progId="Word.Document.8">
                  <p:embed/>
                </p:oleObj>
              </mc:Choice>
              <mc:Fallback>
                <p:oleObj name="Document" r:id="rId7" imgW="1028700" imgH="228600" progId="Word.Document.8">
                  <p:embed/>
                  <p:pic>
                    <p:nvPicPr>
                      <p:cNvPr id="0" name=""/>
                      <p:cNvPicPr/>
                      <p:nvPr/>
                    </p:nvPicPr>
                    <p:blipFill>
                      <a:blip r:embed="rId8"/>
                      <a:stretch>
                        <a:fillRect/>
                      </a:stretch>
                    </p:blipFill>
                    <p:spPr>
                      <a:xfrm>
                        <a:off x="3434046" y="1591732"/>
                        <a:ext cx="1950752" cy="434630"/>
                      </a:xfrm>
                      <a:prstGeom prst="rect">
                        <a:avLst/>
                      </a:prstGeom>
                    </p:spPr>
                  </p:pic>
                </p:oleObj>
              </mc:Fallback>
            </mc:AlternateContent>
          </a:graphicData>
        </a:graphic>
      </p:graphicFrame>
      <p:sp>
        <p:nvSpPr>
          <p:cNvPr id="9" name="TextBox 8"/>
          <p:cNvSpPr txBox="1"/>
          <p:nvPr/>
        </p:nvSpPr>
        <p:spPr>
          <a:xfrm>
            <a:off x="3293941" y="5326307"/>
            <a:ext cx="23622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err="1">
                <a:sym typeface="Symbol"/>
              </a:rPr>
              <a:t>m</a:t>
            </a:r>
            <a:r>
              <a:rPr lang="en-US" baseline="-25000" dirty="0" err="1" smtClean="0">
                <a:sym typeface="Symbol"/>
              </a:rPr>
              <a:t></a:t>
            </a:r>
            <a:r>
              <a:rPr lang="en-US" baseline="-40000" dirty="0" err="1" smtClean="0">
                <a:sym typeface="Symbol"/>
              </a:rPr>
              <a:t>e</a:t>
            </a:r>
            <a:r>
              <a:rPr lang="en-US" dirty="0" smtClean="0">
                <a:sym typeface="Symbol"/>
              </a:rPr>
              <a:t> &lt; 2 </a:t>
            </a:r>
            <a:r>
              <a:rPr lang="en-US" dirty="0" err="1" smtClean="0">
                <a:sym typeface="Symbol"/>
              </a:rPr>
              <a:t>eV</a:t>
            </a:r>
            <a:r>
              <a:rPr lang="en-US" dirty="0" smtClean="0">
                <a:sym typeface="Symbol"/>
              </a:rPr>
              <a:t> &lt;&lt; m</a:t>
            </a:r>
            <a:r>
              <a:rPr lang="en-US" baseline="-25000" dirty="0" smtClean="0">
                <a:sym typeface="Symbol"/>
              </a:rPr>
              <a:t>e</a:t>
            </a:r>
            <a:endParaRPr lang="en-US" dirty="0"/>
          </a:p>
        </p:txBody>
      </p:sp>
      <p:sp>
        <p:nvSpPr>
          <p:cNvPr id="10" name="TextBox 9"/>
          <p:cNvSpPr txBox="1"/>
          <p:nvPr/>
        </p:nvSpPr>
        <p:spPr>
          <a:xfrm>
            <a:off x="3789597" y="5773233"/>
            <a:ext cx="1146468" cy="646331"/>
          </a:xfrm>
          <a:prstGeom prst="rect">
            <a:avLst/>
          </a:prstGeom>
          <a:noFill/>
        </p:spPr>
        <p:txBody>
          <a:bodyPr wrap="none" rtlCol="0">
            <a:spAutoFit/>
          </a:bodyPr>
          <a:lstStyle/>
          <a:p>
            <a:r>
              <a:rPr lang="en-US" dirty="0" err="1">
                <a:sym typeface="Symbol"/>
              </a:rPr>
              <a:t>m</a:t>
            </a:r>
            <a:r>
              <a:rPr lang="en-US" baseline="-25000" dirty="0" err="1" smtClean="0">
                <a:sym typeface="Symbol"/>
              </a:rPr>
              <a:t></a:t>
            </a:r>
            <a:r>
              <a:rPr lang="en-US" baseline="-40000" dirty="0" err="1" smtClean="0">
                <a:latin typeface="Symbol" pitchFamily="18" charset="2"/>
                <a:sym typeface="Symbol"/>
              </a:rPr>
              <a:t>m</a:t>
            </a:r>
            <a:r>
              <a:rPr lang="en-US" dirty="0" smtClean="0">
                <a:sym typeface="Symbol"/>
              </a:rPr>
              <a:t> &lt;&lt; m</a:t>
            </a:r>
            <a:r>
              <a:rPr lang="en-US" baseline="-25000" dirty="0" smtClean="0">
                <a:latin typeface="Symbol" pitchFamily="18" charset="2"/>
                <a:sym typeface="Symbol"/>
              </a:rPr>
              <a:t>m</a:t>
            </a:r>
          </a:p>
          <a:p>
            <a:r>
              <a:rPr lang="en-US" dirty="0" err="1">
                <a:sym typeface="Symbol"/>
              </a:rPr>
              <a:t>m</a:t>
            </a:r>
            <a:r>
              <a:rPr lang="en-US" baseline="-25000" dirty="0" err="1" smtClean="0">
                <a:sym typeface="Symbol"/>
              </a:rPr>
              <a:t></a:t>
            </a:r>
            <a:r>
              <a:rPr lang="en-US" baseline="-40000" dirty="0" err="1" smtClean="0">
                <a:latin typeface="Symbol" pitchFamily="18" charset="2"/>
                <a:sym typeface="Symbol"/>
              </a:rPr>
              <a:t>t</a:t>
            </a:r>
            <a:r>
              <a:rPr lang="en-US" dirty="0" smtClean="0">
                <a:sym typeface="Symbol"/>
              </a:rPr>
              <a:t> &lt;&lt; </a:t>
            </a:r>
            <a:r>
              <a:rPr lang="en-US" dirty="0" err="1" smtClean="0">
                <a:sym typeface="Symbol"/>
              </a:rPr>
              <a:t>m</a:t>
            </a:r>
            <a:r>
              <a:rPr lang="en-US" baseline="-25000" dirty="0" err="1" smtClean="0">
                <a:latin typeface="Symbol" pitchFamily="18" charset="2"/>
                <a:sym typeface="Symbol"/>
              </a:rPr>
              <a:t>t</a:t>
            </a:r>
            <a:endParaRPr lang="en-US" dirty="0">
              <a:latin typeface="Symbol" pitchFamily="18" charset="2"/>
            </a:endParaRPr>
          </a:p>
        </p:txBody>
      </p:sp>
    </p:spTree>
    <p:extLst>
      <p:ext uri="{BB962C8B-B14F-4D97-AF65-F5344CB8AC3E}">
        <p14:creationId xmlns:p14="http://schemas.microsoft.com/office/powerpoint/2010/main" val="33065812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HZZ4l_animate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008" y="601520"/>
            <a:ext cx="7180824" cy="5545279"/>
          </a:xfrm>
          <a:prstGeom prst="rect">
            <a:avLst/>
          </a:prstGeom>
        </p:spPr>
      </p:pic>
      <p:sp>
        <p:nvSpPr>
          <p:cNvPr id="4" name="TextBox 3"/>
          <p:cNvSpPr txBox="1"/>
          <p:nvPr/>
        </p:nvSpPr>
        <p:spPr>
          <a:xfrm>
            <a:off x="5842000" y="190500"/>
            <a:ext cx="2870200" cy="461665"/>
          </a:xfrm>
          <a:prstGeom prst="rect">
            <a:avLst/>
          </a:prstGeom>
          <a:noFill/>
        </p:spPr>
        <p:txBody>
          <a:bodyPr wrap="square" rtlCol="0">
            <a:spAutoFit/>
          </a:bodyPr>
          <a:lstStyle/>
          <a:p>
            <a:pPr algn="ctr"/>
            <a:r>
              <a:rPr lang="en-US" sz="2400" b="1" dirty="0" smtClean="0">
                <a:latin typeface="Times New Roman"/>
                <a:cs typeface="Times New Roman"/>
              </a:rPr>
              <a:t>CERN 2012</a:t>
            </a:r>
            <a:endParaRPr lang="en-US" sz="2400" b="1" dirty="0">
              <a:latin typeface="Times New Roman"/>
              <a:cs typeface="Times New Roman"/>
            </a:endParaRPr>
          </a:p>
        </p:txBody>
      </p:sp>
    </p:spTree>
    <p:extLst>
      <p:ext uri="{BB962C8B-B14F-4D97-AF65-F5344CB8AC3E}">
        <p14:creationId xmlns:p14="http://schemas.microsoft.com/office/powerpoint/2010/main" val="37951747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3038" y="1167884"/>
            <a:ext cx="3705153" cy="2465611"/>
          </a:xfrm>
          <a:prstGeom prst="rect">
            <a:avLst/>
          </a:prstGeom>
        </p:spPr>
      </p:pic>
      <p:pic>
        <p:nvPicPr>
          <p:cNvPr id="3" name="Picture 2"/>
          <p:cNvPicPr>
            <a:picLocks noChangeAspect="1"/>
          </p:cNvPicPr>
          <p:nvPr/>
        </p:nvPicPr>
        <p:blipFill>
          <a:blip r:embed="rId4"/>
          <a:stretch>
            <a:fillRect/>
          </a:stretch>
        </p:blipFill>
        <p:spPr>
          <a:xfrm>
            <a:off x="5057203" y="1220496"/>
            <a:ext cx="3378200" cy="2413000"/>
          </a:xfrm>
          <a:prstGeom prst="rect">
            <a:avLst/>
          </a:prstGeom>
        </p:spPr>
      </p:pic>
      <p:pic>
        <p:nvPicPr>
          <p:cNvPr id="4" name="Picture 3"/>
          <p:cNvPicPr>
            <a:picLocks noChangeAspect="1"/>
          </p:cNvPicPr>
          <p:nvPr/>
        </p:nvPicPr>
        <p:blipFill>
          <a:blip r:embed="rId5"/>
          <a:stretch>
            <a:fillRect/>
          </a:stretch>
        </p:blipFill>
        <p:spPr>
          <a:xfrm>
            <a:off x="745657" y="4315501"/>
            <a:ext cx="6286500" cy="1295400"/>
          </a:xfrm>
          <a:prstGeom prst="rect">
            <a:avLst/>
          </a:prstGeom>
        </p:spPr>
      </p:pic>
      <p:pic>
        <p:nvPicPr>
          <p:cNvPr id="5" name="Picture 4"/>
          <p:cNvPicPr>
            <a:picLocks noChangeAspect="1"/>
          </p:cNvPicPr>
          <p:nvPr/>
        </p:nvPicPr>
        <p:blipFill>
          <a:blip r:embed="rId6"/>
          <a:stretch>
            <a:fillRect/>
          </a:stretch>
        </p:blipFill>
        <p:spPr>
          <a:xfrm>
            <a:off x="7208915" y="4876800"/>
            <a:ext cx="1795385" cy="1803400"/>
          </a:xfrm>
          <a:prstGeom prst="rect">
            <a:avLst/>
          </a:prstGeom>
        </p:spPr>
      </p:pic>
      <p:sp>
        <p:nvSpPr>
          <p:cNvPr id="6" name="TextBox 5"/>
          <p:cNvSpPr txBox="1"/>
          <p:nvPr/>
        </p:nvSpPr>
        <p:spPr>
          <a:xfrm>
            <a:off x="2252133" y="6045200"/>
            <a:ext cx="2556934" cy="523220"/>
          </a:xfrm>
          <a:prstGeom prst="rect">
            <a:avLst/>
          </a:prstGeom>
          <a:noFill/>
        </p:spPr>
        <p:txBody>
          <a:bodyPr wrap="square" rtlCol="0">
            <a:spAutoFit/>
          </a:bodyPr>
          <a:lstStyle/>
          <a:p>
            <a:pPr algn="ctr"/>
            <a:r>
              <a:rPr lang="en-US" sz="2800" dirty="0" err="1" smtClean="0">
                <a:latin typeface="Times New Roman"/>
                <a:cs typeface="Times New Roman"/>
              </a:rPr>
              <a:t>m</a:t>
            </a:r>
            <a:r>
              <a:rPr lang="en-US" sz="2800" baseline="-25000" dirty="0" err="1" smtClean="0">
                <a:latin typeface="Symbol" charset="2"/>
                <a:cs typeface="Symbol" charset="2"/>
              </a:rPr>
              <a:t>n</a:t>
            </a:r>
            <a:r>
              <a:rPr lang="en-US" sz="2800" dirty="0" smtClean="0">
                <a:latin typeface="Times New Roman"/>
                <a:cs typeface="Times New Roman"/>
              </a:rPr>
              <a:t> : 0.1 – 2 </a:t>
            </a:r>
            <a:r>
              <a:rPr lang="en-US" sz="2800" dirty="0" err="1" smtClean="0">
                <a:latin typeface="Times New Roman"/>
                <a:cs typeface="Times New Roman"/>
              </a:rPr>
              <a:t>eV</a:t>
            </a:r>
            <a:endParaRPr lang="en-US" sz="2800" dirty="0">
              <a:latin typeface="Times New Roman"/>
              <a:cs typeface="Times New Roman"/>
            </a:endParaRPr>
          </a:p>
        </p:txBody>
      </p:sp>
      <p:sp>
        <p:nvSpPr>
          <p:cNvPr id="7" name="TextBox 6"/>
          <p:cNvSpPr txBox="1"/>
          <p:nvPr/>
        </p:nvSpPr>
        <p:spPr>
          <a:xfrm>
            <a:off x="2133600" y="431800"/>
            <a:ext cx="4292600" cy="461665"/>
          </a:xfrm>
          <a:prstGeom prst="rect">
            <a:avLst/>
          </a:prstGeom>
          <a:noFill/>
        </p:spPr>
        <p:txBody>
          <a:bodyPr wrap="square" rtlCol="0">
            <a:spAutoFit/>
          </a:bodyPr>
          <a:lstStyle/>
          <a:p>
            <a:pPr algn="ctr"/>
            <a:r>
              <a:rPr lang="en-US" sz="2400" dirty="0" err="1" smtClean="0">
                <a:latin typeface="Times New Roman"/>
                <a:cs typeface="Times New Roman"/>
              </a:rPr>
              <a:t>Deggendorf</a:t>
            </a:r>
            <a:r>
              <a:rPr lang="en-US" sz="2400" dirty="0" smtClean="0">
                <a:latin typeface="Times New Roman"/>
                <a:cs typeface="Times New Roman"/>
              </a:rPr>
              <a:t> to Karlsruhe</a:t>
            </a:r>
            <a:endParaRPr lang="en-US" sz="2400" dirty="0">
              <a:latin typeface="Times New Roman"/>
              <a:cs typeface="Times New Roman"/>
            </a:endParaRPr>
          </a:p>
        </p:txBody>
      </p:sp>
    </p:spTree>
    <p:extLst>
      <p:ext uri="{BB962C8B-B14F-4D97-AF65-F5344CB8AC3E}">
        <p14:creationId xmlns:p14="http://schemas.microsoft.com/office/powerpoint/2010/main" val="30595124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55012" y="457220"/>
            <a:ext cx="8573209" cy="3655659"/>
          </a:xfrm>
          <a:prstGeom prst="rect">
            <a:avLst/>
          </a:prstGeom>
        </p:spPr>
      </p:pic>
      <p:sp>
        <p:nvSpPr>
          <p:cNvPr id="3" name="TextBox 2"/>
          <p:cNvSpPr txBox="1"/>
          <p:nvPr/>
        </p:nvSpPr>
        <p:spPr>
          <a:xfrm>
            <a:off x="795867" y="4463541"/>
            <a:ext cx="3911600" cy="369332"/>
          </a:xfrm>
          <a:prstGeom prst="rect">
            <a:avLst/>
          </a:prstGeom>
          <a:noFill/>
        </p:spPr>
        <p:txBody>
          <a:bodyPr wrap="square" rtlCol="0">
            <a:spAutoFit/>
          </a:bodyPr>
          <a:lstStyle/>
          <a:p>
            <a:r>
              <a:rPr lang="en-US" dirty="0" err="1" smtClean="0">
                <a:latin typeface="Times New Roman"/>
                <a:cs typeface="Times New Roman"/>
              </a:rPr>
              <a:t>Gribov</a:t>
            </a:r>
            <a:r>
              <a:rPr lang="en-US" dirty="0" smtClean="0">
                <a:latin typeface="Times New Roman"/>
                <a:cs typeface="Times New Roman"/>
              </a:rPr>
              <a:t>, </a:t>
            </a:r>
            <a:r>
              <a:rPr lang="en-US" dirty="0" err="1" smtClean="0">
                <a:latin typeface="Times New Roman"/>
                <a:cs typeface="Times New Roman"/>
              </a:rPr>
              <a:t>Pontecorvo</a:t>
            </a:r>
            <a:r>
              <a:rPr lang="en-US" dirty="0" smtClean="0">
                <a:latin typeface="Times New Roman"/>
                <a:cs typeface="Times New Roman"/>
              </a:rPr>
              <a:t>, PLB </a:t>
            </a:r>
            <a:r>
              <a:rPr lang="en-US" b="1" dirty="0" smtClean="0">
                <a:latin typeface="Times New Roman"/>
                <a:cs typeface="Times New Roman"/>
              </a:rPr>
              <a:t>28</a:t>
            </a:r>
            <a:r>
              <a:rPr lang="en-US" dirty="0" smtClean="0">
                <a:latin typeface="Times New Roman"/>
                <a:cs typeface="Times New Roman"/>
              </a:rPr>
              <a:t>, 493 (1969)</a:t>
            </a:r>
            <a:endParaRPr lang="en-US" dirty="0">
              <a:latin typeface="Times New Roman"/>
              <a:cs typeface="Times New Roman"/>
            </a:endParaRPr>
          </a:p>
        </p:txBody>
      </p:sp>
      <p:pic>
        <p:nvPicPr>
          <p:cNvPr id="4" name="Picture 3" descr="index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4928" y="4004733"/>
            <a:ext cx="2073293" cy="27178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613680829"/>
              </p:ext>
            </p:extLst>
          </p:nvPr>
        </p:nvGraphicFramePr>
        <p:xfrm>
          <a:off x="937793" y="4949158"/>
          <a:ext cx="1183107" cy="369721"/>
        </p:xfrm>
        <a:graphic>
          <a:graphicData uri="http://schemas.openxmlformats.org/presentationml/2006/ole">
            <mc:AlternateContent xmlns:mc="http://schemas.openxmlformats.org/markup-compatibility/2006">
              <mc:Choice xmlns:v="urn:schemas-microsoft-com:vml" Requires="v">
                <p:oleObj spid="_x0000_s86050" name="Equation" r:id="rId6" imgW="609600" imgH="190500" progId="Equation.3">
                  <p:embed/>
                </p:oleObj>
              </mc:Choice>
              <mc:Fallback>
                <p:oleObj name="Equation" r:id="rId6" imgW="609600" imgH="190500" progId="Equation.3">
                  <p:embed/>
                  <p:pic>
                    <p:nvPicPr>
                      <p:cNvPr id="0" name=""/>
                      <p:cNvPicPr/>
                      <p:nvPr/>
                    </p:nvPicPr>
                    <p:blipFill>
                      <a:blip r:embed="rId7"/>
                      <a:stretch>
                        <a:fillRect/>
                      </a:stretch>
                    </p:blipFill>
                    <p:spPr>
                      <a:xfrm>
                        <a:off x="937793" y="4949158"/>
                        <a:ext cx="1183107" cy="369721"/>
                      </a:xfrm>
                      <a:prstGeom prst="rect">
                        <a:avLst/>
                      </a:prstGeom>
                    </p:spPr>
                  </p:pic>
                </p:oleObj>
              </mc:Fallback>
            </mc:AlternateContent>
          </a:graphicData>
        </a:graphic>
      </p:graphicFrame>
    </p:spTree>
    <p:extLst>
      <p:ext uri="{BB962C8B-B14F-4D97-AF65-F5344CB8AC3E}">
        <p14:creationId xmlns:p14="http://schemas.microsoft.com/office/powerpoint/2010/main" val="202729439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74800" y="1397000"/>
            <a:ext cx="5418667" cy="4526265"/>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2435492877"/>
              </p:ext>
            </p:extLst>
          </p:nvPr>
        </p:nvGraphicFramePr>
        <p:xfrm>
          <a:off x="3244850" y="849621"/>
          <a:ext cx="2851150" cy="536355"/>
        </p:xfrm>
        <a:graphic>
          <a:graphicData uri="http://schemas.openxmlformats.org/presentationml/2006/ole">
            <mc:AlternateContent xmlns:mc="http://schemas.openxmlformats.org/markup-compatibility/2006">
              <mc:Choice xmlns:v="urn:schemas-microsoft-com:vml" Requires="v">
                <p:oleObj spid="_x0000_s41054" name="Document" r:id="rId6" imgW="1282700" imgH="241300" progId="Word.Document.8">
                  <p:embed/>
                </p:oleObj>
              </mc:Choice>
              <mc:Fallback>
                <p:oleObj name="Document" r:id="rId6" imgW="1282700" imgH="241300" progId="Word.Document.8">
                  <p:embed/>
                  <p:pic>
                    <p:nvPicPr>
                      <p:cNvPr id="0" name=""/>
                      <p:cNvPicPr/>
                      <p:nvPr/>
                    </p:nvPicPr>
                    <p:blipFill>
                      <a:blip r:embed="rId7"/>
                      <a:stretch>
                        <a:fillRect/>
                      </a:stretch>
                    </p:blipFill>
                    <p:spPr>
                      <a:xfrm>
                        <a:off x="3244850" y="849621"/>
                        <a:ext cx="2851150" cy="536355"/>
                      </a:xfrm>
                      <a:prstGeom prst="rect">
                        <a:avLst/>
                      </a:prstGeom>
                    </p:spPr>
                  </p:pic>
                </p:oleObj>
              </mc:Fallback>
            </mc:AlternateContent>
          </a:graphicData>
        </a:graphic>
      </p:graphicFrame>
      <p:sp>
        <p:nvSpPr>
          <p:cNvPr id="3" name="TextBox 2"/>
          <p:cNvSpPr txBox="1"/>
          <p:nvPr/>
        </p:nvSpPr>
        <p:spPr>
          <a:xfrm>
            <a:off x="2641600" y="406400"/>
            <a:ext cx="3810000" cy="369332"/>
          </a:xfrm>
          <a:prstGeom prst="rect">
            <a:avLst/>
          </a:prstGeom>
          <a:noFill/>
        </p:spPr>
        <p:txBody>
          <a:bodyPr wrap="square" rtlCol="0">
            <a:spAutoFit/>
          </a:bodyPr>
          <a:lstStyle/>
          <a:p>
            <a:pPr algn="ctr"/>
            <a:r>
              <a:rPr lang="en-US" dirty="0" smtClean="0">
                <a:latin typeface="Times New Roman"/>
                <a:cs typeface="Times New Roman"/>
              </a:rPr>
              <a:t>Solar Neutrino Detection</a:t>
            </a:r>
            <a:endParaRPr lang="en-US" dirty="0">
              <a:latin typeface="Times New Roman"/>
              <a:cs typeface="Times New Roman"/>
            </a:endParaRPr>
          </a:p>
        </p:txBody>
      </p:sp>
      <p:sp>
        <p:nvSpPr>
          <p:cNvPr id="5" name="TextBox 4"/>
          <p:cNvSpPr txBox="1"/>
          <p:nvPr/>
        </p:nvSpPr>
        <p:spPr>
          <a:xfrm>
            <a:off x="2705100" y="6083300"/>
            <a:ext cx="3200400" cy="369332"/>
          </a:xfrm>
          <a:prstGeom prst="rect">
            <a:avLst/>
          </a:prstGeom>
          <a:noFill/>
        </p:spPr>
        <p:txBody>
          <a:bodyPr wrap="square" rtlCol="0">
            <a:spAutoFit/>
          </a:bodyPr>
          <a:lstStyle/>
          <a:p>
            <a:pPr algn="ctr"/>
            <a:r>
              <a:rPr lang="en-US" dirty="0" smtClean="0">
                <a:latin typeface="Times New Roman"/>
                <a:cs typeface="Times New Roman"/>
              </a:rPr>
              <a:t>Threshold energy 0.814 MeV</a:t>
            </a:r>
          </a:p>
        </p:txBody>
      </p:sp>
    </p:spTree>
    <p:extLst>
      <p:ext uri="{BB962C8B-B14F-4D97-AF65-F5344CB8AC3E}">
        <p14:creationId xmlns:p14="http://schemas.microsoft.com/office/powerpoint/2010/main" val="10850849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60395" y="2382003"/>
            <a:ext cx="3843867" cy="3014797"/>
          </a:xfrm>
          <a:prstGeom prst="rect">
            <a:avLst/>
          </a:prstGeom>
        </p:spPr>
      </p:pic>
      <p:pic>
        <p:nvPicPr>
          <p:cNvPr id="4" name="Picture 3"/>
          <p:cNvPicPr>
            <a:picLocks noChangeAspect="1"/>
          </p:cNvPicPr>
          <p:nvPr/>
        </p:nvPicPr>
        <p:blipFill>
          <a:blip r:embed="rId4"/>
          <a:stretch>
            <a:fillRect/>
          </a:stretch>
        </p:blipFill>
        <p:spPr>
          <a:xfrm>
            <a:off x="5123714" y="546100"/>
            <a:ext cx="3783219" cy="4845502"/>
          </a:xfrm>
          <a:prstGeom prst="rect">
            <a:avLst/>
          </a:prstGeom>
        </p:spPr>
      </p:pic>
      <p:sp>
        <p:nvSpPr>
          <p:cNvPr id="5" name="Rectangle 4"/>
          <p:cNvSpPr/>
          <p:nvPr/>
        </p:nvSpPr>
        <p:spPr>
          <a:xfrm>
            <a:off x="6498982" y="4429667"/>
            <a:ext cx="1832217" cy="523220"/>
          </a:xfrm>
          <a:prstGeom prst="rect">
            <a:avLst/>
          </a:prstGeom>
          <a:solidFill>
            <a:srgbClr val="FFFFFF"/>
          </a:solidFill>
        </p:spPr>
        <p:txBody>
          <a:bodyPr wrap="square">
            <a:spAutoFit/>
          </a:bodyPr>
          <a:lstStyle/>
          <a:p>
            <a:r>
              <a:rPr lang="en-US" sz="2800" dirty="0">
                <a:latin typeface="Times New Roman"/>
                <a:cs typeface="Times New Roman"/>
              </a:rPr>
              <a:t>Cl</a:t>
            </a:r>
            <a:r>
              <a:rPr lang="en-US" sz="2800" baseline="-25000" dirty="0">
                <a:latin typeface="Times New Roman"/>
                <a:cs typeface="Times New Roman"/>
              </a:rPr>
              <a:t>2</a:t>
            </a:r>
            <a:r>
              <a:rPr lang="en-US" sz="2800" dirty="0">
                <a:latin typeface="Times New Roman"/>
                <a:cs typeface="Times New Roman"/>
              </a:rPr>
              <a:t>C=CCl</a:t>
            </a:r>
            <a:r>
              <a:rPr lang="en-US" sz="2800" baseline="-25000" dirty="0">
                <a:latin typeface="Times New Roman"/>
                <a:cs typeface="Times New Roman"/>
              </a:rPr>
              <a:t>2</a:t>
            </a:r>
            <a:endParaRPr lang="en-US" sz="2800" dirty="0">
              <a:latin typeface="Times New Roman"/>
              <a:cs typeface="Times New Roman"/>
            </a:endParaRPr>
          </a:p>
        </p:txBody>
      </p:sp>
      <p:sp>
        <p:nvSpPr>
          <p:cNvPr id="6" name="TextBox 5"/>
          <p:cNvSpPr txBox="1"/>
          <p:nvPr/>
        </p:nvSpPr>
        <p:spPr>
          <a:xfrm>
            <a:off x="1066799" y="546100"/>
            <a:ext cx="2302933" cy="1785104"/>
          </a:xfrm>
          <a:prstGeom prst="rect">
            <a:avLst/>
          </a:prstGeom>
          <a:noFill/>
        </p:spPr>
        <p:txBody>
          <a:bodyPr wrap="square" rtlCol="0">
            <a:spAutoFit/>
          </a:bodyPr>
          <a:lstStyle/>
          <a:p>
            <a:pPr algn="ctr"/>
            <a:r>
              <a:rPr lang="en-US" sz="2800" dirty="0" smtClean="0">
                <a:latin typeface="Times New Roman"/>
                <a:cs typeface="Times New Roman"/>
              </a:rPr>
              <a:t>R. Davis </a:t>
            </a:r>
            <a:r>
              <a:rPr lang="en-US" sz="2800" dirty="0" err="1" smtClean="0">
                <a:latin typeface="Times New Roman"/>
                <a:cs typeface="Times New Roman"/>
              </a:rPr>
              <a:t>Jr</a:t>
            </a:r>
            <a:endParaRPr lang="en-US" sz="2800" dirty="0" smtClean="0">
              <a:latin typeface="Times New Roman"/>
              <a:cs typeface="Times New Roman"/>
            </a:endParaRPr>
          </a:p>
          <a:p>
            <a:pPr algn="ctr"/>
            <a:r>
              <a:rPr lang="en-US" dirty="0" err="1" smtClean="0">
                <a:latin typeface="Times New Roman"/>
                <a:cs typeface="Times New Roman"/>
              </a:rPr>
              <a:t>Homsstake</a:t>
            </a:r>
            <a:r>
              <a:rPr lang="en-US" dirty="0" smtClean="0">
                <a:latin typeface="Times New Roman"/>
                <a:cs typeface="Times New Roman"/>
              </a:rPr>
              <a:t> Gold Mine</a:t>
            </a:r>
          </a:p>
          <a:p>
            <a:pPr algn="ctr"/>
            <a:r>
              <a:rPr lang="en-US" dirty="0" smtClean="0">
                <a:latin typeface="Times New Roman"/>
                <a:cs typeface="Times New Roman"/>
              </a:rPr>
              <a:t>Lead, South Dakota</a:t>
            </a:r>
            <a:endParaRPr lang="en-US" dirty="0">
              <a:latin typeface="Times New Roman"/>
              <a:cs typeface="Times New Roman"/>
            </a:endParaRPr>
          </a:p>
          <a:p>
            <a:pPr algn="ctr"/>
            <a:endParaRPr lang="en-US" dirty="0" smtClean="0">
              <a:latin typeface="Times New Roman"/>
              <a:cs typeface="Times New Roman"/>
            </a:endParaRPr>
          </a:p>
          <a:p>
            <a:pPr algn="ctr"/>
            <a:r>
              <a:rPr lang="en-US" sz="2800" dirty="0" smtClean="0">
                <a:latin typeface="Times New Roman"/>
                <a:cs typeface="Times New Roman"/>
              </a:rPr>
              <a:t>2002</a:t>
            </a:r>
            <a:endParaRPr lang="en-US" sz="2800" dirty="0">
              <a:latin typeface="Times New Roman"/>
              <a:cs typeface="Times New Roman"/>
            </a:endParaRPr>
          </a:p>
        </p:txBody>
      </p:sp>
      <p:sp>
        <p:nvSpPr>
          <p:cNvPr id="7" name="TextBox 6"/>
          <p:cNvSpPr txBox="1"/>
          <p:nvPr/>
        </p:nvSpPr>
        <p:spPr>
          <a:xfrm>
            <a:off x="5166046" y="5791200"/>
            <a:ext cx="3437463" cy="369332"/>
          </a:xfrm>
          <a:prstGeom prst="rect">
            <a:avLst/>
          </a:prstGeom>
          <a:noFill/>
        </p:spPr>
        <p:txBody>
          <a:bodyPr wrap="square" rtlCol="0">
            <a:spAutoFit/>
          </a:bodyPr>
          <a:lstStyle/>
          <a:p>
            <a:r>
              <a:rPr lang="en-US" dirty="0" smtClean="0">
                <a:latin typeface="Times New Roman"/>
                <a:cs typeface="Times New Roman"/>
              </a:rPr>
              <a:t>2.56±0.16(stat)</a:t>
            </a:r>
            <a:r>
              <a:rPr lang="en-US" dirty="0">
                <a:latin typeface="Times New Roman"/>
                <a:cs typeface="Times New Roman"/>
              </a:rPr>
              <a:t> </a:t>
            </a:r>
            <a:r>
              <a:rPr lang="en-US" dirty="0" smtClean="0">
                <a:latin typeface="Times New Roman"/>
                <a:cs typeface="Times New Roman"/>
              </a:rPr>
              <a:t>±0.16(sys) SNU</a:t>
            </a:r>
            <a:endParaRPr lang="en-US" dirty="0">
              <a:latin typeface="Times New Roman"/>
              <a:cs typeface="Times New Roman"/>
            </a:endParaRPr>
          </a:p>
        </p:txBody>
      </p:sp>
      <p:sp>
        <p:nvSpPr>
          <p:cNvPr id="8" name="TextBox 7"/>
          <p:cNvSpPr txBox="1"/>
          <p:nvPr/>
        </p:nvSpPr>
        <p:spPr>
          <a:xfrm>
            <a:off x="5123714" y="6334102"/>
            <a:ext cx="3437463" cy="369332"/>
          </a:xfrm>
          <a:prstGeom prst="rect">
            <a:avLst/>
          </a:prstGeom>
          <a:noFill/>
        </p:spPr>
        <p:txBody>
          <a:bodyPr wrap="square" rtlCol="0">
            <a:spAutoFit/>
          </a:bodyPr>
          <a:lstStyle/>
          <a:p>
            <a:pPr algn="ctr"/>
            <a:r>
              <a:rPr lang="en-US" dirty="0" smtClean="0">
                <a:latin typeface="Times New Roman"/>
                <a:cs typeface="Times New Roman"/>
              </a:rPr>
              <a:t>8.5±0.9  SNU</a:t>
            </a:r>
          </a:p>
        </p:txBody>
      </p:sp>
      <p:pic>
        <p:nvPicPr>
          <p:cNvPr id="9" name="Bildobjekt 8" descr="frilagdnobel_au_II.png"/>
          <p:cNvPicPr>
            <a:picLocks noChangeAspect="1"/>
          </p:cNvPicPr>
          <p:nvPr/>
        </p:nvPicPr>
        <p:blipFill>
          <a:blip r:embed="rId5" cstate="print"/>
          <a:srcRect/>
          <a:stretch>
            <a:fillRect/>
          </a:stretch>
        </p:blipFill>
        <p:spPr bwMode="auto">
          <a:xfrm>
            <a:off x="3369732" y="1348540"/>
            <a:ext cx="858838" cy="848069"/>
          </a:xfrm>
          <a:prstGeom prst="rect">
            <a:avLst/>
          </a:prstGeom>
          <a:noFill/>
          <a:ln w="9525">
            <a:noFill/>
            <a:miter lim="800000"/>
            <a:headEnd/>
            <a:tailEnd/>
          </a:ln>
        </p:spPr>
      </p:pic>
      <p:sp>
        <p:nvSpPr>
          <p:cNvPr id="2" name="TextBox 1"/>
          <p:cNvSpPr txBox="1"/>
          <p:nvPr/>
        </p:nvSpPr>
        <p:spPr>
          <a:xfrm>
            <a:off x="1308099" y="5613400"/>
            <a:ext cx="1816101" cy="923330"/>
          </a:xfrm>
          <a:prstGeom prst="rect">
            <a:avLst/>
          </a:prstGeom>
          <a:noFill/>
        </p:spPr>
        <p:txBody>
          <a:bodyPr wrap="square" rtlCol="0">
            <a:spAutoFit/>
          </a:bodyPr>
          <a:lstStyle/>
          <a:p>
            <a:pPr algn="ctr"/>
            <a:r>
              <a:rPr lang="en-US" dirty="0" smtClean="0">
                <a:latin typeface="Times New Roman"/>
                <a:cs typeface="Times New Roman"/>
              </a:rPr>
              <a:t>1 atom/2 days</a:t>
            </a:r>
          </a:p>
          <a:p>
            <a:pPr algn="ctr"/>
            <a:r>
              <a:rPr lang="en-US" baseline="30000" dirty="0" smtClean="0">
                <a:latin typeface="Times New Roman"/>
                <a:cs typeface="Times New Roman"/>
              </a:rPr>
              <a:t>37</a:t>
            </a:r>
            <a:r>
              <a:rPr lang="en-US" dirty="0" smtClean="0">
                <a:latin typeface="Times New Roman"/>
                <a:cs typeface="Times New Roman"/>
              </a:rPr>
              <a:t>Ar T</a:t>
            </a:r>
            <a:r>
              <a:rPr lang="en-US" baseline="-25000" dirty="0" smtClean="0">
                <a:latin typeface="Times New Roman"/>
                <a:cs typeface="Times New Roman"/>
              </a:rPr>
              <a:t>1/2</a:t>
            </a:r>
            <a:r>
              <a:rPr lang="en-US" dirty="0" smtClean="0">
                <a:latin typeface="Times New Roman"/>
                <a:cs typeface="Times New Roman"/>
              </a:rPr>
              <a:t>=35 d</a:t>
            </a:r>
          </a:p>
          <a:p>
            <a:pPr algn="ctr"/>
            <a:r>
              <a:rPr lang="en-US" dirty="0" smtClean="0">
                <a:latin typeface="Times New Roman"/>
                <a:cs typeface="Times New Roman"/>
              </a:rPr>
              <a:t>25 years</a:t>
            </a:r>
            <a:endParaRPr lang="en-US" dirty="0"/>
          </a:p>
        </p:txBody>
      </p:sp>
    </p:spTree>
    <p:extLst>
      <p:ext uri="{BB962C8B-B14F-4D97-AF65-F5344CB8AC3E}">
        <p14:creationId xmlns:p14="http://schemas.microsoft.com/office/powerpoint/2010/main" val="34809098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49500" y="1325031"/>
            <a:ext cx="3606800" cy="444500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826846260"/>
              </p:ext>
            </p:extLst>
          </p:nvPr>
        </p:nvGraphicFramePr>
        <p:xfrm>
          <a:off x="2349500" y="531813"/>
          <a:ext cx="3951288" cy="720725"/>
        </p:xfrm>
        <a:graphic>
          <a:graphicData uri="http://schemas.openxmlformats.org/presentationml/2006/ole">
            <mc:AlternateContent xmlns:mc="http://schemas.openxmlformats.org/markup-compatibility/2006">
              <mc:Choice xmlns:v="urn:schemas-microsoft-com:vml" Requires="v">
                <p:oleObj spid="_x0000_s42075" name="Document" r:id="rId5" imgW="1320800" imgH="241300" progId="Word.Document.8">
                  <p:embed/>
                </p:oleObj>
              </mc:Choice>
              <mc:Fallback>
                <p:oleObj name="Document" r:id="rId5" imgW="1320800" imgH="241300" progId="Word.Document.8">
                  <p:embed/>
                  <p:pic>
                    <p:nvPicPr>
                      <p:cNvPr id="0" name=""/>
                      <p:cNvPicPr/>
                      <p:nvPr/>
                    </p:nvPicPr>
                    <p:blipFill>
                      <a:blip r:embed="rId6"/>
                      <a:stretch>
                        <a:fillRect/>
                      </a:stretch>
                    </p:blipFill>
                    <p:spPr>
                      <a:xfrm>
                        <a:off x="2349500" y="531813"/>
                        <a:ext cx="3951288" cy="720725"/>
                      </a:xfrm>
                      <a:prstGeom prst="rect">
                        <a:avLst/>
                      </a:prstGeom>
                    </p:spPr>
                  </p:pic>
                </p:oleObj>
              </mc:Fallback>
            </mc:AlternateContent>
          </a:graphicData>
        </a:graphic>
      </p:graphicFrame>
      <p:sp>
        <p:nvSpPr>
          <p:cNvPr id="4" name="TextBox 3"/>
          <p:cNvSpPr txBox="1"/>
          <p:nvPr/>
        </p:nvSpPr>
        <p:spPr>
          <a:xfrm>
            <a:off x="304800" y="2772831"/>
            <a:ext cx="2150533" cy="584776"/>
          </a:xfrm>
          <a:prstGeom prst="rect">
            <a:avLst/>
          </a:prstGeom>
          <a:noFill/>
        </p:spPr>
        <p:txBody>
          <a:bodyPr wrap="square" rtlCol="0">
            <a:spAutoFit/>
          </a:bodyPr>
          <a:lstStyle/>
          <a:p>
            <a:pPr algn="ctr"/>
            <a:r>
              <a:rPr lang="en-US" sz="3200" dirty="0" smtClean="0">
                <a:latin typeface="Times New Roman"/>
                <a:cs typeface="Times New Roman"/>
              </a:rPr>
              <a:t>GALLEX</a:t>
            </a:r>
            <a:endParaRPr lang="en-US" sz="3200" dirty="0">
              <a:latin typeface="Times New Roman"/>
              <a:cs typeface="Times New Roman"/>
            </a:endParaRPr>
          </a:p>
        </p:txBody>
      </p:sp>
      <p:sp>
        <p:nvSpPr>
          <p:cNvPr id="5" name="TextBox 4"/>
          <p:cNvSpPr txBox="1"/>
          <p:nvPr/>
        </p:nvSpPr>
        <p:spPr>
          <a:xfrm>
            <a:off x="6406621" y="5391198"/>
            <a:ext cx="2150533" cy="584776"/>
          </a:xfrm>
          <a:prstGeom prst="rect">
            <a:avLst/>
          </a:prstGeom>
          <a:noFill/>
        </p:spPr>
        <p:txBody>
          <a:bodyPr wrap="square" rtlCol="0">
            <a:spAutoFit/>
          </a:bodyPr>
          <a:lstStyle/>
          <a:p>
            <a:pPr algn="ctr"/>
            <a:r>
              <a:rPr lang="en-US" sz="3200" dirty="0" smtClean="0">
                <a:latin typeface="Times New Roman"/>
                <a:cs typeface="Times New Roman"/>
              </a:rPr>
              <a:t>SAGE</a:t>
            </a:r>
            <a:endParaRPr lang="en-US" sz="3200" dirty="0">
              <a:latin typeface="Times New Roman"/>
              <a:cs typeface="Times New Roman"/>
            </a:endParaRPr>
          </a:p>
        </p:txBody>
      </p:sp>
      <p:sp>
        <p:nvSpPr>
          <p:cNvPr id="6" name="TextBox 5"/>
          <p:cNvSpPr txBox="1"/>
          <p:nvPr/>
        </p:nvSpPr>
        <p:spPr>
          <a:xfrm>
            <a:off x="2349500" y="5867400"/>
            <a:ext cx="3200400" cy="646331"/>
          </a:xfrm>
          <a:prstGeom prst="rect">
            <a:avLst/>
          </a:prstGeom>
          <a:noFill/>
        </p:spPr>
        <p:txBody>
          <a:bodyPr wrap="square" rtlCol="0">
            <a:spAutoFit/>
          </a:bodyPr>
          <a:lstStyle/>
          <a:p>
            <a:pPr algn="ctr"/>
            <a:r>
              <a:rPr lang="en-US" dirty="0" smtClean="0">
                <a:latin typeface="Times New Roman"/>
                <a:cs typeface="Times New Roman"/>
              </a:rPr>
              <a:t>Threshold energy 0.233 MeV</a:t>
            </a:r>
          </a:p>
          <a:p>
            <a:pPr algn="ctr"/>
            <a:r>
              <a:rPr lang="en-US" dirty="0" smtClean="0">
                <a:latin typeface="Times New Roman"/>
                <a:cs typeface="Times New Roman"/>
              </a:rPr>
              <a:t>~50 % of SSM prediction</a:t>
            </a:r>
          </a:p>
        </p:txBody>
      </p:sp>
    </p:spTree>
    <p:extLst>
      <p:ext uri="{BB962C8B-B14F-4D97-AF65-F5344CB8AC3E}">
        <p14:creationId xmlns:p14="http://schemas.microsoft.com/office/powerpoint/2010/main" val="395887788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0900" y="207433"/>
            <a:ext cx="7463362" cy="738664"/>
          </a:xfrm>
          <a:prstGeom prst="rect">
            <a:avLst/>
          </a:prstGeom>
          <a:noFill/>
        </p:spPr>
        <p:txBody>
          <a:bodyPr wrap="square" rtlCol="0">
            <a:spAutoFit/>
          </a:bodyPr>
          <a:lstStyle/>
          <a:p>
            <a:pPr algn="ctr"/>
            <a:r>
              <a:rPr lang="en-US" sz="2400" dirty="0" smtClean="0">
                <a:latin typeface="Times New Roman"/>
                <a:cs typeface="Times New Roman"/>
              </a:rPr>
              <a:t>KAMIOKA NUCLEON DECAY EXPERIMENT</a:t>
            </a:r>
          </a:p>
          <a:p>
            <a:pPr algn="ctr"/>
            <a:r>
              <a:rPr lang="en-US" dirty="0" err="1" smtClean="0">
                <a:latin typeface="Times New Roman"/>
                <a:cs typeface="Times New Roman"/>
              </a:rPr>
              <a:t>Mozumi</a:t>
            </a:r>
            <a:r>
              <a:rPr lang="en-US" dirty="0" smtClean="0">
                <a:latin typeface="Times New Roman"/>
                <a:cs typeface="Times New Roman"/>
              </a:rPr>
              <a:t> Mine near </a:t>
            </a:r>
            <a:r>
              <a:rPr lang="en-US" dirty="0" err="1" smtClean="0">
                <a:latin typeface="Times New Roman"/>
                <a:cs typeface="Times New Roman"/>
              </a:rPr>
              <a:t>Kamioka</a:t>
            </a:r>
            <a:endParaRPr lang="en-US" u="sng" dirty="0">
              <a:latin typeface="Times New Roman"/>
              <a:cs typeface="Times New Roman"/>
            </a:endParaRPr>
          </a:p>
        </p:txBody>
      </p:sp>
      <p:pic>
        <p:nvPicPr>
          <p:cNvPr id="3" name="Picture 2"/>
          <p:cNvPicPr>
            <a:picLocks noChangeAspect="1"/>
          </p:cNvPicPr>
          <p:nvPr/>
        </p:nvPicPr>
        <p:blipFill>
          <a:blip r:embed="rId3"/>
          <a:stretch>
            <a:fillRect/>
          </a:stretch>
        </p:blipFill>
        <p:spPr>
          <a:xfrm>
            <a:off x="986393" y="1507059"/>
            <a:ext cx="3534833" cy="791381"/>
          </a:xfrm>
          <a:prstGeom prst="rect">
            <a:avLst/>
          </a:prstGeom>
        </p:spPr>
      </p:pic>
      <p:pic>
        <p:nvPicPr>
          <p:cNvPr id="4" name="Picture 3"/>
          <p:cNvPicPr>
            <a:picLocks noChangeAspect="1"/>
          </p:cNvPicPr>
          <p:nvPr/>
        </p:nvPicPr>
        <p:blipFill rotWithShape="1">
          <a:blip r:embed="rId4"/>
          <a:srcRect r="69444"/>
          <a:stretch/>
        </p:blipFill>
        <p:spPr>
          <a:xfrm>
            <a:off x="1354691" y="2357201"/>
            <a:ext cx="2794000" cy="4087008"/>
          </a:xfrm>
          <a:prstGeom prst="rect">
            <a:avLst/>
          </a:prstGeom>
        </p:spPr>
      </p:pic>
      <p:pic>
        <p:nvPicPr>
          <p:cNvPr id="5" name="Picture 4"/>
          <p:cNvPicPr>
            <a:picLocks noChangeAspect="1"/>
          </p:cNvPicPr>
          <p:nvPr/>
        </p:nvPicPr>
        <p:blipFill>
          <a:blip r:embed="rId5"/>
          <a:stretch>
            <a:fillRect/>
          </a:stretch>
        </p:blipFill>
        <p:spPr>
          <a:xfrm>
            <a:off x="4402664" y="1904749"/>
            <a:ext cx="4470418" cy="3296369"/>
          </a:xfrm>
          <a:prstGeom prst="rect">
            <a:avLst/>
          </a:prstGeom>
        </p:spPr>
      </p:pic>
      <p:sp>
        <p:nvSpPr>
          <p:cNvPr id="6" name="TextBox 5"/>
          <p:cNvSpPr txBox="1"/>
          <p:nvPr/>
        </p:nvSpPr>
        <p:spPr>
          <a:xfrm>
            <a:off x="5422900" y="5366434"/>
            <a:ext cx="2891362" cy="923330"/>
          </a:xfrm>
          <a:prstGeom prst="rect">
            <a:avLst/>
          </a:prstGeom>
          <a:noFill/>
        </p:spPr>
        <p:txBody>
          <a:bodyPr wrap="square" rtlCol="0">
            <a:spAutoFit/>
          </a:bodyPr>
          <a:lstStyle/>
          <a:p>
            <a:pPr algn="ctr"/>
            <a:r>
              <a:rPr lang="en-US" dirty="0" smtClean="0">
                <a:latin typeface="Times New Roman"/>
                <a:cs typeface="Times New Roman"/>
              </a:rPr>
              <a:t>CHERENKOV LIGHT </a:t>
            </a:r>
          </a:p>
          <a:p>
            <a:pPr algn="ctr"/>
            <a:r>
              <a:rPr lang="en-US" dirty="0" smtClean="0">
                <a:latin typeface="Times New Roman"/>
                <a:cs typeface="Times New Roman"/>
              </a:rPr>
              <a:t>gives      </a:t>
            </a:r>
          </a:p>
          <a:p>
            <a:pPr algn="ctr"/>
            <a:r>
              <a:rPr lang="en-US" dirty="0" smtClean="0">
                <a:latin typeface="Times New Roman"/>
                <a:cs typeface="Times New Roman"/>
              </a:rPr>
              <a:t>DIRECTION &amp; ENERGY</a:t>
            </a:r>
            <a:endParaRPr lang="en-US" dirty="0">
              <a:latin typeface="Times New Roman"/>
              <a:cs typeface="Times New Roman"/>
            </a:endParaRPr>
          </a:p>
        </p:txBody>
      </p:sp>
    </p:spTree>
    <p:extLst>
      <p:ext uri="{BB962C8B-B14F-4D97-AF65-F5344CB8AC3E}">
        <p14:creationId xmlns:p14="http://schemas.microsoft.com/office/powerpoint/2010/main" val="24889727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9"/>
          <p:cNvSpPr/>
          <p:nvPr/>
        </p:nvSpPr>
        <p:spPr>
          <a:xfrm>
            <a:off x="1371600" y="3303060"/>
            <a:ext cx="5562600" cy="609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765302" y="393700"/>
            <a:ext cx="4825998" cy="461665"/>
          </a:xfrm>
          <a:prstGeom prst="rect">
            <a:avLst/>
          </a:prstGeom>
          <a:solidFill>
            <a:srgbClr val="FFFFFF"/>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cap="small" smtClean="0">
                <a:latin typeface="Times New Roman"/>
                <a:cs typeface="Times New Roman"/>
              </a:rPr>
              <a:t>neutrino oscillations</a:t>
            </a:r>
            <a:endParaRPr lang="en-US" sz="2400" cap="small">
              <a:latin typeface="Times New Roman"/>
              <a:cs typeface="Times New Roman"/>
            </a:endParaRPr>
          </a:p>
        </p:txBody>
      </p:sp>
      <p:pic>
        <p:nvPicPr>
          <p:cNvPr id="4" name="Picture 4" descr="\begin{align}&#10;U &amp;= \begin{bmatrix}&#10;U_{e 1} &amp; U_{e 2} &amp; U_{e 3} \\&#10;U_{\mu 1} &amp; U_{\mu 2} &amp; U_{\mu 3} \\&#10;U_{\tau 1} &amp; U_{\tau 2} &amp; U_{\tau 3}&#10;\end{bmatrix} \\&#10;&amp;= \begin{bmatrix}&#10;1 &amp; 0 &amp; 0 \\&#10;0 &amp; c_{23} &amp; s_{23} \\&#10;0 &amp; -s_{23} &amp; c_{23}&#10;\end{bmatrix}&#10;\begin{bmatrix}&#10;c_{13} &amp; 0 &amp; s_{13} e^{-i\delta} \\&#10;0 &amp; 1 &amp; 0 \\&#10;-s_{13} e^{i\delta} &amp; 0 &amp; c_{13}&#10;\end{bmatrix}&#10;\begin{bmatrix}&#10;c_{12} &amp; s_{12} &amp; 0 \\&#10;-s_{12} &amp; c_{12} &amp; 0 \\&#10;0 &amp; 0 &amp; 1&#10;\end{bmatrix}&#10;\begin{bmatrix}&#10;e^{i\alpha_1 / 2} &amp; 0 &amp; 0 \\&#10;0 &amp; e^{i\alpha_2 / 2} &amp; 0 \\&#10;0 &amp; 0 &amp; 1&#10;\end{bmatrix} \\&#10;&amp;= \begin{bmatrix}&#10;c_{12} c_{13} &amp; s_{12} c_{13} &amp; s_{13} e^{-i\delta} \\&#10;- s_{12} c_{23} - c_{12} s_{23} s_{13} e^{i \delta} &amp; c_{12} c_{23} -&#10; s_{12} s_{23} s_{13} e^{i \delta} &amp; s_{23} c_{13}\\&#10;s_{12} s_{23} - c_{12} c_{23} s_{13} e^{i \delta} &amp; - c_{12} s_{23} -&#10; s_{12} c_{23} s_{13} e^{i \delta} &amp; c_{23} c_{13}&#10;\end{bmatrix}&#10;\begin{bmatrix}&#10;e^{i\alpha_1 / 2} &amp; 0 &amp; 0 \\&#10;0 &amp; e^{i\alpha_2 / 2} &amp; 0 \\&#10;0 &amp; 0 &amp; 1&#10;\end{bmatrix} \\&#10;\end{align}"/>
          <p:cNvPicPr>
            <a:picLocks noChangeAspect="1" noChangeArrowheads="1"/>
          </p:cNvPicPr>
          <p:nvPr/>
        </p:nvPicPr>
        <p:blipFill>
          <a:blip r:embed="rId3" cstate="print"/>
          <a:srcRect r="69929" b="68421"/>
          <a:stretch>
            <a:fillRect/>
          </a:stretch>
        </p:blipFill>
        <p:spPr bwMode="auto">
          <a:xfrm>
            <a:off x="3352457" y="1600200"/>
            <a:ext cx="2488677" cy="904966"/>
          </a:xfrm>
          <a:prstGeom prst="rect">
            <a:avLst/>
          </a:prstGeom>
          <a:noFill/>
        </p:spPr>
      </p:pic>
      <p:graphicFrame>
        <p:nvGraphicFramePr>
          <p:cNvPr id="5" name="Object 2"/>
          <p:cNvGraphicFramePr>
            <a:graphicFrameLocks noChangeAspect="1"/>
          </p:cNvGraphicFramePr>
          <p:nvPr>
            <p:extLst>
              <p:ext uri="{D42A27DB-BD31-4B8C-83A1-F6EECF244321}">
                <p14:modId xmlns:p14="http://schemas.microsoft.com/office/powerpoint/2010/main" val="3683086889"/>
              </p:ext>
            </p:extLst>
          </p:nvPr>
        </p:nvGraphicFramePr>
        <p:xfrm>
          <a:off x="1301750" y="1806902"/>
          <a:ext cx="1670050" cy="563562"/>
        </p:xfrm>
        <a:graphic>
          <a:graphicData uri="http://schemas.openxmlformats.org/presentationml/2006/ole">
            <mc:AlternateContent xmlns:mc="http://schemas.openxmlformats.org/markup-compatibility/2006">
              <mc:Choice xmlns:v="urn:schemas-microsoft-com:vml" Requires="v">
                <p:oleObj spid="_x0000_s59777" name="Equation" r:id="rId4" imgW="901700" imgH="304800" progId="Equation.3">
                  <p:embed/>
                </p:oleObj>
              </mc:Choice>
              <mc:Fallback>
                <p:oleObj name="Equation" r:id="rId4" imgW="901700" imgH="304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0" y="1806902"/>
                        <a:ext cx="1670050" cy="563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kt 9"/>
          <p:cNvGraphicFramePr>
            <a:graphicFrameLocks noChangeAspect="1"/>
          </p:cNvGraphicFramePr>
          <p:nvPr>
            <p:extLst>
              <p:ext uri="{D42A27DB-BD31-4B8C-83A1-F6EECF244321}">
                <p14:modId xmlns:p14="http://schemas.microsoft.com/office/powerpoint/2010/main" val="3493216906"/>
              </p:ext>
            </p:extLst>
          </p:nvPr>
        </p:nvGraphicFramePr>
        <p:xfrm>
          <a:off x="3429000" y="4327525"/>
          <a:ext cx="2323150" cy="766400"/>
        </p:xfrm>
        <a:graphic>
          <a:graphicData uri="http://schemas.openxmlformats.org/presentationml/2006/ole">
            <mc:AlternateContent xmlns:mc="http://schemas.openxmlformats.org/markup-compatibility/2006">
              <mc:Choice xmlns:v="urn:schemas-microsoft-com:vml" Requires="v">
                <p:oleObj spid="_x0000_s59778" name="Equation" r:id="rId6" imgW="1231900" imgH="406400" progId="Equation.3">
                  <p:embed/>
                </p:oleObj>
              </mc:Choice>
              <mc:Fallback>
                <p:oleObj name="Equation" r:id="rId6" imgW="1231900" imgH="406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327525"/>
                        <a:ext cx="2323150" cy="76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kt 11"/>
          <p:cNvGraphicFramePr>
            <a:graphicFrameLocks noChangeAspect="1"/>
          </p:cNvGraphicFramePr>
          <p:nvPr>
            <p:extLst>
              <p:ext uri="{D42A27DB-BD31-4B8C-83A1-F6EECF244321}">
                <p14:modId xmlns:p14="http://schemas.microsoft.com/office/powerpoint/2010/main" val="3393775489"/>
              </p:ext>
            </p:extLst>
          </p:nvPr>
        </p:nvGraphicFramePr>
        <p:xfrm>
          <a:off x="3851275" y="5775325"/>
          <a:ext cx="3014663" cy="549275"/>
        </p:xfrm>
        <a:graphic>
          <a:graphicData uri="http://schemas.openxmlformats.org/presentationml/2006/ole">
            <mc:AlternateContent xmlns:mc="http://schemas.openxmlformats.org/markup-compatibility/2006">
              <mc:Choice xmlns:v="urn:schemas-microsoft-com:vml" Requires="v">
                <p:oleObj spid="_x0000_s59779" name="Equation" r:id="rId8" imgW="1600200" imgH="292100" progId="Equation.3">
                  <p:embed/>
                </p:oleObj>
              </mc:Choice>
              <mc:Fallback>
                <p:oleObj name="Equation" r:id="rId8" imgW="1600200" imgH="292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5" y="5775325"/>
                        <a:ext cx="3014663"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ruta 12"/>
          <p:cNvSpPr txBox="1"/>
          <p:nvPr/>
        </p:nvSpPr>
        <p:spPr>
          <a:xfrm>
            <a:off x="1760974" y="5857262"/>
            <a:ext cx="1620957" cy="369332"/>
          </a:xfrm>
          <a:prstGeom prst="rect">
            <a:avLst/>
          </a:prstGeom>
          <a:noFill/>
        </p:spPr>
        <p:txBody>
          <a:bodyPr wrap="none" rtlCol="0">
            <a:spAutoFit/>
          </a:bodyPr>
          <a:lstStyle/>
          <a:p>
            <a:r>
              <a:rPr lang="en-US" smtClean="0">
                <a:latin typeface="Times New Roman"/>
                <a:cs typeface="Times New Roman"/>
              </a:rPr>
              <a:t>The probability</a:t>
            </a:r>
            <a:endParaRPr lang="en-US">
              <a:latin typeface="Times New Roman"/>
              <a:cs typeface="Times New Roman"/>
            </a:endParaRPr>
          </a:p>
        </p:txBody>
      </p:sp>
      <p:sp>
        <p:nvSpPr>
          <p:cNvPr id="9" name="textruta 21"/>
          <p:cNvSpPr txBox="1"/>
          <p:nvPr/>
        </p:nvSpPr>
        <p:spPr>
          <a:xfrm>
            <a:off x="1824474" y="5241925"/>
            <a:ext cx="5288627" cy="369332"/>
          </a:xfrm>
          <a:prstGeom prst="rect">
            <a:avLst/>
          </a:prstGeom>
          <a:noFill/>
        </p:spPr>
        <p:txBody>
          <a:bodyPr wrap="none" rtlCol="0">
            <a:spAutoFit/>
          </a:bodyPr>
          <a:lstStyle/>
          <a:p>
            <a:r>
              <a:rPr lang="en-US" smtClean="0">
                <a:latin typeface="Times New Roman"/>
                <a:cs typeface="Times New Roman"/>
              </a:rPr>
              <a:t>The mass eigenstates propagate with different speeds</a:t>
            </a:r>
            <a:endParaRPr lang="en-US">
              <a:latin typeface="Times New Roman"/>
              <a:cs typeface="Times New Roman"/>
            </a:endParaRPr>
          </a:p>
        </p:txBody>
      </p:sp>
      <p:graphicFrame>
        <p:nvGraphicFramePr>
          <p:cNvPr id="10" name="Object 10"/>
          <p:cNvGraphicFramePr>
            <a:graphicFrameLocks noChangeAspect="1"/>
          </p:cNvGraphicFramePr>
          <p:nvPr>
            <p:extLst>
              <p:ext uri="{D42A27DB-BD31-4B8C-83A1-F6EECF244321}">
                <p14:modId xmlns:p14="http://schemas.microsoft.com/office/powerpoint/2010/main" val="3336602695"/>
              </p:ext>
            </p:extLst>
          </p:nvPr>
        </p:nvGraphicFramePr>
        <p:xfrm>
          <a:off x="6232525" y="1676400"/>
          <a:ext cx="1528763" cy="657225"/>
        </p:xfrm>
        <a:graphic>
          <a:graphicData uri="http://schemas.openxmlformats.org/presentationml/2006/ole">
            <mc:AlternateContent xmlns:mc="http://schemas.openxmlformats.org/markup-compatibility/2006">
              <mc:Choice xmlns:v="urn:schemas-microsoft-com:vml" Requires="v">
                <p:oleObj spid="_x0000_s59780" name="Equation" r:id="rId10" imgW="825500" imgH="355600" progId="Equation.3">
                  <p:embed/>
                </p:oleObj>
              </mc:Choice>
              <mc:Fallback>
                <p:oleObj name="Equation" r:id="rId10" imgW="825500" imgH="355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2525" y="1676400"/>
                        <a:ext cx="1528763" cy="65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ruta 16"/>
          <p:cNvSpPr txBox="1"/>
          <p:nvPr/>
        </p:nvSpPr>
        <p:spPr>
          <a:xfrm>
            <a:off x="7391400" y="3366067"/>
            <a:ext cx="1037038" cy="553998"/>
          </a:xfrm>
          <a:prstGeom prst="rect">
            <a:avLst/>
          </a:prstGeom>
          <a:noFill/>
        </p:spPr>
        <p:txBody>
          <a:bodyPr wrap="none" rtlCol="0">
            <a:spAutoFit/>
          </a:bodyPr>
          <a:lstStyle/>
          <a:p>
            <a:r>
              <a:rPr lang="en-US" sz="1400" i="1" smtClean="0">
                <a:latin typeface="Georgia"/>
                <a:cs typeface="Georgia"/>
              </a:rPr>
              <a:t>i </a:t>
            </a:r>
            <a:r>
              <a:rPr lang="en-US" sz="1400" i="1" smtClean="0"/>
              <a:t>= 1,2,3</a:t>
            </a:r>
          </a:p>
          <a:p>
            <a:r>
              <a:rPr lang="en-US" sz="1400" i="1" smtClean="0">
                <a:latin typeface="Symbol" charset="2"/>
                <a:cs typeface="Symbol" charset="2"/>
              </a:rPr>
              <a:t>a</a:t>
            </a:r>
            <a:r>
              <a:rPr lang="en-US" sz="1400" i="1" smtClean="0"/>
              <a:t> = </a:t>
            </a:r>
            <a:r>
              <a:rPr lang="en-US" sz="1400" i="1" smtClean="0">
                <a:latin typeface="Verdana"/>
                <a:cs typeface="Verdana"/>
              </a:rPr>
              <a:t>e</a:t>
            </a:r>
            <a:r>
              <a:rPr lang="en-US" sz="1400" i="1" smtClean="0">
                <a:latin typeface="Symbol" charset="2"/>
                <a:cs typeface="Symbol" charset="2"/>
              </a:rPr>
              <a:t>, </a:t>
            </a:r>
            <a:r>
              <a:rPr lang="en-US" sz="1600" i="1" smtClean="0">
                <a:latin typeface="Symbol" charset="2"/>
                <a:cs typeface="Symbol" charset="2"/>
              </a:rPr>
              <a:t>m, t</a:t>
            </a:r>
            <a:endParaRPr lang="en-US" sz="1600" i="1">
              <a:latin typeface="Symbol" charset="2"/>
              <a:cs typeface="Symbol" charset="2"/>
            </a:endParaRPr>
          </a:p>
        </p:txBody>
      </p:sp>
      <p:sp>
        <p:nvSpPr>
          <p:cNvPr id="12" name="TextBox 19"/>
          <p:cNvSpPr txBox="1"/>
          <p:nvPr/>
        </p:nvSpPr>
        <p:spPr>
          <a:xfrm>
            <a:off x="3443856" y="2678668"/>
            <a:ext cx="2210536" cy="369332"/>
          </a:xfrm>
          <a:prstGeom prst="rect">
            <a:avLst/>
          </a:prstGeom>
          <a:noFill/>
        </p:spPr>
        <p:txBody>
          <a:bodyPr wrap="none" rtlCol="0">
            <a:spAutoFit/>
          </a:bodyPr>
          <a:lstStyle/>
          <a:p>
            <a:pPr algn="ctr"/>
            <a:r>
              <a:rPr lang="en-US" smtClean="0">
                <a:latin typeface="Times New Roman"/>
                <a:cs typeface="Times New Roman"/>
              </a:rPr>
              <a:t>unitary mixing matrix</a:t>
            </a:r>
            <a:endParaRPr lang="en-US">
              <a:latin typeface="Times New Roman"/>
              <a:cs typeface="Times New Roman"/>
            </a:endParaRPr>
          </a:p>
        </p:txBody>
      </p:sp>
      <p:sp>
        <p:nvSpPr>
          <p:cNvPr id="13" name="TextBox 16"/>
          <p:cNvSpPr txBox="1"/>
          <p:nvPr/>
        </p:nvSpPr>
        <p:spPr>
          <a:xfrm>
            <a:off x="609600" y="990600"/>
            <a:ext cx="7848600" cy="369332"/>
          </a:xfrm>
          <a:prstGeom prst="rect">
            <a:avLst/>
          </a:prstGeom>
          <a:noFill/>
        </p:spPr>
        <p:txBody>
          <a:bodyPr wrap="square" rtlCol="0">
            <a:spAutoFit/>
          </a:bodyPr>
          <a:lstStyle/>
          <a:p>
            <a:pPr algn="ctr"/>
            <a:r>
              <a:rPr lang="en-US" i="1" cap="small" smtClean="0">
                <a:solidFill>
                  <a:srgbClr val="C00000"/>
                </a:solidFill>
                <a:sym typeface="Wingdings"/>
              </a:rPr>
              <a:t>flavour</a:t>
            </a:r>
            <a:r>
              <a:rPr lang="en-US" cap="small" smtClean="0">
                <a:solidFill>
                  <a:srgbClr val="C00000"/>
                </a:solidFill>
                <a:sym typeface="Wingdings"/>
              </a:rPr>
              <a:t> eigenstates  </a:t>
            </a:r>
            <a:r>
              <a:rPr lang="en-US" smtClean="0">
                <a:latin typeface="Symbol" charset="2"/>
                <a:cs typeface="Symbol" charset="2"/>
                <a:sym typeface="Wingdings"/>
              </a:rPr>
              <a:t>n</a:t>
            </a:r>
            <a:r>
              <a:rPr lang="en-US" baseline="-25000" smtClean="0">
                <a:sym typeface="Wingdings"/>
              </a:rPr>
              <a:t>e </a:t>
            </a:r>
            <a:r>
              <a:rPr lang="en-US" smtClean="0">
                <a:sym typeface="Wingdings"/>
              </a:rPr>
              <a:t>, </a:t>
            </a:r>
            <a:r>
              <a:rPr lang="en-US" smtClean="0">
                <a:latin typeface="Symbol" charset="2"/>
                <a:cs typeface="Symbol" charset="2"/>
                <a:sym typeface="Wingdings"/>
              </a:rPr>
              <a:t>n</a:t>
            </a:r>
            <a:r>
              <a:rPr lang="en-US" baseline="-25000" smtClean="0">
                <a:latin typeface="Symbol" charset="2"/>
                <a:cs typeface="Symbol" charset="2"/>
                <a:sym typeface="Wingdings"/>
              </a:rPr>
              <a:t>m </a:t>
            </a:r>
            <a:r>
              <a:rPr lang="en-US" smtClean="0">
                <a:sym typeface="Wingdings"/>
              </a:rPr>
              <a:t>, </a:t>
            </a:r>
            <a:r>
              <a:rPr lang="en-US" smtClean="0">
                <a:latin typeface="Symbol" charset="2"/>
                <a:cs typeface="Symbol" charset="2"/>
                <a:sym typeface="Wingdings"/>
              </a:rPr>
              <a:t>n</a:t>
            </a:r>
            <a:r>
              <a:rPr lang="en-US" baseline="-25000" smtClean="0">
                <a:latin typeface="Symbol" charset="2"/>
                <a:cs typeface="Symbol" charset="2"/>
                <a:sym typeface="Wingdings"/>
              </a:rPr>
              <a:t>t      </a:t>
            </a:r>
            <a:r>
              <a:rPr lang="en-US" smtClean="0">
                <a:solidFill>
                  <a:srgbClr val="C00000"/>
                </a:solidFill>
                <a:sym typeface="Wingdings"/>
              </a:rPr>
              <a:t> </a:t>
            </a:r>
            <a:r>
              <a:rPr lang="en-US" smtClean="0">
                <a:solidFill>
                  <a:srgbClr val="C00000"/>
                </a:solidFill>
                <a:sym typeface="Symbol"/>
              </a:rPr>
              <a:t>    </a:t>
            </a:r>
            <a:r>
              <a:rPr lang="en-US" cap="small" smtClean="0">
                <a:solidFill>
                  <a:srgbClr val="C00000"/>
                </a:solidFill>
                <a:sym typeface="Symbol"/>
              </a:rPr>
              <a:t>masseigenstates</a:t>
            </a:r>
            <a:r>
              <a:rPr lang="en-US" smtClean="0">
                <a:solidFill>
                  <a:srgbClr val="C00000"/>
                </a:solidFill>
                <a:sym typeface="Symbol"/>
              </a:rPr>
              <a:t> </a:t>
            </a:r>
            <a:r>
              <a:rPr lang="en-US" smtClean="0">
                <a:latin typeface="Symbol" charset="2"/>
                <a:cs typeface="Symbol" charset="2"/>
              </a:rPr>
              <a:t>n</a:t>
            </a:r>
            <a:r>
              <a:rPr lang="en-US" baseline="-25000" smtClean="0">
                <a:latin typeface="Symbol" charset="2"/>
                <a:cs typeface="Symbol" charset="2"/>
              </a:rPr>
              <a:t>1</a:t>
            </a:r>
            <a:r>
              <a:rPr lang="en-US" smtClean="0">
                <a:latin typeface="Symbol" charset="2"/>
                <a:cs typeface="Symbol" charset="2"/>
              </a:rPr>
              <a:t> </a:t>
            </a:r>
            <a:r>
              <a:rPr lang="en-US" smtClean="0"/>
              <a:t>, </a:t>
            </a:r>
            <a:r>
              <a:rPr lang="en-US" smtClean="0">
                <a:latin typeface="Symbol" charset="2"/>
                <a:cs typeface="Symbol" charset="2"/>
              </a:rPr>
              <a:t>n</a:t>
            </a:r>
            <a:r>
              <a:rPr lang="en-US" baseline="-25000" smtClean="0">
                <a:latin typeface="Symbol" charset="2"/>
                <a:cs typeface="Symbol" charset="2"/>
              </a:rPr>
              <a:t>2</a:t>
            </a:r>
            <a:r>
              <a:rPr lang="en-US" smtClean="0">
                <a:latin typeface="Symbol" charset="2"/>
                <a:cs typeface="Symbol" charset="2"/>
              </a:rPr>
              <a:t> </a:t>
            </a:r>
            <a:r>
              <a:rPr lang="en-US" smtClean="0"/>
              <a:t>, </a:t>
            </a:r>
            <a:r>
              <a:rPr lang="en-US" smtClean="0">
                <a:latin typeface="Symbol" charset="2"/>
                <a:cs typeface="Symbol" charset="2"/>
              </a:rPr>
              <a:t>n</a:t>
            </a:r>
            <a:r>
              <a:rPr lang="en-US" baseline="-25000" smtClean="0">
                <a:latin typeface="Symbol" charset="2"/>
                <a:cs typeface="Symbol" charset="2"/>
              </a:rPr>
              <a:t>3 </a:t>
            </a:r>
            <a:endParaRPr lang="en-US">
              <a:solidFill>
                <a:srgbClr val="C00000"/>
              </a:solidFill>
            </a:endParaRPr>
          </a:p>
        </p:txBody>
      </p:sp>
      <p:graphicFrame>
        <p:nvGraphicFramePr>
          <p:cNvPr id="14" name="Object 4"/>
          <p:cNvGraphicFramePr>
            <a:graphicFrameLocks noChangeAspect="1"/>
          </p:cNvGraphicFramePr>
          <p:nvPr>
            <p:extLst>
              <p:ext uri="{D42A27DB-BD31-4B8C-83A1-F6EECF244321}">
                <p14:modId xmlns:p14="http://schemas.microsoft.com/office/powerpoint/2010/main" val="1383887626"/>
              </p:ext>
            </p:extLst>
          </p:nvPr>
        </p:nvGraphicFramePr>
        <p:xfrm>
          <a:off x="1503363" y="3382963"/>
          <a:ext cx="5297487" cy="517525"/>
        </p:xfrm>
        <a:graphic>
          <a:graphicData uri="http://schemas.openxmlformats.org/presentationml/2006/ole">
            <mc:AlternateContent xmlns:mc="http://schemas.openxmlformats.org/markup-compatibility/2006">
              <mc:Choice xmlns:v="urn:schemas-microsoft-com:vml" Requires="v">
                <p:oleObj spid="_x0000_s59781" name="Equation" r:id="rId12" imgW="2463800" imgH="241300" progId="Equation.3">
                  <p:embed/>
                </p:oleObj>
              </mc:Choice>
              <mc:Fallback>
                <p:oleObj name="Equation" r:id="rId12" imgW="2463800" imgH="2413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3363" y="3382963"/>
                        <a:ext cx="5297487"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 name="Picture 14"/>
          <p:cNvPicPr>
            <a:picLocks noChangeAspect="1"/>
          </p:cNvPicPr>
          <p:nvPr/>
        </p:nvPicPr>
        <p:blipFill>
          <a:blip r:embed="rId14"/>
          <a:stretch>
            <a:fillRect/>
          </a:stretch>
        </p:blipFill>
        <p:spPr>
          <a:xfrm>
            <a:off x="3352456" y="1417683"/>
            <a:ext cx="2286343" cy="1208496"/>
          </a:xfrm>
          <a:prstGeom prst="rect">
            <a:avLst/>
          </a:prstGeom>
        </p:spPr>
      </p:pic>
    </p:spTree>
    <p:extLst>
      <p:ext uri="{BB962C8B-B14F-4D97-AF65-F5344CB8AC3E}">
        <p14:creationId xmlns:p14="http://schemas.microsoft.com/office/powerpoint/2010/main" val="15955896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409722" y="4749800"/>
            <a:ext cx="5754666" cy="1358900"/>
          </a:xfrm>
          <a:prstGeom prst="roundRect">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4213617612"/>
              </p:ext>
            </p:extLst>
          </p:nvPr>
        </p:nvGraphicFramePr>
        <p:xfrm>
          <a:off x="2641621" y="1985411"/>
          <a:ext cx="3399368" cy="1003092"/>
        </p:xfrm>
        <a:graphic>
          <a:graphicData uri="http://schemas.openxmlformats.org/presentationml/2006/ole">
            <mc:AlternateContent xmlns:mc="http://schemas.openxmlformats.org/markup-compatibility/2006">
              <mc:Choice xmlns:v="urn:schemas-microsoft-com:vml" Requires="v">
                <p:oleObj spid="_x0000_s80132" name="Equation" r:id="rId4" imgW="1549400" imgH="457200" progId="Equation.3">
                  <p:embed/>
                </p:oleObj>
              </mc:Choice>
              <mc:Fallback>
                <p:oleObj name="Equation" r:id="rId4" imgW="1549400" imgH="457200" progId="Equation.3">
                  <p:embed/>
                  <p:pic>
                    <p:nvPicPr>
                      <p:cNvPr id="0" name=""/>
                      <p:cNvPicPr/>
                      <p:nvPr/>
                    </p:nvPicPr>
                    <p:blipFill>
                      <a:blip r:embed="rId5"/>
                      <a:stretch>
                        <a:fillRect/>
                      </a:stretch>
                    </p:blipFill>
                    <p:spPr>
                      <a:xfrm>
                        <a:off x="2641621" y="1985411"/>
                        <a:ext cx="3399368" cy="1003092"/>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372350157"/>
              </p:ext>
            </p:extLst>
          </p:nvPr>
        </p:nvGraphicFramePr>
        <p:xfrm>
          <a:off x="1409722" y="3103014"/>
          <a:ext cx="6309371" cy="609601"/>
        </p:xfrm>
        <a:graphic>
          <a:graphicData uri="http://schemas.openxmlformats.org/presentationml/2006/ole">
            <mc:AlternateContent xmlns:mc="http://schemas.openxmlformats.org/markup-compatibility/2006">
              <mc:Choice xmlns:v="urn:schemas-microsoft-com:vml" Requires="v">
                <p:oleObj spid="_x0000_s80133" name="Equation" r:id="rId6" imgW="2628900" imgH="254000" progId="Equation.3">
                  <p:embed/>
                </p:oleObj>
              </mc:Choice>
              <mc:Fallback>
                <p:oleObj name="Equation" r:id="rId6" imgW="2628900" imgH="254000" progId="Equation.3">
                  <p:embed/>
                  <p:pic>
                    <p:nvPicPr>
                      <p:cNvPr id="0" name=""/>
                      <p:cNvPicPr/>
                      <p:nvPr/>
                    </p:nvPicPr>
                    <p:blipFill>
                      <a:blip r:embed="rId7"/>
                      <a:stretch>
                        <a:fillRect/>
                      </a:stretch>
                    </p:blipFill>
                    <p:spPr>
                      <a:xfrm>
                        <a:off x="1409722" y="3103014"/>
                        <a:ext cx="6309371" cy="60960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94735802"/>
              </p:ext>
            </p:extLst>
          </p:nvPr>
        </p:nvGraphicFramePr>
        <p:xfrm>
          <a:off x="1524000" y="3754438"/>
          <a:ext cx="5692775" cy="873125"/>
        </p:xfrm>
        <a:graphic>
          <a:graphicData uri="http://schemas.openxmlformats.org/presentationml/2006/ole">
            <mc:AlternateContent xmlns:mc="http://schemas.openxmlformats.org/markup-compatibility/2006">
              <mc:Choice xmlns:v="urn:schemas-microsoft-com:vml" Requires="v">
                <p:oleObj spid="_x0000_s80134" name="Equation" r:id="rId8" imgW="2819400" imgH="431800" progId="Equation.3">
                  <p:embed/>
                </p:oleObj>
              </mc:Choice>
              <mc:Fallback>
                <p:oleObj name="Equation" r:id="rId8" imgW="2819400" imgH="431800" progId="Equation.3">
                  <p:embed/>
                  <p:pic>
                    <p:nvPicPr>
                      <p:cNvPr id="0" name=""/>
                      <p:cNvPicPr/>
                      <p:nvPr/>
                    </p:nvPicPr>
                    <p:blipFill>
                      <a:blip r:embed="rId9"/>
                      <a:stretch>
                        <a:fillRect/>
                      </a:stretch>
                    </p:blipFill>
                    <p:spPr>
                      <a:xfrm>
                        <a:off x="1524000" y="3754438"/>
                        <a:ext cx="5692775" cy="873125"/>
                      </a:xfrm>
                      <a:prstGeom prst="rect">
                        <a:avLst/>
                      </a:prstGeom>
                    </p:spPr>
                  </p:pic>
                </p:oleObj>
              </mc:Fallback>
            </mc:AlternateContent>
          </a:graphicData>
        </a:graphic>
      </p:graphicFrame>
      <p:sp>
        <p:nvSpPr>
          <p:cNvPr id="6" name="TextBox 5"/>
          <p:cNvSpPr txBox="1"/>
          <p:nvPr/>
        </p:nvSpPr>
        <p:spPr>
          <a:xfrm>
            <a:off x="1841499" y="558800"/>
            <a:ext cx="4966389" cy="954107"/>
          </a:xfrm>
          <a:prstGeom prst="rect">
            <a:avLst/>
          </a:prstGeom>
          <a:noFill/>
        </p:spPr>
        <p:txBody>
          <a:bodyPr wrap="square" rtlCol="0">
            <a:spAutoFit/>
          </a:bodyPr>
          <a:lstStyle/>
          <a:p>
            <a:pPr algn="ctr"/>
            <a:r>
              <a:rPr lang="en-US" sz="2800" dirty="0" smtClean="0">
                <a:latin typeface="Times New Roman"/>
                <a:cs typeface="Times New Roman"/>
              </a:rPr>
              <a:t>Two-neutrino oscillation hypothesis</a:t>
            </a:r>
            <a:endParaRPr lang="en-US" sz="2800" dirty="0">
              <a:latin typeface="Times New Roman"/>
              <a:cs typeface="Times New Roman"/>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719304164"/>
              </p:ext>
            </p:extLst>
          </p:nvPr>
        </p:nvGraphicFramePr>
        <p:xfrm>
          <a:off x="1535113" y="4876800"/>
          <a:ext cx="5395912" cy="990600"/>
        </p:xfrm>
        <a:graphic>
          <a:graphicData uri="http://schemas.openxmlformats.org/presentationml/2006/ole">
            <mc:AlternateContent xmlns:mc="http://schemas.openxmlformats.org/markup-compatibility/2006">
              <mc:Choice xmlns:v="urn:schemas-microsoft-com:vml" Requires="v">
                <p:oleObj spid="_x0000_s80135" name="Equation" r:id="rId10" imgW="2628900" imgH="482600" progId="Equation.3">
                  <p:embed/>
                </p:oleObj>
              </mc:Choice>
              <mc:Fallback>
                <p:oleObj name="Equation" r:id="rId10" imgW="2628900" imgH="482600" progId="Equation.3">
                  <p:embed/>
                  <p:pic>
                    <p:nvPicPr>
                      <p:cNvPr id="0" name=""/>
                      <p:cNvPicPr/>
                      <p:nvPr/>
                    </p:nvPicPr>
                    <p:blipFill>
                      <a:blip r:embed="rId11"/>
                      <a:stretch>
                        <a:fillRect/>
                      </a:stretch>
                    </p:blipFill>
                    <p:spPr>
                      <a:xfrm>
                        <a:off x="1535113" y="4876800"/>
                        <a:ext cx="5395912" cy="990600"/>
                      </a:xfrm>
                      <a:prstGeom prst="rect">
                        <a:avLst/>
                      </a:prstGeom>
                    </p:spPr>
                  </p:pic>
                </p:oleObj>
              </mc:Fallback>
            </mc:AlternateContent>
          </a:graphicData>
        </a:graphic>
      </p:graphicFrame>
      <p:sp>
        <p:nvSpPr>
          <p:cNvPr id="9" name="TextBox 8"/>
          <p:cNvSpPr txBox="1"/>
          <p:nvPr/>
        </p:nvSpPr>
        <p:spPr>
          <a:xfrm>
            <a:off x="7607300" y="3937000"/>
            <a:ext cx="1003300" cy="461665"/>
          </a:xfrm>
          <a:prstGeom prst="rect">
            <a:avLst/>
          </a:prstGeom>
          <a:noFill/>
        </p:spPr>
        <p:txBody>
          <a:bodyPr wrap="square" rtlCol="0">
            <a:spAutoFit/>
          </a:bodyPr>
          <a:lstStyle/>
          <a:p>
            <a:r>
              <a:rPr lang="en-US" sz="2400" i="1" dirty="0" smtClean="0">
                <a:latin typeface="Times New Roman"/>
                <a:cs typeface="Times New Roman"/>
              </a:rPr>
              <a:t>t ≈ </a:t>
            </a:r>
            <a:r>
              <a:rPr lang="en-US" sz="2400" i="1" dirty="0" err="1" smtClean="0">
                <a:latin typeface="Times New Roman"/>
                <a:cs typeface="Times New Roman"/>
              </a:rPr>
              <a:t>L/c</a:t>
            </a:r>
            <a:endParaRPr lang="en-US" sz="2400" i="1" dirty="0">
              <a:latin typeface="Times New Roman"/>
              <a:cs typeface="Times New Roman"/>
            </a:endParaRPr>
          </a:p>
        </p:txBody>
      </p:sp>
    </p:spTree>
    <p:extLst>
      <p:ext uri="{BB962C8B-B14F-4D97-AF65-F5344CB8AC3E}">
        <p14:creationId xmlns:p14="http://schemas.microsoft.com/office/powerpoint/2010/main" val="3823751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487048964"/>
              </p:ext>
            </p:extLst>
          </p:nvPr>
        </p:nvGraphicFramePr>
        <p:xfrm>
          <a:off x="2674938" y="1446743"/>
          <a:ext cx="2366962" cy="704850"/>
        </p:xfrm>
        <a:graphic>
          <a:graphicData uri="http://schemas.openxmlformats.org/presentationml/2006/ole">
            <mc:AlternateContent xmlns:mc="http://schemas.openxmlformats.org/markup-compatibility/2006">
              <mc:Choice xmlns:v="urn:schemas-microsoft-com:vml" Requires="v">
                <p:oleObj spid="_x0000_s43356" name="Document" r:id="rId4" imgW="850900" imgH="254000" progId="Word.Document.8">
                  <p:embed/>
                </p:oleObj>
              </mc:Choice>
              <mc:Fallback>
                <p:oleObj name="Document" r:id="rId4" imgW="850900" imgH="254000" progId="Word.Document.8">
                  <p:embed/>
                  <p:pic>
                    <p:nvPicPr>
                      <p:cNvPr id="0" name=""/>
                      <p:cNvPicPr/>
                      <p:nvPr/>
                    </p:nvPicPr>
                    <p:blipFill>
                      <a:blip r:embed="rId5"/>
                      <a:stretch>
                        <a:fillRect/>
                      </a:stretch>
                    </p:blipFill>
                    <p:spPr>
                      <a:xfrm>
                        <a:off x="2674938" y="1446743"/>
                        <a:ext cx="2366962" cy="7048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602355785"/>
              </p:ext>
            </p:extLst>
          </p:nvPr>
        </p:nvGraphicFramePr>
        <p:xfrm>
          <a:off x="2674938" y="2151593"/>
          <a:ext cx="2366962" cy="704850"/>
        </p:xfrm>
        <a:graphic>
          <a:graphicData uri="http://schemas.openxmlformats.org/presentationml/2006/ole">
            <mc:AlternateContent xmlns:mc="http://schemas.openxmlformats.org/markup-compatibility/2006">
              <mc:Choice xmlns:v="urn:schemas-microsoft-com:vml" Requires="v">
                <p:oleObj spid="_x0000_s43357" name="Document" r:id="rId7" imgW="850900" imgH="254000" progId="Word.Document.8">
                  <p:embed/>
                </p:oleObj>
              </mc:Choice>
              <mc:Fallback>
                <p:oleObj name="Document" r:id="rId7" imgW="850900" imgH="254000" progId="Word.Document.8">
                  <p:embed/>
                  <p:pic>
                    <p:nvPicPr>
                      <p:cNvPr id="0" name=""/>
                      <p:cNvPicPr/>
                      <p:nvPr/>
                    </p:nvPicPr>
                    <p:blipFill>
                      <a:blip r:embed="rId8"/>
                      <a:stretch>
                        <a:fillRect/>
                      </a:stretch>
                    </p:blipFill>
                    <p:spPr>
                      <a:xfrm>
                        <a:off x="2674938" y="2151593"/>
                        <a:ext cx="2366962" cy="7048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30364113"/>
              </p:ext>
            </p:extLst>
          </p:nvPr>
        </p:nvGraphicFramePr>
        <p:xfrm>
          <a:off x="2674938" y="2832107"/>
          <a:ext cx="3255963" cy="809493"/>
        </p:xfrm>
        <a:graphic>
          <a:graphicData uri="http://schemas.openxmlformats.org/presentationml/2006/ole">
            <mc:AlternateContent xmlns:mc="http://schemas.openxmlformats.org/markup-compatibility/2006">
              <mc:Choice xmlns:v="urn:schemas-microsoft-com:vml" Requires="v">
                <p:oleObj spid="_x0000_s43358" name="Document" r:id="rId10" imgW="1066800" imgH="254000" progId="Word.Document.8">
                  <p:embed/>
                </p:oleObj>
              </mc:Choice>
              <mc:Fallback>
                <p:oleObj name="Document" r:id="rId10" imgW="1066800" imgH="254000" progId="Word.Document.8">
                  <p:embed/>
                  <p:pic>
                    <p:nvPicPr>
                      <p:cNvPr id="0" name=""/>
                      <p:cNvPicPr/>
                      <p:nvPr/>
                    </p:nvPicPr>
                    <p:blipFill>
                      <a:blip r:embed="rId11"/>
                      <a:stretch>
                        <a:fillRect/>
                      </a:stretch>
                    </p:blipFill>
                    <p:spPr>
                      <a:xfrm>
                        <a:off x="2674938" y="2832107"/>
                        <a:ext cx="3255963" cy="809493"/>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106983617"/>
              </p:ext>
            </p:extLst>
          </p:nvPr>
        </p:nvGraphicFramePr>
        <p:xfrm>
          <a:off x="2732647" y="3661838"/>
          <a:ext cx="2910417" cy="778933"/>
        </p:xfrm>
        <a:graphic>
          <a:graphicData uri="http://schemas.openxmlformats.org/presentationml/2006/ole">
            <mc:AlternateContent xmlns:mc="http://schemas.openxmlformats.org/markup-compatibility/2006">
              <mc:Choice xmlns:v="urn:schemas-microsoft-com:vml" Requires="v">
                <p:oleObj spid="_x0000_s43359" name="Document" r:id="rId13" imgW="1079500" imgH="254000" progId="Word.Document.12">
                  <p:embed/>
                </p:oleObj>
              </mc:Choice>
              <mc:Fallback>
                <p:oleObj name="Document" r:id="rId13" imgW="1079500" imgH="254000" progId="Word.Document.12">
                  <p:embed/>
                  <p:pic>
                    <p:nvPicPr>
                      <p:cNvPr id="0" name=""/>
                      <p:cNvPicPr/>
                      <p:nvPr/>
                    </p:nvPicPr>
                    <p:blipFill>
                      <a:blip r:embed="rId14"/>
                      <a:stretch>
                        <a:fillRect/>
                      </a:stretch>
                    </p:blipFill>
                    <p:spPr>
                      <a:xfrm>
                        <a:off x="2732647" y="3661838"/>
                        <a:ext cx="2910417" cy="778933"/>
                      </a:xfrm>
                      <a:prstGeom prst="rect">
                        <a:avLst/>
                      </a:prstGeom>
                    </p:spPr>
                  </p:pic>
                </p:oleObj>
              </mc:Fallback>
            </mc:AlternateContent>
          </a:graphicData>
        </a:graphic>
      </p:graphicFrame>
      <p:sp>
        <p:nvSpPr>
          <p:cNvPr id="14" name="TextBox 13"/>
          <p:cNvSpPr txBox="1"/>
          <p:nvPr/>
        </p:nvSpPr>
        <p:spPr>
          <a:xfrm>
            <a:off x="2000288" y="4711700"/>
            <a:ext cx="5077845" cy="584776"/>
          </a:xfrm>
          <a:prstGeom prst="rect">
            <a:avLst/>
          </a:prstGeom>
          <a:noFill/>
        </p:spPr>
        <p:txBody>
          <a:bodyPr wrap="square" rtlCol="0">
            <a:spAutoFit/>
          </a:bodyPr>
          <a:lstStyle/>
          <a:p>
            <a:pPr algn="ctr"/>
            <a:r>
              <a:rPr lang="en-US" sz="3200" dirty="0" smtClean="0">
                <a:latin typeface="Times New Roman"/>
                <a:cs typeface="Times New Roman"/>
              </a:rPr>
              <a:t>R = (N</a:t>
            </a:r>
            <a:r>
              <a:rPr lang="en-US" sz="3200" baseline="-25000" dirty="0" smtClean="0">
                <a:latin typeface="Symbol" charset="2"/>
                <a:cs typeface="Symbol" charset="2"/>
              </a:rPr>
              <a:t>m </a:t>
            </a:r>
            <a:r>
              <a:rPr lang="en-US" sz="3200" dirty="0" smtClean="0">
                <a:latin typeface="Times New Roman"/>
                <a:cs typeface="Times New Roman"/>
              </a:rPr>
              <a:t>/N</a:t>
            </a:r>
            <a:r>
              <a:rPr lang="en-US" sz="3200" baseline="-25000" dirty="0" smtClean="0">
                <a:latin typeface="Times New Roman"/>
                <a:cs typeface="Times New Roman"/>
              </a:rPr>
              <a:t>e </a:t>
            </a:r>
            <a:r>
              <a:rPr lang="en-US" sz="3200" dirty="0" smtClean="0">
                <a:latin typeface="Times New Roman"/>
                <a:cs typeface="Times New Roman"/>
              </a:rPr>
              <a:t>)</a:t>
            </a:r>
            <a:r>
              <a:rPr lang="en-US" sz="3200" baseline="-25000" dirty="0" err="1" smtClean="0">
                <a:latin typeface="Times New Roman"/>
                <a:cs typeface="Times New Roman"/>
              </a:rPr>
              <a:t>obs</a:t>
            </a:r>
            <a:r>
              <a:rPr lang="en-US" sz="3200" dirty="0" smtClean="0">
                <a:latin typeface="Times New Roman"/>
                <a:cs typeface="Times New Roman"/>
              </a:rPr>
              <a:t> /(N</a:t>
            </a:r>
            <a:r>
              <a:rPr lang="en-US" sz="3200" baseline="-25000" dirty="0" smtClean="0">
                <a:latin typeface="Symbol" charset="2"/>
                <a:cs typeface="Symbol" charset="2"/>
              </a:rPr>
              <a:t>m </a:t>
            </a:r>
            <a:r>
              <a:rPr lang="en-US" sz="3200" dirty="0" smtClean="0">
                <a:latin typeface="Times New Roman"/>
                <a:cs typeface="Times New Roman"/>
              </a:rPr>
              <a:t>/N</a:t>
            </a:r>
            <a:r>
              <a:rPr lang="en-US" sz="3200" baseline="-25000" dirty="0" smtClean="0">
                <a:latin typeface="Times New Roman"/>
                <a:cs typeface="Times New Roman"/>
              </a:rPr>
              <a:t>e </a:t>
            </a:r>
            <a:r>
              <a:rPr lang="en-US" sz="3200" dirty="0" smtClean="0">
                <a:latin typeface="Times New Roman"/>
                <a:cs typeface="Times New Roman"/>
              </a:rPr>
              <a:t>)</a:t>
            </a:r>
            <a:r>
              <a:rPr lang="en-US" sz="3200" baseline="-25000" dirty="0" err="1" smtClean="0">
                <a:latin typeface="Times New Roman"/>
                <a:cs typeface="Times New Roman"/>
              </a:rPr>
              <a:t>theor</a:t>
            </a:r>
            <a:endParaRPr lang="en-US" sz="3200" baseline="-25000" dirty="0">
              <a:latin typeface="Times New Roman"/>
              <a:cs typeface="Times New Roman"/>
            </a:endParaRPr>
          </a:p>
        </p:txBody>
      </p:sp>
      <p:sp>
        <p:nvSpPr>
          <p:cNvPr id="15" name="TextBox 14"/>
          <p:cNvSpPr txBox="1"/>
          <p:nvPr/>
        </p:nvSpPr>
        <p:spPr>
          <a:xfrm>
            <a:off x="2382838" y="5829300"/>
            <a:ext cx="3814762" cy="461665"/>
          </a:xfrm>
          <a:prstGeom prst="rect">
            <a:avLst/>
          </a:prstGeom>
          <a:solidFill>
            <a:schemeClr val="accent3">
              <a:lumMod val="20000"/>
              <a:lumOff val="80000"/>
            </a:schemeClr>
          </a:solidFill>
        </p:spPr>
        <p:txBody>
          <a:bodyPr wrap="square" rtlCol="0">
            <a:spAutoFit/>
          </a:bodyPr>
          <a:lstStyle/>
          <a:p>
            <a:pPr algn="ctr"/>
            <a:r>
              <a:rPr lang="en-US" sz="2400" dirty="0" smtClean="0">
                <a:latin typeface="Times New Roman"/>
                <a:cs typeface="Times New Roman"/>
              </a:rPr>
              <a:t>R ≈ 0.6  KAMIOKANDE</a:t>
            </a:r>
            <a:endParaRPr lang="en-US" sz="2400" dirty="0">
              <a:latin typeface="Times New Roman"/>
              <a:cs typeface="Times New Roman"/>
            </a:endParaRPr>
          </a:p>
        </p:txBody>
      </p:sp>
      <p:sp>
        <p:nvSpPr>
          <p:cNvPr id="3" name="Rounded Rectangle 2"/>
          <p:cNvSpPr/>
          <p:nvPr/>
        </p:nvSpPr>
        <p:spPr>
          <a:xfrm>
            <a:off x="2476500" y="1446743"/>
            <a:ext cx="3746500" cy="3112557"/>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006600" y="393700"/>
            <a:ext cx="4940300" cy="830997"/>
          </a:xfrm>
          <a:prstGeom prst="rect">
            <a:avLst/>
          </a:prstGeom>
          <a:no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cap="small" smtClean="0">
                <a:latin typeface="Times New Roman"/>
                <a:cs typeface="Times New Roman"/>
              </a:rPr>
              <a:t>Atmospheric neutrinos in Kamiokande</a:t>
            </a:r>
            <a:endParaRPr lang="en-US" sz="2400" cap="small">
              <a:latin typeface="Times New Roman"/>
              <a:cs typeface="Times New Roman"/>
            </a:endParaRPr>
          </a:p>
        </p:txBody>
      </p:sp>
    </p:spTree>
    <p:extLst>
      <p:ext uri="{BB962C8B-B14F-4D97-AF65-F5344CB8AC3E}">
        <p14:creationId xmlns:p14="http://schemas.microsoft.com/office/powerpoint/2010/main" val="33356965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commcgi.cc.stonybrook.edu/am2/uploads/1/Figure_3_-_Super_Kamiokande_detector_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5" y="812800"/>
            <a:ext cx="9121356" cy="4988242"/>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7"/>
          <p:cNvSpPr txBox="1"/>
          <p:nvPr/>
        </p:nvSpPr>
        <p:spPr>
          <a:xfrm>
            <a:off x="2336799" y="158131"/>
            <a:ext cx="3539067" cy="461665"/>
          </a:xfrm>
          <a:prstGeom prst="rect">
            <a:avLst/>
          </a:prstGeom>
          <a:solidFill>
            <a:srgbClr val="FFFFFF"/>
          </a:solidFill>
        </p:spPr>
        <p:txBody>
          <a:bodyPr wrap="square" rtlCol="0">
            <a:spAutoFit/>
          </a:bodyPr>
          <a:lstStyle/>
          <a:p>
            <a:pPr algn="ctr"/>
            <a:r>
              <a:rPr lang="sv-SE" sz="2400" b="1" cap="small" dirty="0" smtClean="0">
                <a:solidFill>
                  <a:srgbClr val="FF0000"/>
                </a:solidFill>
                <a:latin typeface="Times New Roman"/>
                <a:cs typeface="Times New Roman"/>
              </a:rPr>
              <a:t> </a:t>
            </a:r>
            <a:r>
              <a:rPr lang="sv-SE" sz="2400" b="1" cap="small" dirty="0" err="1" smtClean="0">
                <a:solidFill>
                  <a:srgbClr val="FF0000"/>
                </a:solidFill>
                <a:latin typeface="Times New Roman"/>
                <a:cs typeface="Times New Roman"/>
              </a:rPr>
              <a:t>Super-Kamiokande</a:t>
            </a:r>
            <a:endParaRPr lang="sv-SE" sz="2400" b="1" cap="small" dirty="0">
              <a:solidFill>
                <a:srgbClr val="FF0000"/>
              </a:solidFill>
              <a:latin typeface="Times New Roman"/>
              <a:cs typeface="Times New Roman"/>
            </a:endParaRPr>
          </a:p>
        </p:txBody>
      </p:sp>
      <p:sp>
        <p:nvSpPr>
          <p:cNvPr id="4" name="TextBox 6"/>
          <p:cNvSpPr txBox="1"/>
          <p:nvPr/>
        </p:nvSpPr>
        <p:spPr>
          <a:xfrm>
            <a:off x="5321300" y="4536182"/>
            <a:ext cx="3185487" cy="1631216"/>
          </a:xfrm>
          <a:prstGeom prst="rect">
            <a:avLst/>
          </a:prstGeom>
          <a:solidFill>
            <a:srgbClr val="FFFFFF"/>
          </a:solidFill>
        </p:spPr>
        <p:style>
          <a:lnRef idx="1">
            <a:schemeClr val="accent1"/>
          </a:lnRef>
          <a:fillRef idx="2">
            <a:schemeClr val="accent1"/>
          </a:fillRef>
          <a:effectRef idx="1">
            <a:schemeClr val="accent1"/>
          </a:effectRef>
          <a:fontRef idx="minor">
            <a:schemeClr val="dk1"/>
          </a:fontRef>
        </p:style>
        <p:txBody>
          <a:bodyPr wrap="none" rtlCol="0">
            <a:spAutoFit/>
          </a:bodyPr>
          <a:lstStyle/>
          <a:p>
            <a:pPr>
              <a:buFont typeface="Arial" pitchFamily="34" charset="0"/>
              <a:buChar char="•"/>
            </a:pPr>
            <a:r>
              <a:rPr lang="sv-SE" sz="2000" dirty="0" smtClean="0">
                <a:latin typeface="Verdana" pitchFamily="34" charset="0"/>
              </a:rPr>
              <a:t> </a:t>
            </a:r>
            <a:r>
              <a:rPr lang="sv-SE" sz="2000" dirty="0" smtClean="0">
                <a:latin typeface="Times New Roman"/>
                <a:cs typeface="Times New Roman"/>
              </a:rPr>
              <a:t>1000 m underground</a:t>
            </a:r>
          </a:p>
          <a:p>
            <a:pPr>
              <a:buFont typeface="Arial" pitchFamily="34" charset="0"/>
              <a:buChar char="•"/>
            </a:pPr>
            <a:r>
              <a:rPr lang="sv-SE" sz="2000" dirty="0" smtClean="0">
                <a:latin typeface="Times New Roman"/>
                <a:cs typeface="Times New Roman"/>
              </a:rPr>
              <a:t> 50 </a:t>
            </a:r>
            <a:r>
              <a:rPr lang="sv-SE" sz="2000" dirty="0" err="1" smtClean="0">
                <a:latin typeface="Times New Roman"/>
                <a:cs typeface="Times New Roman"/>
              </a:rPr>
              <a:t>kt</a:t>
            </a:r>
            <a:r>
              <a:rPr lang="sv-SE" sz="2000" dirty="0" smtClean="0">
                <a:latin typeface="Times New Roman"/>
                <a:cs typeface="Times New Roman"/>
              </a:rPr>
              <a:t> </a:t>
            </a:r>
            <a:r>
              <a:rPr lang="sv-SE" sz="2000" dirty="0" err="1" smtClean="0">
                <a:latin typeface="Times New Roman"/>
                <a:cs typeface="Times New Roman"/>
              </a:rPr>
              <a:t>ultra-pure</a:t>
            </a:r>
            <a:r>
              <a:rPr lang="sv-SE" sz="2000" dirty="0" smtClean="0">
                <a:latin typeface="Times New Roman"/>
                <a:cs typeface="Times New Roman"/>
              </a:rPr>
              <a:t> H</a:t>
            </a:r>
            <a:r>
              <a:rPr lang="sv-SE" sz="2000" baseline="-25000" dirty="0" smtClean="0">
                <a:latin typeface="Times New Roman"/>
                <a:cs typeface="Times New Roman"/>
              </a:rPr>
              <a:t>2</a:t>
            </a:r>
            <a:r>
              <a:rPr lang="sv-SE" sz="2000" dirty="0" smtClean="0">
                <a:latin typeface="Times New Roman"/>
                <a:cs typeface="Times New Roman"/>
              </a:rPr>
              <a:t>O</a:t>
            </a:r>
          </a:p>
          <a:p>
            <a:pPr>
              <a:buFont typeface="Arial" pitchFamily="34" charset="0"/>
              <a:buChar char="•"/>
            </a:pPr>
            <a:r>
              <a:rPr lang="sv-SE" sz="2000" dirty="0">
                <a:latin typeface="Times New Roman"/>
                <a:cs typeface="Times New Roman"/>
              </a:rPr>
              <a:t> </a:t>
            </a:r>
            <a:r>
              <a:rPr lang="sv-SE" sz="2000" dirty="0" smtClean="0">
                <a:latin typeface="Times New Roman"/>
                <a:cs typeface="Times New Roman"/>
              </a:rPr>
              <a:t>11 000 </a:t>
            </a:r>
            <a:r>
              <a:rPr lang="sv-SE" sz="2000" dirty="0" err="1" smtClean="0">
                <a:latin typeface="Times New Roman"/>
                <a:cs typeface="Times New Roman"/>
              </a:rPr>
              <a:t>PMTs</a:t>
            </a:r>
            <a:endParaRPr lang="sv-SE" sz="2000" dirty="0" smtClean="0">
              <a:latin typeface="Times New Roman"/>
              <a:cs typeface="Times New Roman"/>
            </a:endParaRPr>
          </a:p>
          <a:p>
            <a:pPr>
              <a:buFont typeface="Arial" pitchFamily="34" charset="0"/>
              <a:buChar char="•"/>
            </a:pPr>
            <a:r>
              <a:rPr lang="sv-SE" sz="2000" dirty="0" smtClean="0">
                <a:latin typeface="Verdana" pitchFamily="34" charset="0"/>
                <a:sym typeface="Symbol"/>
              </a:rPr>
              <a:t> </a:t>
            </a:r>
            <a:r>
              <a:rPr lang="sv-SE" sz="2000" baseline="-25000" dirty="0" smtClean="0">
                <a:latin typeface="Verdana" pitchFamily="34" charset="0"/>
                <a:sym typeface="Symbol"/>
              </a:rPr>
              <a:t></a:t>
            </a:r>
            <a:r>
              <a:rPr lang="sv-SE" sz="2000" dirty="0" smtClean="0">
                <a:latin typeface="Verdana" pitchFamily="34" charset="0"/>
              </a:rPr>
              <a:t> </a:t>
            </a:r>
            <a:r>
              <a:rPr lang="sv-SE" sz="2000" dirty="0" smtClean="0">
                <a:latin typeface="Times New Roman"/>
                <a:cs typeface="Times New Roman"/>
              </a:rPr>
              <a:t>and</a:t>
            </a:r>
            <a:r>
              <a:rPr lang="sv-SE" sz="2000" dirty="0" smtClean="0">
                <a:latin typeface="Verdana" pitchFamily="34" charset="0"/>
              </a:rPr>
              <a:t> </a:t>
            </a:r>
            <a:r>
              <a:rPr lang="sv-SE" sz="2000" dirty="0" err="1" smtClean="0">
                <a:latin typeface="Verdana" pitchFamily="34" charset="0"/>
                <a:sym typeface="Symbol"/>
              </a:rPr>
              <a:t></a:t>
            </a:r>
            <a:r>
              <a:rPr lang="sv-SE" sz="2000" baseline="-25000" dirty="0" err="1" smtClean="0">
                <a:latin typeface="Times New Roman"/>
                <a:cs typeface="Times New Roman"/>
                <a:sym typeface="Symbol"/>
              </a:rPr>
              <a:t>e</a:t>
            </a:r>
            <a:r>
              <a:rPr lang="sv-SE" sz="2000" baseline="-25000" dirty="0" smtClean="0">
                <a:latin typeface="Times New Roman"/>
                <a:cs typeface="Times New Roman"/>
                <a:sym typeface="Symbol"/>
              </a:rPr>
              <a:t> </a:t>
            </a:r>
            <a:r>
              <a:rPr lang="sv-SE" sz="2000" dirty="0" err="1" smtClean="0">
                <a:latin typeface="Times New Roman"/>
                <a:cs typeface="Times New Roman"/>
                <a:sym typeface="Symbol"/>
              </a:rPr>
              <a:t>distinguished</a:t>
            </a:r>
            <a:endParaRPr lang="sv-SE" sz="2000" dirty="0" smtClean="0">
              <a:latin typeface="Times New Roman"/>
              <a:cs typeface="Times New Roman"/>
              <a:sym typeface="Symbol"/>
            </a:endParaRPr>
          </a:p>
          <a:p>
            <a:pPr>
              <a:buFont typeface="Arial" pitchFamily="34" charset="0"/>
              <a:buChar char="•"/>
            </a:pPr>
            <a:r>
              <a:rPr lang="sv-SE" sz="2000" baseline="-25000" dirty="0" smtClean="0">
                <a:latin typeface="Verdana" pitchFamily="34" charset="0"/>
                <a:sym typeface="Symbol"/>
              </a:rPr>
              <a:t> </a:t>
            </a:r>
            <a:r>
              <a:rPr lang="sv-SE" sz="2000" dirty="0" smtClean="0">
                <a:latin typeface="Verdana" pitchFamily="34" charset="0"/>
                <a:sym typeface="Symbol"/>
              </a:rPr>
              <a:t> </a:t>
            </a:r>
            <a:r>
              <a:rPr lang="sv-SE" sz="2000" dirty="0" err="1" smtClean="0">
                <a:latin typeface="Verdana" pitchFamily="34" charset="0"/>
                <a:sym typeface="Symbol"/>
              </a:rPr>
              <a:t></a:t>
            </a:r>
            <a:r>
              <a:rPr lang="sv-SE" sz="2000" baseline="-25000" dirty="0" err="1" smtClean="0">
                <a:latin typeface="Symbol" charset="2"/>
                <a:cs typeface="Symbol" charset="2"/>
                <a:sym typeface="Symbol"/>
              </a:rPr>
              <a:t>t</a:t>
            </a:r>
            <a:r>
              <a:rPr lang="sv-SE" sz="2000" dirty="0" smtClean="0">
                <a:latin typeface="Verdana"/>
                <a:cs typeface="Verdana"/>
                <a:sym typeface="Symbol"/>
              </a:rPr>
              <a:t> </a:t>
            </a:r>
            <a:r>
              <a:rPr lang="sv-SE" sz="2000" dirty="0" smtClean="0">
                <a:latin typeface="Times New Roman"/>
                <a:cs typeface="Times New Roman"/>
                <a:sym typeface="Symbol"/>
              </a:rPr>
              <a:t>in general not </a:t>
            </a:r>
            <a:r>
              <a:rPr lang="sv-SE" sz="2000" dirty="0" err="1" smtClean="0">
                <a:latin typeface="Times New Roman"/>
                <a:cs typeface="Times New Roman"/>
                <a:sym typeface="Symbol"/>
              </a:rPr>
              <a:t>identified</a:t>
            </a:r>
            <a:r>
              <a:rPr lang="sv-SE" sz="2000" dirty="0" smtClean="0">
                <a:latin typeface="Times New Roman"/>
                <a:cs typeface="Times New Roman"/>
              </a:rPr>
              <a:t> </a:t>
            </a:r>
          </a:p>
        </p:txBody>
      </p:sp>
      <p:pic>
        <p:nvPicPr>
          <p:cNvPr id="5" name="Picture 4"/>
          <p:cNvPicPr>
            <a:picLocks noChangeAspect="1"/>
          </p:cNvPicPr>
          <p:nvPr/>
        </p:nvPicPr>
        <p:blipFill>
          <a:blip r:embed="rId3"/>
          <a:stretch>
            <a:fillRect/>
          </a:stretch>
        </p:blipFill>
        <p:spPr>
          <a:xfrm>
            <a:off x="6794500" y="0"/>
            <a:ext cx="2349500" cy="2349500"/>
          </a:xfrm>
          <a:prstGeom prst="rect">
            <a:avLst/>
          </a:prstGeom>
        </p:spPr>
      </p:pic>
    </p:spTree>
    <p:extLst>
      <p:ext uri="{BB962C8B-B14F-4D97-AF65-F5344CB8AC3E}">
        <p14:creationId xmlns:p14="http://schemas.microsoft.com/office/powerpoint/2010/main" val="21598503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Bildobjekt 8" descr="frilagdnobel_au_II.png"/>
          <p:cNvPicPr>
            <a:picLocks noChangeAspect="1"/>
          </p:cNvPicPr>
          <p:nvPr/>
        </p:nvPicPr>
        <p:blipFill>
          <a:blip r:embed="rId3"/>
          <a:srcRect/>
          <a:stretch>
            <a:fillRect/>
          </a:stretch>
        </p:blipFill>
        <p:spPr bwMode="auto">
          <a:xfrm>
            <a:off x="539552" y="476672"/>
            <a:ext cx="1887362" cy="1814527"/>
          </a:xfrm>
          <a:prstGeom prst="rect">
            <a:avLst/>
          </a:prstGeom>
          <a:noFill/>
          <a:ln w="9525">
            <a:noFill/>
            <a:miter lim="800000"/>
            <a:headEnd/>
            <a:tailEnd/>
          </a:ln>
        </p:spPr>
      </p:pic>
      <p:sp>
        <p:nvSpPr>
          <p:cNvPr id="8" name="Rubrik 8"/>
          <p:cNvSpPr txBox="1">
            <a:spLocks/>
          </p:cNvSpPr>
          <p:nvPr/>
        </p:nvSpPr>
        <p:spPr bwMode="auto">
          <a:xfrm>
            <a:off x="2555776" y="-112002"/>
            <a:ext cx="6518527" cy="1143000"/>
          </a:xfrm>
          <a:prstGeom prst="rect">
            <a:avLst/>
          </a:prstGeom>
          <a:noFill/>
          <a:ln w="9525">
            <a:noFill/>
            <a:miter lim="800000"/>
            <a:headEnd/>
            <a:tailEnd/>
          </a:ln>
        </p:spPr>
        <p:txBody>
          <a:bodyPr vert="horz" wrap="square" lIns="91421" tIns="45710" rIns="91421" bIns="45710" numCol="1" anchor="b" anchorCtr="0" compatLnSpc="1">
            <a:prstTxWarp prst="textNoShape">
              <a:avLst/>
            </a:prstTxWarp>
          </a:bodyPr>
          <a:lstStyle/>
          <a:p>
            <a:pPr lvl="0" algn="ctr" defTabSz="457105" fontAlgn="base">
              <a:spcBef>
                <a:spcPct val="0"/>
              </a:spcBef>
              <a:spcAft>
                <a:spcPct val="0"/>
              </a:spcAft>
              <a:defRPr/>
            </a:pPr>
            <a:r>
              <a:rPr lang="en-US" sz="2800" dirty="0">
                <a:solidFill>
                  <a:srgbClr val="FFFFFF"/>
                </a:solidFill>
              </a:rPr>
              <a:t>The Nobel Prize in </a:t>
            </a:r>
            <a:r>
              <a:rPr lang="en-US" sz="2800" dirty="0" smtClean="0">
                <a:solidFill>
                  <a:srgbClr val="FFFFFF"/>
                </a:solidFill>
              </a:rPr>
              <a:t>Physics</a:t>
            </a:r>
            <a:br>
              <a:rPr lang="en-US" sz="2800" dirty="0" smtClean="0">
                <a:solidFill>
                  <a:srgbClr val="FFFFFF"/>
                </a:solidFill>
              </a:rPr>
            </a:br>
            <a:r>
              <a:rPr kumimoji="0" lang="sv-SE" sz="2800" b="0" i="0" u="none" strike="noStrike" kern="1200" cap="none" spc="0" normalizeH="0" baseline="0" noProof="0" dirty="0" smtClean="0">
                <a:ln>
                  <a:noFill/>
                </a:ln>
                <a:solidFill>
                  <a:srgbClr val="FFFFFF"/>
                </a:solidFill>
                <a:effectLst/>
                <a:uLnTx/>
                <a:uFillTx/>
                <a:latin typeface="Arial" pitchFamily="34" charset="0"/>
                <a:ea typeface="Geneva"/>
                <a:cs typeface="Arial" pitchFamily="34" charset="0"/>
              </a:rPr>
              <a:t>2013</a:t>
            </a:r>
            <a:endParaRPr kumimoji="0" lang="sv-SE" sz="2800" b="0" i="0" u="none" strike="noStrike" kern="1200" cap="none" spc="0" normalizeH="0" baseline="0" noProof="0" dirty="0" smtClean="0">
              <a:ln>
                <a:noFill/>
              </a:ln>
              <a:solidFill>
                <a:srgbClr val="FFFFFF"/>
              </a:solidFill>
              <a:effectLst/>
              <a:uLnTx/>
              <a:uFillTx/>
              <a:latin typeface="Arial" pitchFamily="-65" charset="0"/>
              <a:ea typeface="Geneva" pitchFamily="-65" charset="-128"/>
              <a:cs typeface="Arial"/>
            </a:endParaRPr>
          </a:p>
        </p:txBody>
      </p:sp>
      <p:sp>
        <p:nvSpPr>
          <p:cNvPr id="12" name="Ellips 11"/>
          <p:cNvSpPr/>
          <p:nvPr/>
        </p:nvSpPr>
        <p:spPr>
          <a:xfrm>
            <a:off x="8876842" y="6738000"/>
            <a:ext cx="90000" cy="120000"/>
          </a:xfrm>
          <a:prstGeom prst="ellipse">
            <a:avLst/>
          </a:prstGeom>
          <a:solidFill>
            <a:srgbClr val="2B4D6D">
              <a:alpha val="61176"/>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7" name="Bildobjekt 1" descr="higgs_and_engle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4469" y="1196752"/>
            <a:ext cx="4073875" cy="2718215"/>
          </a:xfrm>
          <a:prstGeom prst="rect">
            <a:avLst/>
          </a:prstGeom>
        </p:spPr>
      </p:pic>
      <p:sp>
        <p:nvSpPr>
          <p:cNvPr id="10" name="textruta 11"/>
          <p:cNvSpPr txBox="1">
            <a:spLocks noChangeArrowheads="1"/>
          </p:cNvSpPr>
          <p:nvPr/>
        </p:nvSpPr>
        <p:spPr bwMode="auto">
          <a:xfrm>
            <a:off x="539552" y="5110152"/>
            <a:ext cx="7920880" cy="1631216"/>
          </a:xfrm>
          <a:prstGeom prst="rect">
            <a:avLst/>
          </a:prstGeom>
          <a:noFill/>
          <a:ln w="9525">
            <a:noFill/>
            <a:miter lim="800000"/>
            <a:headEnd/>
            <a:tailEnd/>
          </a:ln>
          <a:effectLst/>
        </p:spPr>
        <p:txBody>
          <a:bodyPr wrap="square">
            <a:spAutoFit/>
          </a:bodyPr>
          <a:lstStyle/>
          <a:p>
            <a:pPr>
              <a:spcBef>
                <a:spcPct val="50000"/>
              </a:spcBef>
            </a:pPr>
            <a:r>
              <a:rPr lang="en-US" sz="2000" i="1" dirty="0" smtClean="0"/>
              <a:t>“For </a:t>
            </a:r>
            <a:r>
              <a:rPr lang="en-US" sz="2000" i="1" dirty="0"/>
              <a:t>the theoretical discovery of a mechanism that contributes to our understanding of the origin of mass of subatomic particles, and which recently was confirmed through the discovery of the predicted fundamental particle, by the ATLAS and CMS experiments at CERN’s Large Hadron </a:t>
            </a:r>
            <a:r>
              <a:rPr lang="en-US" sz="2000" i="1" dirty="0" smtClean="0"/>
              <a:t>Collider.”</a:t>
            </a:r>
            <a:endParaRPr lang="en-US" sz="2000" i="1" dirty="0"/>
          </a:p>
        </p:txBody>
      </p:sp>
      <p:sp>
        <p:nvSpPr>
          <p:cNvPr id="13" name="textruta 5"/>
          <p:cNvSpPr txBox="1">
            <a:spLocks noChangeArrowheads="1"/>
          </p:cNvSpPr>
          <p:nvPr/>
        </p:nvSpPr>
        <p:spPr bwMode="auto">
          <a:xfrm>
            <a:off x="3491880" y="4005064"/>
            <a:ext cx="2304256" cy="1323439"/>
          </a:xfrm>
          <a:prstGeom prst="rect">
            <a:avLst/>
          </a:prstGeom>
          <a:noFill/>
          <a:ln w="9525">
            <a:noFill/>
            <a:miter lim="800000"/>
            <a:headEnd/>
            <a:tailEnd/>
          </a:ln>
          <a:effectLst/>
        </p:spPr>
        <p:txBody>
          <a:bodyPr wrap="square">
            <a:spAutoFit/>
          </a:bodyPr>
          <a:lstStyle/>
          <a:p>
            <a:r>
              <a:rPr lang="sv-SE" sz="2000" b="1" dirty="0" smtClean="0">
                <a:solidFill>
                  <a:srgbClr val="000000"/>
                </a:solidFill>
              </a:rPr>
              <a:t>François </a:t>
            </a:r>
            <a:r>
              <a:rPr lang="sv-SE" sz="2000" b="1" dirty="0" err="1" smtClean="0">
                <a:solidFill>
                  <a:srgbClr val="000000"/>
                </a:solidFill>
              </a:rPr>
              <a:t>Englert</a:t>
            </a:r>
            <a:endParaRPr lang="sv-SE" sz="2000" b="1" dirty="0" smtClean="0">
              <a:solidFill>
                <a:srgbClr val="000000"/>
              </a:solidFill>
            </a:endParaRPr>
          </a:p>
          <a:p>
            <a:r>
              <a:rPr lang="sv-SE" sz="2000" dirty="0" err="1" smtClean="0">
                <a:solidFill>
                  <a:srgbClr val="000000"/>
                </a:solidFill>
              </a:rPr>
              <a:t>Université</a:t>
            </a:r>
            <a:r>
              <a:rPr lang="sv-SE" sz="2000" dirty="0" smtClean="0">
                <a:solidFill>
                  <a:srgbClr val="000000"/>
                </a:solidFill>
              </a:rPr>
              <a:t> </a:t>
            </a:r>
            <a:r>
              <a:rPr lang="sv-SE" sz="2000" dirty="0" err="1" smtClean="0">
                <a:solidFill>
                  <a:srgbClr val="000000"/>
                </a:solidFill>
              </a:rPr>
              <a:t>libre</a:t>
            </a:r>
            <a:r>
              <a:rPr lang="sv-SE" sz="2000" dirty="0" smtClean="0">
                <a:solidFill>
                  <a:srgbClr val="000000"/>
                </a:solidFill>
              </a:rPr>
              <a:t> de Bruxelles, </a:t>
            </a:r>
            <a:r>
              <a:rPr lang="sv-SE" sz="2000" dirty="0" err="1" smtClean="0">
                <a:solidFill>
                  <a:srgbClr val="000000"/>
                </a:solidFill>
              </a:rPr>
              <a:t>Belgium</a:t>
            </a:r>
            <a:r>
              <a:rPr lang="sv-SE" sz="2000" dirty="0" smtClean="0">
                <a:solidFill>
                  <a:srgbClr val="000000"/>
                </a:solidFill>
              </a:rPr>
              <a:t> </a:t>
            </a:r>
          </a:p>
          <a:p>
            <a:r>
              <a:rPr lang="sv-SE" sz="2000" dirty="0" smtClean="0">
                <a:solidFill>
                  <a:srgbClr val="000000"/>
                </a:solidFill>
              </a:rPr>
              <a:t> </a:t>
            </a:r>
            <a:endParaRPr lang="sv-SE" sz="2000" dirty="0">
              <a:solidFill>
                <a:srgbClr val="000000"/>
              </a:solidFill>
            </a:endParaRPr>
          </a:p>
        </p:txBody>
      </p:sp>
      <p:sp>
        <p:nvSpPr>
          <p:cNvPr id="14" name="textruta 12"/>
          <p:cNvSpPr txBox="1">
            <a:spLocks noChangeArrowheads="1"/>
          </p:cNvSpPr>
          <p:nvPr/>
        </p:nvSpPr>
        <p:spPr bwMode="auto">
          <a:xfrm>
            <a:off x="5985005" y="4005064"/>
            <a:ext cx="2043379" cy="1032761"/>
          </a:xfrm>
          <a:prstGeom prst="rect">
            <a:avLst/>
          </a:prstGeom>
          <a:noFill/>
          <a:ln w="9525">
            <a:noFill/>
            <a:miter lim="800000"/>
            <a:headEnd/>
            <a:tailEnd/>
          </a:ln>
          <a:effectLst/>
        </p:spPr>
        <p:txBody>
          <a:bodyPr wrap="square">
            <a:spAutoFit/>
          </a:bodyPr>
          <a:lstStyle/>
          <a:p>
            <a:r>
              <a:rPr lang="sv-SE" sz="2000" b="1" dirty="0" smtClean="0">
                <a:solidFill>
                  <a:srgbClr val="000000"/>
                </a:solidFill>
              </a:rPr>
              <a:t>Peter W. </a:t>
            </a:r>
            <a:r>
              <a:rPr lang="sv-SE" sz="2000" b="1" dirty="0" err="1" smtClean="0">
                <a:solidFill>
                  <a:srgbClr val="000000"/>
                </a:solidFill>
              </a:rPr>
              <a:t>Higgs</a:t>
            </a:r>
            <a:r>
              <a:rPr lang="sv-SE" sz="2000" b="1" dirty="0" smtClean="0">
                <a:solidFill>
                  <a:srgbClr val="000000"/>
                </a:solidFill>
              </a:rPr>
              <a:t> </a:t>
            </a:r>
            <a:endParaRPr lang="sv-SE" sz="2000" b="1" dirty="0">
              <a:solidFill>
                <a:srgbClr val="000000"/>
              </a:solidFill>
            </a:endParaRPr>
          </a:p>
          <a:p>
            <a:pPr>
              <a:lnSpc>
                <a:spcPts val="1600"/>
              </a:lnSpc>
            </a:pPr>
            <a:r>
              <a:rPr lang="sv-SE" sz="2000" dirty="0" smtClean="0">
                <a:solidFill>
                  <a:srgbClr val="000000"/>
                </a:solidFill>
              </a:rPr>
              <a:t>University </a:t>
            </a:r>
            <a:r>
              <a:rPr lang="sv-SE" sz="2000" dirty="0" err="1" smtClean="0">
                <a:solidFill>
                  <a:srgbClr val="000000"/>
                </a:solidFill>
              </a:rPr>
              <a:t>of</a:t>
            </a:r>
            <a:r>
              <a:rPr lang="sv-SE" sz="2000" dirty="0" smtClean="0">
                <a:solidFill>
                  <a:srgbClr val="000000"/>
                </a:solidFill>
              </a:rPr>
              <a:t> Edinburgh, </a:t>
            </a:r>
          </a:p>
          <a:p>
            <a:pPr>
              <a:lnSpc>
                <a:spcPts val="1600"/>
              </a:lnSpc>
            </a:pPr>
            <a:r>
              <a:rPr lang="sv-SE" sz="2000" dirty="0" smtClean="0">
                <a:solidFill>
                  <a:srgbClr val="000000"/>
                </a:solidFill>
              </a:rPr>
              <a:t>UK</a:t>
            </a:r>
            <a:endParaRPr lang="sv-SE" sz="2000" dirty="0">
              <a:solidFill>
                <a:srgbClr val="000000"/>
              </a:solidFill>
            </a:endParaRPr>
          </a:p>
        </p:txBody>
      </p:sp>
      <p:pic>
        <p:nvPicPr>
          <p:cNvPr id="11" name="Picture 10" descr="Unknown.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2797572"/>
            <a:ext cx="2440505" cy="1868512"/>
          </a:xfrm>
          <a:prstGeom prst="rect">
            <a:avLst/>
          </a:prstGeom>
        </p:spPr>
      </p:pic>
      <p:sp>
        <p:nvSpPr>
          <p:cNvPr id="3" name="Rectangle 2"/>
          <p:cNvSpPr/>
          <p:nvPr/>
        </p:nvSpPr>
        <p:spPr>
          <a:xfrm>
            <a:off x="720005" y="2387508"/>
            <a:ext cx="1835771" cy="369332"/>
          </a:xfrm>
          <a:prstGeom prst="rect">
            <a:avLst/>
          </a:prstGeom>
        </p:spPr>
        <p:txBody>
          <a:bodyPr wrap="none">
            <a:spAutoFit/>
          </a:bodyPr>
          <a:lstStyle/>
          <a:p>
            <a:r>
              <a:rPr lang="en-US" dirty="0"/>
              <a:t>Rolf-Dieter </a:t>
            </a:r>
            <a:r>
              <a:rPr lang="en-US" dirty="0" err="1"/>
              <a:t>Heuer</a:t>
            </a:r>
            <a:endParaRPr lang="en-US" dirty="0"/>
          </a:p>
        </p:txBody>
      </p:sp>
      <p:sp>
        <p:nvSpPr>
          <p:cNvPr id="4" name="Rectangle 3"/>
          <p:cNvSpPr/>
          <p:nvPr/>
        </p:nvSpPr>
        <p:spPr>
          <a:xfrm>
            <a:off x="1317297" y="4740820"/>
            <a:ext cx="1662760" cy="369332"/>
          </a:xfrm>
          <a:prstGeom prst="rect">
            <a:avLst/>
          </a:prstGeom>
        </p:spPr>
        <p:txBody>
          <a:bodyPr wrap="none">
            <a:spAutoFit/>
          </a:bodyPr>
          <a:lstStyle/>
          <a:p>
            <a:r>
              <a:rPr lang="en-US" dirty="0" err="1"/>
              <a:t>Fabiola</a:t>
            </a:r>
            <a:r>
              <a:rPr lang="en-US" dirty="0"/>
              <a:t> </a:t>
            </a:r>
            <a:r>
              <a:rPr lang="en-US" dirty="0" err="1"/>
              <a:t>Gianotti</a:t>
            </a:r>
            <a:endParaRPr lang="en-US" dirty="0"/>
          </a:p>
        </p:txBody>
      </p:sp>
    </p:spTree>
    <p:extLst>
      <p:ext uri="{BB962C8B-B14F-4D97-AF65-F5344CB8AC3E}">
        <p14:creationId xmlns:p14="http://schemas.microsoft.com/office/powerpoint/2010/main" val="15631939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88"/>
            <a:ext cx="9144000" cy="4162097"/>
          </a:xfrm>
          <a:prstGeom prst="rect">
            <a:avLst/>
          </a:prstGeom>
        </p:spPr>
      </p:pic>
      <p:pic>
        <p:nvPicPr>
          <p:cNvPr id="4" name="Picture 2" descr="https://chrience.files.wordpress.com/2014/11/super-kamiokand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56" y="4107657"/>
            <a:ext cx="4753468" cy="2674144"/>
          </a:xfrm>
          <a:prstGeom prst="rect">
            <a:avLst/>
          </a:prstGeom>
          <a:noFill/>
          <a:ln w="38100" cmpd="sng">
            <a:solidFill>
              <a:schemeClr val="bg1"/>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t="17771"/>
          <a:stretch/>
        </p:blipFill>
        <p:spPr>
          <a:xfrm>
            <a:off x="4732866" y="4107657"/>
            <a:ext cx="4377268" cy="2674144"/>
          </a:xfrm>
          <a:prstGeom prst="rect">
            <a:avLst/>
          </a:prstGeom>
          <a:ln w="38100" cmpd="sng">
            <a:solidFill>
              <a:srgbClr val="FFFFFF"/>
            </a:solidFill>
          </a:ln>
        </p:spPr>
      </p:pic>
    </p:spTree>
    <p:extLst>
      <p:ext uri="{BB962C8B-B14F-4D97-AF65-F5344CB8AC3E}">
        <p14:creationId xmlns:p14="http://schemas.microsoft.com/office/powerpoint/2010/main" val="359440950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381000"/>
            <a:ext cx="4940300" cy="461665"/>
          </a:xfrm>
          <a:prstGeom prst="rect">
            <a:avLst/>
          </a:prstGeom>
          <a:no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sv-SE" sz="2400" cap="small" dirty="0" smtClean="0">
                <a:latin typeface="Times New Roman"/>
                <a:cs typeface="Times New Roman"/>
              </a:rPr>
              <a:t>neutrinos in </a:t>
            </a:r>
            <a:r>
              <a:rPr lang="sv-SE" sz="2400" cap="small" dirty="0" err="1" smtClean="0">
                <a:latin typeface="Times New Roman"/>
                <a:cs typeface="Times New Roman"/>
              </a:rPr>
              <a:t>Super-Kamiokande</a:t>
            </a:r>
            <a:endParaRPr lang="en-US" sz="2400" cap="small" dirty="0">
              <a:latin typeface="Times New Roman"/>
              <a:cs typeface="Times New Roman"/>
            </a:endParaRPr>
          </a:p>
        </p:txBody>
      </p:sp>
      <p:grpSp>
        <p:nvGrpSpPr>
          <p:cNvPr id="3" name="Grupp 6"/>
          <p:cNvGrpSpPr>
            <a:grpSpLocks noChangeAspect="1"/>
          </p:cNvGrpSpPr>
          <p:nvPr/>
        </p:nvGrpSpPr>
        <p:grpSpPr>
          <a:xfrm>
            <a:off x="533400" y="927630"/>
            <a:ext cx="3980733" cy="5462736"/>
            <a:chOff x="107504" y="404664"/>
            <a:chExt cx="4400551" cy="603885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04664"/>
              <a:ext cx="4400551"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commcgi.cc.stonybrook.edu/am2/uploads/1/Figure_3_-_Super_Kamiokande_detector_web.jpg"/>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59632" y="5157558"/>
              <a:ext cx="1800200" cy="9844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6" name="textruta 7"/>
          <p:cNvSpPr txBox="1"/>
          <p:nvPr/>
        </p:nvSpPr>
        <p:spPr>
          <a:xfrm>
            <a:off x="4800600" y="2133600"/>
            <a:ext cx="3886199" cy="2308324"/>
          </a:xfrm>
          <a:prstGeom prst="rect">
            <a:avLst/>
          </a:prstGeom>
          <a:noFill/>
          <a:ln w="28575" cmpd="sng">
            <a:solidFill>
              <a:srgbClr val="FF0000"/>
            </a:solidFill>
          </a:ln>
        </p:spPr>
        <p:txBody>
          <a:bodyPr wrap="square" rtlCol="0">
            <a:spAutoFit/>
          </a:bodyPr>
          <a:lstStyle/>
          <a:p>
            <a:pPr>
              <a:buFont typeface="Arial"/>
              <a:buChar char="•"/>
            </a:pPr>
            <a:r>
              <a:rPr lang="sv-SE" dirty="0" smtClean="0">
                <a:latin typeface="Symbol" charset="2"/>
                <a:cs typeface="Symbol" charset="2"/>
              </a:rPr>
              <a:t> </a:t>
            </a:r>
            <a:r>
              <a:rPr lang="sv-SE" dirty="0" err="1" smtClean="0">
                <a:latin typeface="Symbol" charset="2"/>
                <a:cs typeface="Symbol" charset="2"/>
              </a:rPr>
              <a:t>n</a:t>
            </a:r>
            <a:r>
              <a:rPr lang="sv-SE" baseline="-25000" dirty="0" err="1" smtClean="0">
                <a:latin typeface="Symbol" charset="2"/>
                <a:cs typeface="Symbol" charset="2"/>
              </a:rPr>
              <a:t>m</a:t>
            </a:r>
            <a:r>
              <a:rPr lang="sv-SE" dirty="0" smtClean="0"/>
              <a:t> </a:t>
            </a:r>
            <a:r>
              <a:rPr lang="sv-SE" dirty="0" smtClean="0">
                <a:latin typeface="Times New Roman"/>
                <a:cs typeface="Times New Roman"/>
              </a:rPr>
              <a:t>and </a:t>
            </a:r>
            <a:r>
              <a:rPr lang="sv-SE" dirty="0" err="1" smtClean="0">
                <a:latin typeface="Symbol" charset="2"/>
                <a:cs typeface="Symbol" charset="2"/>
              </a:rPr>
              <a:t>n</a:t>
            </a:r>
            <a:r>
              <a:rPr lang="sv-SE" baseline="-25000" dirty="0" err="1" smtClean="0"/>
              <a:t>e</a:t>
            </a:r>
            <a:r>
              <a:rPr lang="sv-SE" dirty="0" smtClean="0"/>
              <a:t> </a:t>
            </a:r>
            <a:r>
              <a:rPr lang="sv-SE" dirty="0" smtClean="0">
                <a:latin typeface="Times New Roman"/>
                <a:cs typeface="Times New Roman"/>
              </a:rPr>
              <a:t>are </a:t>
            </a:r>
            <a:r>
              <a:rPr lang="sv-SE" dirty="0" err="1" smtClean="0">
                <a:latin typeface="Times New Roman"/>
                <a:cs typeface="Times New Roman"/>
              </a:rPr>
              <a:t>produced</a:t>
            </a:r>
            <a:r>
              <a:rPr lang="sv-SE" dirty="0" smtClean="0">
                <a:latin typeface="Times New Roman"/>
                <a:cs typeface="Times New Roman"/>
              </a:rPr>
              <a:t> in the</a:t>
            </a:r>
          </a:p>
          <a:p>
            <a:r>
              <a:rPr lang="sv-SE" dirty="0" smtClean="0">
                <a:latin typeface="Times New Roman"/>
                <a:cs typeface="Times New Roman"/>
              </a:rPr>
              <a:t>  </a:t>
            </a:r>
            <a:r>
              <a:rPr lang="sv-SE" dirty="0" err="1" smtClean="0">
                <a:latin typeface="Times New Roman"/>
                <a:cs typeface="Times New Roman"/>
              </a:rPr>
              <a:t>atmosphere</a:t>
            </a:r>
            <a:r>
              <a:rPr lang="sv-SE" dirty="0" smtClean="0">
                <a:latin typeface="Times New Roman"/>
                <a:cs typeface="Times New Roman"/>
              </a:rPr>
              <a:t> by </a:t>
            </a:r>
            <a:r>
              <a:rPr lang="sv-SE" dirty="0" err="1" smtClean="0">
                <a:latin typeface="Times New Roman"/>
                <a:cs typeface="Times New Roman"/>
              </a:rPr>
              <a:t>cosmic</a:t>
            </a:r>
            <a:r>
              <a:rPr lang="sv-SE" dirty="0" smtClean="0">
                <a:latin typeface="Times New Roman"/>
                <a:cs typeface="Times New Roman"/>
              </a:rPr>
              <a:t> </a:t>
            </a:r>
            <a:r>
              <a:rPr lang="sv-SE" dirty="0" err="1" smtClean="0">
                <a:latin typeface="Times New Roman"/>
                <a:cs typeface="Times New Roman"/>
              </a:rPr>
              <a:t>rays</a:t>
            </a:r>
            <a:endParaRPr lang="sv-SE" dirty="0" smtClean="0">
              <a:latin typeface="Times New Roman"/>
              <a:cs typeface="Times New Roman"/>
            </a:endParaRPr>
          </a:p>
          <a:p>
            <a:r>
              <a:rPr lang="sv-SE" dirty="0" smtClean="0">
                <a:latin typeface="Times New Roman"/>
                <a:cs typeface="Times New Roman"/>
              </a:rPr>
              <a:t>  </a:t>
            </a:r>
          </a:p>
          <a:p>
            <a:pPr>
              <a:buFont typeface="Arial"/>
              <a:buChar char="•"/>
            </a:pPr>
            <a:r>
              <a:rPr lang="sv-SE" dirty="0" smtClean="0">
                <a:latin typeface="Times New Roman"/>
                <a:cs typeface="Times New Roman"/>
              </a:rPr>
              <a:t> </a:t>
            </a:r>
            <a:r>
              <a:rPr lang="sv-SE" dirty="0" err="1" smtClean="0">
                <a:latin typeface="Times New Roman"/>
                <a:cs typeface="Times New Roman"/>
              </a:rPr>
              <a:t>travel</a:t>
            </a:r>
            <a:r>
              <a:rPr lang="sv-SE" dirty="0" smtClean="0">
                <a:latin typeface="Times New Roman"/>
                <a:cs typeface="Times New Roman"/>
              </a:rPr>
              <a:t> </a:t>
            </a:r>
            <a:r>
              <a:rPr lang="sv-SE" dirty="0" err="1" smtClean="0">
                <a:latin typeface="Times New Roman"/>
                <a:cs typeface="Times New Roman"/>
              </a:rPr>
              <a:t>towards</a:t>
            </a:r>
            <a:r>
              <a:rPr lang="sv-SE" dirty="0" smtClean="0">
                <a:latin typeface="Times New Roman"/>
                <a:cs typeface="Times New Roman"/>
              </a:rPr>
              <a:t> SK, </a:t>
            </a:r>
          </a:p>
          <a:p>
            <a:r>
              <a:rPr lang="sv-SE" dirty="0" smtClean="0">
                <a:latin typeface="Times New Roman"/>
                <a:cs typeface="Times New Roman"/>
              </a:rPr>
              <a:t>  </a:t>
            </a:r>
            <a:r>
              <a:rPr lang="sv-SE" dirty="0" err="1" smtClean="0">
                <a:latin typeface="Times New Roman"/>
                <a:cs typeface="Times New Roman"/>
              </a:rPr>
              <a:t>isotropically</a:t>
            </a:r>
            <a:r>
              <a:rPr lang="sv-SE" dirty="0" smtClean="0">
                <a:latin typeface="Times New Roman"/>
                <a:cs typeface="Times New Roman"/>
              </a:rPr>
              <a:t> from all </a:t>
            </a:r>
            <a:r>
              <a:rPr lang="sv-SE" dirty="0" err="1" smtClean="0">
                <a:latin typeface="Times New Roman"/>
                <a:cs typeface="Times New Roman"/>
              </a:rPr>
              <a:t>directions</a:t>
            </a:r>
            <a:endParaRPr lang="sv-SE" dirty="0" smtClean="0">
              <a:latin typeface="Times New Roman"/>
              <a:cs typeface="Times New Roman"/>
            </a:endParaRPr>
          </a:p>
          <a:p>
            <a:endParaRPr lang="sv-SE" dirty="0" smtClean="0">
              <a:latin typeface="Times New Roman"/>
              <a:cs typeface="Times New Roman"/>
            </a:endParaRPr>
          </a:p>
          <a:p>
            <a:pPr>
              <a:buFont typeface="Arial"/>
              <a:buChar char="•"/>
            </a:pPr>
            <a:r>
              <a:rPr lang="sv-SE" dirty="0" smtClean="0">
                <a:latin typeface="Times New Roman"/>
                <a:cs typeface="Times New Roman"/>
              </a:rPr>
              <a:t> neutrinos </a:t>
            </a:r>
            <a:r>
              <a:rPr lang="sv-SE" dirty="0" err="1" smtClean="0">
                <a:latin typeface="Times New Roman"/>
                <a:cs typeface="Times New Roman"/>
              </a:rPr>
              <a:t>can</a:t>
            </a:r>
            <a:r>
              <a:rPr lang="sv-SE" dirty="0" smtClean="0">
                <a:latin typeface="Times New Roman"/>
                <a:cs typeface="Times New Roman"/>
              </a:rPr>
              <a:t> </a:t>
            </a:r>
            <a:r>
              <a:rPr lang="sv-SE" dirty="0" err="1" smtClean="0">
                <a:latin typeface="Times New Roman"/>
                <a:cs typeface="Times New Roman"/>
              </a:rPr>
              <a:t>traverse</a:t>
            </a:r>
            <a:r>
              <a:rPr lang="sv-SE" dirty="0" smtClean="0">
                <a:latin typeface="Times New Roman"/>
                <a:cs typeface="Times New Roman"/>
              </a:rPr>
              <a:t> the </a:t>
            </a:r>
          </a:p>
          <a:p>
            <a:r>
              <a:rPr lang="sv-SE" dirty="0" smtClean="0">
                <a:latin typeface="Times New Roman"/>
                <a:cs typeface="Times New Roman"/>
              </a:rPr>
              <a:t>  Earth </a:t>
            </a:r>
            <a:r>
              <a:rPr lang="sv-SE" dirty="0" err="1" smtClean="0">
                <a:latin typeface="Times New Roman"/>
                <a:cs typeface="Times New Roman"/>
              </a:rPr>
              <a:t>without</a:t>
            </a:r>
            <a:r>
              <a:rPr lang="sv-SE" dirty="0" smtClean="0">
                <a:latin typeface="Times New Roman"/>
                <a:cs typeface="Times New Roman"/>
              </a:rPr>
              <a:t> </a:t>
            </a:r>
            <a:r>
              <a:rPr lang="sv-SE" dirty="0" err="1" smtClean="0">
                <a:latin typeface="Times New Roman"/>
                <a:cs typeface="Times New Roman"/>
              </a:rPr>
              <a:t>interacting</a:t>
            </a:r>
            <a:endParaRPr lang="sv-SE" dirty="0" smtClean="0">
              <a:latin typeface="Times New Roman"/>
              <a:cs typeface="Times New Roman"/>
            </a:endParaRPr>
          </a:p>
        </p:txBody>
      </p:sp>
    </p:spTree>
    <p:extLst>
      <p:ext uri="{BB962C8B-B14F-4D97-AF65-F5344CB8AC3E}">
        <p14:creationId xmlns:p14="http://schemas.microsoft.com/office/powerpoint/2010/main" val="30171200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1" y="381000"/>
            <a:ext cx="4686299" cy="461665"/>
          </a:xfrm>
          <a:prstGeom prst="rect">
            <a:avLst/>
          </a:prstGeom>
          <a:solidFill>
            <a:srgbClr val="FFFFFF"/>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sv-SE" sz="2400" cap="small" dirty="0" smtClean="0">
                <a:latin typeface="Times New Roman"/>
                <a:cs typeface="Times New Roman"/>
              </a:rPr>
              <a:t>neutrino oscillations?</a:t>
            </a:r>
            <a:endParaRPr lang="en-US" sz="2400" cap="small" dirty="0">
              <a:latin typeface="Times New Roman"/>
              <a:cs typeface="Times New Roman"/>
            </a:endParaRPr>
          </a:p>
        </p:txBody>
      </p:sp>
      <p:sp>
        <p:nvSpPr>
          <p:cNvPr id="3" name="textruta 42"/>
          <p:cNvSpPr txBox="1"/>
          <p:nvPr/>
        </p:nvSpPr>
        <p:spPr>
          <a:xfrm>
            <a:off x="6438900" y="1676400"/>
            <a:ext cx="1460331" cy="369332"/>
          </a:xfrm>
          <a:prstGeom prst="rect">
            <a:avLst/>
          </a:prstGeom>
          <a:noFill/>
        </p:spPr>
        <p:txBody>
          <a:bodyPr wrap="none" rtlCol="0">
            <a:spAutoFit/>
          </a:bodyPr>
          <a:lstStyle/>
          <a:p>
            <a:r>
              <a:rPr lang="sv-SE" dirty="0" err="1" smtClean="0">
                <a:latin typeface="Times New Roman"/>
                <a:cs typeface="Times New Roman"/>
              </a:rPr>
              <a:t>short</a:t>
            </a:r>
            <a:r>
              <a:rPr lang="sv-SE" dirty="0" smtClean="0">
                <a:latin typeface="Times New Roman"/>
                <a:cs typeface="Times New Roman"/>
              </a:rPr>
              <a:t> </a:t>
            </a:r>
            <a:r>
              <a:rPr lang="sv-SE" dirty="0" err="1" smtClean="0">
                <a:latin typeface="Times New Roman"/>
                <a:cs typeface="Times New Roman"/>
              </a:rPr>
              <a:t>distance</a:t>
            </a:r>
            <a:endParaRPr lang="sv-SE" dirty="0">
              <a:latin typeface="Times New Roman"/>
              <a:cs typeface="Times New Roman"/>
            </a:endParaRPr>
          </a:p>
        </p:txBody>
      </p:sp>
      <p:grpSp>
        <p:nvGrpSpPr>
          <p:cNvPr id="4" name="Grupp 76"/>
          <p:cNvGrpSpPr/>
          <p:nvPr/>
        </p:nvGrpSpPr>
        <p:grpSpPr>
          <a:xfrm>
            <a:off x="1013493" y="914400"/>
            <a:ext cx="5192298" cy="1789331"/>
            <a:chOff x="822993" y="914400"/>
            <a:chExt cx="5192298" cy="1789331"/>
          </a:xfrm>
        </p:grpSpPr>
        <p:sp>
          <p:nvSpPr>
            <p:cNvPr id="5" name="textruta 35"/>
            <p:cNvSpPr txBox="1"/>
            <p:nvPr/>
          </p:nvSpPr>
          <p:spPr>
            <a:xfrm>
              <a:off x="5697626" y="990600"/>
              <a:ext cx="317665" cy="369332"/>
            </a:xfrm>
            <a:prstGeom prst="rect">
              <a:avLst/>
            </a:prstGeom>
            <a:noFill/>
          </p:spPr>
          <p:txBody>
            <a:bodyPr wrap="none" rtlCol="0">
              <a:spAutoFit/>
            </a:bodyPr>
            <a:lstStyle/>
            <a:p>
              <a:r>
                <a:rPr lang="sv-SE" dirty="0" smtClean="0">
                  <a:latin typeface="Symbol" charset="2"/>
                  <a:cs typeface="Symbol" charset="2"/>
                </a:rPr>
                <a:t>m</a:t>
              </a:r>
              <a:endParaRPr lang="sv-SE" dirty="0">
                <a:latin typeface="Symbol" charset="2"/>
                <a:cs typeface="Symbol" charset="2"/>
              </a:endParaRPr>
            </a:p>
          </p:txBody>
        </p:sp>
        <p:sp>
          <p:nvSpPr>
            <p:cNvPr id="6" name="textruta 24"/>
            <p:cNvSpPr txBox="1"/>
            <p:nvPr/>
          </p:nvSpPr>
          <p:spPr>
            <a:xfrm>
              <a:off x="1295400" y="1447800"/>
              <a:ext cx="311353" cy="369332"/>
            </a:xfrm>
            <a:prstGeom prst="rect">
              <a:avLst/>
            </a:prstGeom>
            <a:noFill/>
          </p:spPr>
          <p:txBody>
            <a:bodyPr wrap="none" rtlCol="0">
              <a:spAutoFit/>
            </a:bodyPr>
            <a:lstStyle/>
            <a:p>
              <a:r>
                <a:rPr lang="sv-SE" dirty="0" smtClean="0">
                  <a:latin typeface="Symbol" charset="2"/>
                  <a:cs typeface="Symbol" charset="2"/>
                </a:rPr>
                <a:t>p</a:t>
              </a:r>
              <a:endParaRPr lang="sv-SE" dirty="0">
                <a:latin typeface="Symbol" charset="2"/>
                <a:cs typeface="Symbol" charset="2"/>
              </a:endParaRPr>
            </a:p>
          </p:txBody>
        </p:sp>
        <p:sp>
          <p:nvSpPr>
            <p:cNvPr id="7" name="textruta 32"/>
            <p:cNvSpPr txBox="1"/>
            <p:nvPr/>
          </p:nvSpPr>
          <p:spPr>
            <a:xfrm>
              <a:off x="2573426" y="914400"/>
              <a:ext cx="317665" cy="369332"/>
            </a:xfrm>
            <a:prstGeom prst="rect">
              <a:avLst/>
            </a:prstGeom>
            <a:noFill/>
          </p:spPr>
          <p:txBody>
            <a:bodyPr wrap="none" rtlCol="0">
              <a:spAutoFit/>
            </a:bodyPr>
            <a:lstStyle/>
            <a:p>
              <a:r>
                <a:rPr lang="sv-SE" dirty="0" smtClean="0">
                  <a:latin typeface="Symbol" charset="2"/>
                  <a:cs typeface="Symbol" charset="2"/>
                </a:rPr>
                <a:t>m</a:t>
              </a:r>
              <a:endParaRPr lang="sv-SE" dirty="0">
                <a:latin typeface="Symbol" charset="2"/>
                <a:cs typeface="Symbol" charset="2"/>
              </a:endParaRPr>
            </a:p>
          </p:txBody>
        </p:sp>
        <p:sp>
          <p:nvSpPr>
            <p:cNvPr id="8" name="textruta 33"/>
            <p:cNvSpPr txBox="1"/>
            <p:nvPr/>
          </p:nvSpPr>
          <p:spPr>
            <a:xfrm>
              <a:off x="2057400" y="1790700"/>
              <a:ext cx="393595" cy="369332"/>
            </a:xfrm>
            <a:prstGeom prst="rect">
              <a:avLst/>
            </a:prstGeom>
            <a:noFill/>
          </p:spPr>
          <p:txBody>
            <a:bodyPr wrap="none" rtlCol="0">
              <a:spAutoFit/>
            </a:bodyPr>
            <a:lstStyle/>
            <a:p>
              <a:r>
                <a:rPr lang="sv-SE" dirty="0" err="1" smtClean="0">
                  <a:latin typeface="Symbol" charset="2"/>
                  <a:cs typeface="Symbol" charset="2"/>
                </a:rPr>
                <a:t>n</a:t>
              </a:r>
              <a:r>
                <a:rPr lang="sv-SE" baseline="-25000" dirty="0" err="1" smtClean="0">
                  <a:latin typeface="Symbol" charset="2"/>
                  <a:cs typeface="Symbol" charset="2"/>
                </a:rPr>
                <a:t>m</a:t>
              </a:r>
              <a:endParaRPr lang="sv-SE" baseline="-25000" dirty="0">
                <a:latin typeface="Symbol" charset="2"/>
                <a:cs typeface="Symbol" charset="2"/>
              </a:endParaRPr>
            </a:p>
          </p:txBody>
        </p:sp>
        <p:sp>
          <p:nvSpPr>
            <p:cNvPr id="9" name="textruta 34"/>
            <p:cNvSpPr txBox="1"/>
            <p:nvPr/>
          </p:nvSpPr>
          <p:spPr>
            <a:xfrm>
              <a:off x="3886200" y="1790700"/>
              <a:ext cx="393595" cy="369332"/>
            </a:xfrm>
            <a:prstGeom prst="rect">
              <a:avLst/>
            </a:prstGeom>
            <a:noFill/>
          </p:spPr>
          <p:txBody>
            <a:bodyPr wrap="none" rtlCol="0">
              <a:spAutoFit/>
            </a:bodyPr>
            <a:lstStyle/>
            <a:p>
              <a:r>
                <a:rPr lang="sv-SE" dirty="0" err="1" smtClean="0">
                  <a:latin typeface="Symbol" charset="2"/>
                  <a:cs typeface="Symbol" charset="2"/>
                </a:rPr>
                <a:t>n</a:t>
              </a:r>
              <a:r>
                <a:rPr lang="sv-SE" baseline="-25000" dirty="0" err="1" smtClean="0">
                  <a:latin typeface="Symbol" charset="2"/>
                  <a:cs typeface="Symbol" charset="2"/>
                </a:rPr>
                <a:t>m</a:t>
              </a:r>
              <a:endParaRPr lang="sv-SE" baseline="-25000" dirty="0">
                <a:latin typeface="Symbol" charset="2"/>
                <a:cs typeface="Symbol" charset="2"/>
              </a:endParaRPr>
            </a:p>
          </p:txBody>
        </p:sp>
        <p:sp>
          <p:nvSpPr>
            <p:cNvPr id="10" name="textruta 36"/>
            <p:cNvSpPr txBox="1"/>
            <p:nvPr/>
          </p:nvSpPr>
          <p:spPr>
            <a:xfrm>
              <a:off x="822993" y="2057400"/>
              <a:ext cx="1276148" cy="646331"/>
            </a:xfrm>
            <a:prstGeom prst="rect">
              <a:avLst/>
            </a:prstGeom>
            <a:noFill/>
          </p:spPr>
          <p:txBody>
            <a:bodyPr wrap="none" rtlCol="0">
              <a:spAutoFit/>
            </a:bodyPr>
            <a:lstStyle/>
            <a:p>
              <a:pPr algn="ctr"/>
              <a:r>
                <a:rPr lang="sv-SE" i="1" dirty="0" err="1" smtClean="0">
                  <a:latin typeface="Times New Roman"/>
                  <a:cs typeface="Times New Roman"/>
                </a:rPr>
                <a:t>weak</a:t>
              </a:r>
              <a:endParaRPr lang="sv-SE" i="1" dirty="0" smtClean="0">
                <a:latin typeface="Times New Roman"/>
                <a:cs typeface="Times New Roman"/>
              </a:endParaRPr>
            </a:p>
            <a:p>
              <a:pPr algn="ctr"/>
              <a:r>
                <a:rPr lang="sv-SE" i="1" dirty="0" smtClean="0">
                  <a:latin typeface="Times New Roman"/>
                  <a:cs typeface="Times New Roman"/>
                </a:rPr>
                <a:t>interaction</a:t>
              </a:r>
              <a:endParaRPr lang="sv-SE" i="1" dirty="0">
                <a:latin typeface="Times New Roman"/>
                <a:cs typeface="Times New Roman"/>
              </a:endParaRPr>
            </a:p>
          </p:txBody>
        </p:sp>
        <p:sp>
          <p:nvSpPr>
            <p:cNvPr id="11" name="Rektangel 37"/>
            <p:cNvSpPr/>
            <p:nvPr/>
          </p:nvSpPr>
          <p:spPr>
            <a:xfrm rot="19121139">
              <a:off x="1394803" y="1824619"/>
              <a:ext cx="474559" cy="461665"/>
            </a:xfrm>
            <a:prstGeom prst="rect">
              <a:avLst/>
            </a:prstGeom>
          </p:spPr>
          <p:txBody>
            <a:bodyPr wrap="none">
              <a:spAutoFit/>
            </a:bodyPr>
            <a:lstStyle/>
            <a:p>
              <a:r>
                <a:rPr lang="sv-SE" sz="2400" dirty="0" smtClean="0">
                  <a:sym typeface="Wingdings"/>
                </a:rPr>
                <a:t></a:t>
              </a:r>
              <a:endParaRPr lang="sv-SE" sz="2400" dirty="0"/>
            </a:p>
          </p:txBody>
        </p:sp>
        <p:grpSp>
          <p:nvGrpSpPr>
            <p:cNvPr id="12" name="Grupp 75"/>
            <p:cNvGrpSpPr/>
            <p:nvPr/>
          </p:nvGrpSpPr>
          <p:grpSpPr>
            <a:xfrm>
              <a:off x="1143000" y="1066800"/>
              <a:ext cx="4572000" cy="1219200"/>
              <a:chOff x="1143000" y="1066800"/>
              <a:chExt cx="4572000" cy="1219200"/>
            </a:xfrm>
          </p:grpSpPr>
          <p:cxnSp>
            <p:nvCxnSpPr>
              <p:cNvPr id="13" name="Rak 27"/>
              <p:cNvCxnSpPr/>
              <p:nvPr/>
            </p:nvCxnSpPr>
            <p:spPr>
              <a:xfrm>
                <a:off x="4724400" y="1828800"/>
                <a:ext cx="609600" cy="457200"/>
              </a:xfrm>
              <a:prstGeom prst="line">
                <a:avLst/>
              </a:prstGeom>
              <a:ln w="285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Rak 29"/>
              <p:cNvCxnSpPr/>
              <p:nvPr/>
            </p:nvCxnSpPr>
            <p:spPr>
              <a:xfrm rot="16200000" flipH="1">
                <a:off x="4648200" y="1905000"/>
                <a:ext cx="457200" cy="304800"/>
              </a:xfrm>
              <a:prstGeom prst="line">
                <a:avLst/>
              </a:prstGeom>
              <a:ln w="285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Rak 31"/>
              <p:cNvCxnSpPr/>
              <p:nvPr/>
            </p:nvCxnSpPr>
            <p:spPr>
              <a:xfrm>
                <a:off x="4724400" y="1828800"/>
                <a:ext cx="381000" cy="152400"/>
              </a:xfrm>
              <a:prstGeom prst="line">
                <a:avLst/>
              </a:prstGeom>
              <a:ln w="285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Rak 21"/>
              <p:cNvCxnSpPr/>
              <p:nvPr/>
            </p:nvCxnSpPr>
            <p:spPr>
              <a:xfrm>
                <a:off x="3886200" y="1828800"/>
                <a:ext cx="838200" cy="1588"/>
              </a:xfrm>
              <a:prstGeom prst="line">
                <a:avLst/>
              </a:prstGeom>
              <a:ln w="28575" cap="flat" cmpd="sng" algn="ctr">
                <a:solidFill>
                  <a:schemeClr val="accent1"/>
                </a:solidFill>
                <a:prstDash val="solid"/>
                <a:round/>
                <a:headEnd type="none" w="med" len="med"/>
                <a:tailEnd w="med" len="med"/>
              </a:ln>
            </p:spPr>
            <p:style>
              <a:lnRef idx="2">
                <a:schemeClr val="accent1"/>
              </a:lnRef>
              <a:fillRef idx="0">
                <a:schemeClr val="accent1"/>
              </a:fillRef>
              <a:effectRef idx="1">
                <a:schemeClr val="accent1"/>
              </a:effectRef>
              <a:fontRef idx="minor">
                <a:schemeClr val="tx1"/>
              </a:fontRef>
            </p:style>
          </p:cxnSp>
          <p:cxnSp>
            <p:nvCxnSpPr>
              <p:cNvPr id="17" name="Rak pil 8"/>
              <p:cNvCxnSpPr/>
              <p:nvPr/>
            </p:nvCxnSpPr>
            <p:spPr>
              <a:xfrm>
                <a:off x="1143000" y="1828800"/>
                <a:ext cx="609600" cy="1588"/>
              </a:xfrm>
              <a:prstGeom prst="straightConnector1">
                <a:avLst/>
              </a:prstGeom>
              <a:ln w="285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8" name="Rektangel 9"/>
              <p:cNvSpPr/>
              <p:nvPr/>
            </p:nvSpPr>
            <p:spPr>
              <a:xfrm>
                <a:off x="4267200" y="1371600"/>
                <a:ext cx="914400" cy="914400"/>
              </a:xfrm>
              <a:prstGeom prst="rect">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19" name="Rak pil 11"/>
              <p:cNvCxnSpPr/>
              <p:nvPr/>
            </p:nvCxnSpPr>
            <p:spPr>
              <a:xfrm flipV="1">
                <a:off x="1752600" y="1066800"/>
                <a:ext cx="838200" cy="762000"/>
              </a:xfrm>
              <a:prstGeom prst="straightConnector1">
                <a:avLst/>
              </a:prstGeom>
              <a:ln w="285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Rak pil 13"/>
              <p:cNvCxnSpPr/>
              <p:nvPr/>
            </p:nvCxnSpPr>
            <p:spPr>
              <a:xfrm>
                <a:off x="1752600" y="1828800"/>
                <a:ext cx="1066800" cy="1588"/>
              </a:xfrm>
              <a:prstGeom prst="straightConnector1">
                <a:avLst/>
              </a:prstGeom>
              <a:ln w="285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Rak pil 14"/>
              <p:cNvCxnSpPr/>
              <p:nvPr/>
            </p:nvCxnSpPr>
            <p:spPr>
              <a:xfrm flipV="1">
                <a:off x="4800600" y="1066800"/>
                <a:ext cx="914400" cy="762000"/>
              </a:xfrm>
              <a:prstGeom prst="straightConnector1">
                <a:avLst/>
              </a:prstGeom>
              <a:ln w="285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2" name="Rak pil 19"/>
              <p:cNvCxnSpPr/>
              <p:nvPr/>
            </p:nvCxnSpPr>
            <p:spPr>
              <a:xfrm>
                <a:off x="2819400" y="1828800"/>
                <a:ext cx="1066800" cy="1588"/>
              </a:xfrm>
              <a:prstGeom prst="straightConnector1">
                <a:avLst/>
              </a:prstGeom>
              <a:ln w="285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Explosion 1 22"/>
              <p:cNvSpPr>
                <a:spLocks noChangeAspect="1"/>
              </p:cNvSpPr>
              <p:nvPr/>
            </p:nvSpPr>
            <p:spPr>
              <a:xfrm>
                <a:off x="4495800" y="1600200"/>
                <a:ext cx="482400" cy="482398"/>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grpSp>
        <p:nvGrpSpPr>
          <p:cNvPr id="24" name="Grupp 78"/>
          <p:cNvGrpSpPr/>
          <p:nvPr/>
        </p:nvGrpSpPr>
        <p:grpSpPr>
          <a:xfrm>
            <a:off x="1013493" y="2895600"/>
            <a:ext cx="7236665" cy="2712737"/>
            <a:chOff x="975393" y="3657600"/>
            <a:chExt cx="7236665" cy="2712737"/>
          </a:xfrm>
        </p:grpSpPr>
        <p:pic>
          <p:nvPicPr>
            <p:cNvPr id="25" name="Picture 5"/>
            <p:cNvPicPr>
              <a:picLocks noChangeAspect="1" noChangeArrowheads="1"/>
            </p:cNvPicPr>
            <p:nvPr/>
          </p:nvPicPr>
          <p:blipFill>
            <a:blip r:embed="rId2" cstate="print"/>
            <a:srcRect l="26801" t="45575" r="32942" b="33091"/>
            <a:stretch>
              <a:fillRect/>
            </a:stretch>
          </p:blipFill>
          <p:spPr bwMode="auto">
            <a:xfrm>
              <a:off x="2819400" y="5029200"/>
              <a:ext cx="5181600" cy="1341137"/>
            </a:xfrm>
            <a:prstGeom prst="rect">
              <a:avLst/>
            </a:prstGeom>
            <a:noFill/>
            <a:ln w="9525">
              <a:noFill/>
              <a:miter lim="800000"/>
              <a:headEnd/>
              <a:tailEnd/>
            </a:ln>
          </p:spPr>
        </p:pic>
        <p:cxnSp>
          <p:nvCxnSpPr>
            <p:cNvPr id="26" name="Rak pil 54"/>
            <p:cNvCxnSpPr/>
            <p:nvPr/>
          </p:nvCxnSpPr>
          <p:spPr>
            <a:xfrm>
              <a:off x="4572000" y="4648200"/>
              <a:ext cx="762000" cy="1588"/>
            </a:xfrm>
            <a:prstGeom prst="straightConnector1">
              <a:avLst/>
            </a:prstGeom>
            <a:ln w="28575"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7" name="textruta 55"/>
            <p:cNvSpPr txBox="1"/>
            <p:nvPr/>
          </p:nvSpPr>
          <p:spPr>
            <a:xfrm>
              <a:off x="1447800" y="4267200"/>
              <a:ext cx="311353" cy="369332"/>
            </a:xfrm>
            <a:prstGeom prst="rect">
              <a:avLst/>
            </a:prstGeom>
            <a:noFill/>
          </p:spPr>
          <p:txBody>
            <a:bodyPr wrap="none" rtlCol="0">
              <a:spAutoFit/>
            </a:bodyPr>
            <a:lstStyle/>
            <a:p>
              <a:r>
                <a:rPr lang="sv-SE" dirty="0" smtClean="0">
                  <a:latin typeface="Symbol" charset="2"/>
                  <a:cs typeface="Symbol" charset="2"/>
                </a:rPr>
                <a:t>p</a:t>
              </a:r>
              <a:endParaRPr lang="sv-SE" dirty="0">
                <a:latin typeface="Symbol" charset="2"/>
                <a:cs typeface="Symbol" charset="2"/>
              </a:endParaRPr>
            </a:p>
          </p:txBody>
        </p:sp>
        <p:sp>
          <p:nvSpPr>
            <p:cNvPr id="28" name="textruta 56"/>
            <p:cNvSpPr txBox="1"/>
            <p:nvPr/>
          </p:nvSpPr>
          <p:spPr>
            <a:xfrm>
              <a:off x="2725826" y="3733800"/>
              <a:ext cx="317665" cy="369332"/>
            </a:xfrm>
            <a:prstGeom prst="rect">
              <a:avLst/>
            </a:prstGeom>
            <a:noFill/>
          </p:spPr>
          <p:txBody>
            <a:bodyPr wrap="none" rtlCol="0">
              <a:spAutoFit/>
            </a:bodyPr>
            <a:lstStyle/>
            <a:p>
              <a:r>
                <a:rPr lang="sv-SE" dirty="0" smtClean="0">
                  <a:latin typeface="Symbol" charset="2"/>
                  <a:cs typeface="Symbol" charset="2"/>
                </a:rPr>
                <a:t>m</a:t>
              </a:r>
              <a:endParaRPr lang="sv-SE" dirty="0">
                <a:latin typeface="Symbol" charset="2"/>
                <a:cs typeface="Symbol" charset="2"/>
              </a:endParaRPr>
            </a:p>
          </p:txBody>
        </p:sp>
        <p:sp>
          <p:nvSpPr>
            <p:cNvPr id="29" name="textruta 57"/>
            <p:cNvSpPr txBox="1"/>
            <p:nvPr/>
          </p:nvSpPr>
          <p:spPr>
            <a:xfrm>
              <a:off x="2209800" y="4610100"/>
              <a:ext cx="393595" cy="369332"/>
            </a:xfrm>
            <a:prstGeom prst="rect">
              <a:avLst/>
            </a:prstGeom>
            <a:noFill/>
          </p:spPr>
          <p:txBody>
            <a:bodyPr wrap="none" rtlCol="0">
              <a:spAutoFit/>
            </a:bodyPr>
            <a:lstStyle/>
            <a:p>
              <a:r>
                <a:rPr lang="sv-SE" dirty="0" err="1" smtClean="0">
                  <a:latin typeface="Symbol" charset="2"/>
                  <a:cs typeface="Symbol" charset="2"/>
                </a:rPr>
                <a:t>n</a:t>
              </a:r>
              <a:r>
                <a:rPr lang="sv-SE" baseline="-25000" dirty="0" err="1" smtClean="0">
                  <a:latin typeface="Symbol" charset="2"/>
                  <a:cs typeface="Symbol" charset="2"/>
                </a:rPr>
                <a:t>m</a:t>
              </a:r>
              <a:endParaRPr lang="sv-SE" baseline="-25000" dirty="0">
                <a:latin typeface="Symbol" charset="2"/>
                <a:cs typeface="Symbol" charset="2"/>
              </a:endParaRPr>
            </a:p>
          </p:txBody>
        </p:sp>
        <p:sp>
          <p:nvSpPr>
            <p:cNvPr id="30" name="textruta 58"/>
            <p:cNvSpPr txBox="1"/>
            <p:nvPr/>
          </p:nvSpPr>
          <p:spPr>
            <a:xfrm>
              <a:off x="5799720" y="4570410"/>
              <a:ext cx="372480" cy="369332"/>
            </a:xfrm>
            <a:prstGeom prst="rect">
              <a:avLst/>
            </a:prstGeom>
            <a:noFill/>
          </p:spPr>
          <p:txBody>
            <a:bodyPr wrap="none" rtlCol="0">
              <a:spAutoFit/>
            </a:bodyPr>
            <a:lstStyle/>
            <a:p>
              <a:r>
                <a:rPr lang="sv-SE" dirty="0" smtClean="0">
                  <a:latin typeface="Symbol" charset="2"/>
                  <a:cs typeface="Symbol" charset="2"/>
                </a:rPr>
                <a:t>n</a:t>
              </a:r>
              <a:r>
                <a:rPr lang="sv-SE" baseline="-25000" dirty="0" smtClean="0">
                  <a:latin typeface="Symbol" charset="2"/>
                  <a:cs typeface="Symbol" charset="2"/>
                </a:rPr>
                <a:t>t</a:t>
              </a:r>
              <a:endParaRPr lang="sv-SE" baseline="-25000" dirty="0">
                <a:latin typeface="Symbol" charset="2"/>
                <a:cs typeface="Symbol" charset="2"/>
              </a:endParaRPr>
            </a:p>
          </p:txBody>
        </p:sp>
        <p:sp>
          <p:nvSpPr>
            <p:cNvPr id="31" name="textruta 59"/>
            <p:cNvSpPr txBox="1"/>
            <p:nvPr/>
          </p:nvSpPr>
          <p:spPr>
            <a:xfrm>
              <a:off x="975393" y="4876800"/>
              <a:ext cx="1276148" cy="646331"/>
            </a:xfrm>
            <a:prstGeom prst="rect">
              <a:avLst/>
            </a:prstGeom>
            <a:noFill/>
          </p:spPr>
          <p:txBody>
            <a:bodyPr wrap="none" rtlCol="0">
              <a:spAutoFit/>
            </a:bodyPr>
            <a:lstStyle/>
            <a:p>
              <a:pPr algn="ctr"/>
              <a:r>
                <a:rPr lang="sv-SE" i="1" dirty="0" err="1" smtClean="0">
                  <a:latin typeface="Times New Roman"/>
                  <a:cs typeface="Times New Roman"/>
                </a:rPr>
                <a:t>weak</a:t>
              </a:r>
              <a:endParaRPr lang="sv-SE" i="1" dirty="0" smtClean="0">
                <a:latin typeface="Times New Roman"/>
                <a:cs typeface="Times New Roman"/>
              </a:endParaRPr>
            </a:p>
            <a:p>
              <a:pPr algn="ctr"/>
              <a:r>
                <a:rPr lang="sv-SE" i="1" dirty="0" smtClean="0">
                  <a:latin typeface="Times New Roman"/>
                  <a:cs typeface="Times New Roman"/>
                </a:rPr>
                <a:t>interaction</a:t>
              </a:r>
              <a:endParaRPr lang="sv-SE" i="1" dirty="0">
                <a:latin typeface="Times New Roman"/>
                <a:cs typeface="Times New Roman"/>
              </a:endParaRPr>
            </a:p>
          </p:txBody>
        </p:sp>
        <p:sp>
          <p:nvSpPr>
            <p:cNvPr id="32" name="Rektangel 60"/>
            <p:cNvSpPr/>
            <p:nvPr/>
          </p:nvSpPr>
          <p:spPr>
            <a:xfrm rot="19121139">
              <a:off x="1547203" y="4644019"/>
              <a:ext cx="474559" cy="461665"/>
            </a:xfrm>
            <a:prstGeom prst="rect">
              <a:avLst/>
            </a:prstGeom>
          </p:spPr>
          <p:txBody>
            <a:bodyPr wrap="none">
              <a:spAutoFit/>
            </a:bodyPr>
            <a:lstStyle/>
            <a:p>
              <a:r>
                <a:rPr lang="sv-SE" sz="2400" dirty="0" smtClean="0">
                  <a:sym typeface="Wingdings"/>
                </a:rPr>
                <a:t></a:t>
              </a:r>
              <a:endParaRPr lang="sv-SE" sz="2400" dirty="0"/>
            </a:p>
          </p:txBody>
        </p:sp>
        <p:grpSp>
          <p:nvGrpSpPr>
            <p:cNvPr id="33" name="Grupp 77"/>
            <p:cNvGrpSpPr/>
            <p:nvPr/>
          </p:nvGrpSpPr>
          <p:grpSpPr>
            <a:xfrm>
              <a:off x="1295400" y="3886200"/>
              <a:ext cx="6629400" cy="1219200"/>
              <a:chOff x="1295400" y="3886200"/>
              <a:chExt cx="6629400" cy="1219200"/>
            </a:xfrm>
          </p:grpSpPr>
          <p:cxnSp>
            <p:nvCxnSpPr>
              <p:cNvPr id="36" name="Rak pil 49"/>
              <p:cNvCxnSpPr/>
              <p:nvPr/>
            </p:nvCxnSpPr>
            <p:spPr>
              <a:xfrm>
                <a:off x="1295400" y="4648200"/>
                <a:ext cx="609600" cy="1588"/>
              </a:xfrm>
              <a:prstGeom prst="straightConnector1">
                <a:avLst/>
              </a:prstGeom>
              <a:ln w="285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7" name="Rak pil 51"/>
              <p:cNvCxnSpPr/>
              <p:nvPr/>
            </p:nvCxnSpPr>
            <p:spPr>
              <a:xfrm flipV="1">
                <a:off x="1905000" y="3886200"/>
                <a:ext cx="838200" cy="762000"/>
              </a:xfrm>
              <a:prstGeom prst="straightConnector1">
                <a:avLst/>
              </a:prstGeom>
              <a:ln w="285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8" name="Rak pil 52"/>
              <p:cNvCxnSpPr/>
              <p:nvPr/>
            </p:nvCxnSpPr>
            <p:spPr>
              <a:xfrm>
                <a:off x="1905000" y="4648200"/>
                <a:ext cx="1066800" cy="1588"/>
              </a:xfrm>
              <a:prstGeom prst="straightConnector1">
                <a:avLst/>
              </a:prstGeom>
              <a:ln w="285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39" name="Grupp 62"/>
              <p:cNvGrpSpPr/>
              <p:nvPr/>
            </p:nvGrpSpPr>
            <p:grpSpPr>
              <a:xfrm>
                <a:off x="6477000" y="3886200"/>
                <a:ext cx="1447800" cy="1219200"/>
                <a:chOff x="4419600" y="3886200"/>
                <a:chExt cx="1447800" cy="1219200"/>
              </a:xfrm>
            </p:grpSpPr>
            <p:cxnSp>
              <p:nvCxnSpPr>
                <p:cNvPr id="43" name="Rak 45"/>
                <p:cNvCxnSpPr/>
                <p:nvPr/>
              </p:nvCxnSpPr>
              <p:spPr>
                <a:xfrm>
                  <a:off x="4876800" y="4648200"/>
                  <a:ext cx="609600" cy="457200"/>
                </a:xfrm>
                <a:prstGeom prst="line">
                  <a:avLst/>
                </a:prstGeom>
                <a:ln w="285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Rak 46"/>
                <p:cNvCxnSpPr/>
                <p:nvPr/>
              </p:nvCxnSpPr>
              <p:spPr>
                <a:xfrm rot="16200000" flipH="1">
                  <a:off x="4800600" y="4724400"/>
                  <a:ext cx="457200" cy="304800"/>
                </a:xfrm>
                <a:prstGeom prst="line">
                  <a:avLst/>
                </a:prstGeom>
                <a:ln w="285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5" name="Rak 47"/>
                <p:cNvCxnSpPr/>
                <p:nvPr/>
              </p:nvCxnSpPr>
              <p:spPr>
                <a:xfrm>
                  <a:off x="4876800" y="4648200"/>
                  <a:ext cx="381000" cy="152400"/>
                </a:xfrm>
                <a:prstGeom prst="line">
                  <a:avLst/>
                </a:prstGeom>
                <a:ln w="285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6" name="Rektangel 50"/>
                <p:cNvSpPr/>
                <p:nvPr/>
              </p:nvSpPr>
              <p:spPr>
                <a:xfrm>
                  <a:off x="4419600" y="4191000"/>
                  <a:ext cx="914400" cy="914400"/>
                </a:xfrm>
                <a:prstGeom prst="rect">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47" name="Rak pil 53"/>
                <p:cNvCxnSpPr/>
                <p:nvPr/>
              </p:nvCxnSpPr>
              <p:spPr>
                <a:xfrm flipV="1">
                  <a:off x="4953000" y="3886200"/>
                  <a:ext cx="914400" cy="762000"/>
                </a:xfrm>
                <a:prstGeom prst="straightConnector1">
                  <a:avLst/>
                </a:prstGeom>
                <a:ln w="285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40" name="Explosion 1 39"/>
              <p:cNvSpPr>
                <a:spLocks noChangeAspect="1"/>
              </p:cNvSpPr>
              <p:nvPr/>
            </p:nvSpPr>
            <p:spPr>
              <a:xfrm>
                <a:off x="6756600" y="4419600"/>
                <a:ext cx="482400" cy="482398"/>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41" name="Rak 68"/>
              <p:cNvCxnSpPr/>
              <p:nvPr/>
            </p:nvCxnSpPr>
            <p:spPr>
              <a:xfrm>
                <a:off x="5181600" y="4648200"/>
                <a:ext cx="1600200" cy="1588"/>
              </a:xfrm>
              <a:prstGeom prst="line">
                <a:avLst/>
              </a:prstGeom>
              <a:ln w="28575" cap="flat" cmpd="sng" algn="ctr">
                <a:solidFill>
                  <a:schemeClr val="accent1"/>
                </a:solidFill>
                <a:prstDash val="solid"/>
                <a:round/>
                <a:headEnd type="none" w="med" len="med"/>
                <a:tailEnd w="med" len="med"/>
              </a:ln>
            </p:spPr>
            <p:style>
              <a:lnRef idx="2">
                <a:schemeClr val="accent1"/>
              </a:lnRef>
              <a:fillRef idx="0">
                <a:schemeClr val="accent1"/>
              </a:fillRef>
              <a:effectRef idx="1">
                <a:schemeClr val="accent1"/>
              </a:effectRef>
              <a:fontRef idx="minor">
                <a:schemeClr val="tx1"/>
              </a:fontRef>
            </p:style>
          </p:cxnSp>
          <p:cxnSp>
            <p:nvCxnSpPr>
              <p:cNvPr id="42" name="Rak 69"/>
              <p:cNvCxnSpPr/>
              <p:nvPr/>
            </p:nvCxnSpPr>
            <p:spPr>
              <a:xfrm>
                <a:off x="2971800" y="4648200"/>
                <a:ext cx="1600200" cy="1588"/>
              </a:xfrm>
              <a:prstGeom prst="line">
                <a:avLst/>
              </a:prstGeom>
              <a:ln w="28575" cap="flat" cmpd="sng" algn="ctr">
                <a:solidFill>
                  <a:schemeClr val="accent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34" name="textruta 72"/>
            <p:cNvSpPr txBox="1"/>
            <p:nvPr/>
          </p:nvSpPr>
          <p:spPr>
            <a:xfrm>
              <a:off x="7924800" y="3657600"/>
              <a:ext cx="287258" cy="369332"/>
            </a:xfrm>
            <a:prstGeom prst="rect">
              <a:avLst/>
            </a:prstGeom>
            <a:noFill/>
          </p:spPr>
          <p:txBody>
            <a:bodyPr wrap="none" rtlCol="0">
              <a:spAutoFit/>
            </a:bodyPr>
            <a:lstStyle/>
            <a:p>
              <a:r>
                <a:rPr lang="sv-SE" dirty="0" smtClean="0">
                  <a:latin typeface="Symbol" charset="2"/>
                  <a:cs typeface="Symbol" charset="2"/>
                </a:rPr>
                <a:t>t</a:t>
              </a:r>
              <a:endParaRPr lang="sv-SE" dirty="0">
                <a:latin typeface="Symbol" charset="2"/>
                <a:cs typeface="Symbol" charset="2"/>
              </a:endParaRPr>
            </a:p>
          </p:txBody>
        </p:sp>
        <p:sp>
          <p:nvSpPr>
            <p:cNvPr id="35" name="textruta 73"/>
            <p:cNvSpPr txBox="1"/>
            <p:nvPr/>
          </p:nvSpPr>
          <p:spPr>
            <a:xfrm>
              <a:off x="3276600" y="4114800"/>
              <a:ext cx="1639880" cy="369332"/>
            </a:xfrm>
            <a:prstGeom prst="rect">
              <a:avLst/>
            </a:prstGeom>
            <a:noFill/>
          </p:spPr>
          <p:txBody>
            <a:bodyPr wrap="none" rtlCol="0">
              <a:spAutoFit/>
            </a:bodyPr>
            <a:lstStyle/>
            <a:p>
              <a:r>
                <a:rPr lang="sv-SE" dirty="0" err="1" smtClean="0">
                  <a:latin typeface="Times New Roman"/>
                  <a:cs typeface="Times New Roman"/>
                </a:rPr>
                <a:t>looong</a:t>
              </a:r>
              <a:r>
                <a:rPr lang="sv-SE" dirty="0" smtClean="0">
                  <a:latin typeface="Times New Roman"/>
                  <a:cs typeface="Times New Roman"/>
                </a:rPr>
                <a:t> </a:t>
              </a:r>
              <a:r>
                <a:rPr lang="sv-SE" dirty="0" err="1" smtClean="0">
                  <a:latin typeface="Times New Roman"/>
                  <a:cs typeface="Times New Roman"/>
                </a:rPr>
                <a:t>distance</a:t>
              </a:r>
              <a:endParaRPr lang="sv-SE" dirty="0">
                <a:latin typeface="Times New Roman"/>
                <a:cs typeface="Times New Roman"/>
              </a:endParaRPr>
            </a:p>
          </p:txBody>
        </p:sp>
      </p:grpSp>
      <p:sp>
        <p:nvSpPr>
          <p:cNvPr id="48" name="textruta 79"/>
          <p:cNvSpPr txBox="1"/>
          <p:nvPr/>
        </p:nvSpPr>
        <p:spPr>
          <a:xfrm>
            <a:off x="2096718" y="5791200"/>
            <a:ext cx="4443870"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sv-SE" dirty="0"/>
              <a:t>T</a:t>
            </a:r>
            <a:r>
              <a:rPr lang="sv-SE" dirty="0" smtClean="0">
                <a:latin typeface="Times New Roman"/>
                <a:cs typeface="Times New Roman"/>
              </a:rPr>
              <a:t>he</a:t>
            </a:r>
            <a:r>
              <a:rPr lang="sv-SE" dirty="0" smtClean="0"/>
              <a:t> </a:t>
            </a:r>
            <a:r>
              <a:rPr lang="sv-SE" dirty="0" err="1" smtClean="0">
                <a:latin typeface="Symbol" charset="2"/>
                <a:cs typeface="Symbol" charset="2"/>
              </a:rPr>
              <a:t>n</a:t>
            </a:r>
            <a:r>
              <a:rPr lang="sv-SE" baseline="-25000" dirty="0" err="1" smtClean="0">
                <a:latin typeface="Symbol" charset="2"/>
                <a:cs typeface="Symbol" charset="2"/>
              </a:rPr>
              <a:t>m</a:t>
            </a:r>
            <a:r>
              <a:rPr lang="sv-SE" dirty="0" smtClean="0"/>
              <a:t> </a:t>
            </a:r>
            <a:r>
              <a:rPr lang="sv-SE" dirty="0" err="1" smtClean="0">
                <a:latin typeface="Times New Roman"/>
                <a:cs typeface="Times New Roman"/>
              </a:rPr>
              <a:t>intensity</a:t>
            </a:r>
            <a:r>
              <a:rPr lang="sv-SE" dirty="0" smtClean="0">
                <a:latin typeface="Times New Roman"/>
                <a:cs typeface="Times New Roman"/>
              </a:rPr>
              <a:t> </a:t>
            </a:r>
            <a:r>
              <a:rPr lang="sv-SE" dirty="0" err="1" smtClean="0">
                <a:latin typeface="Times New Roman"/>
                <a:cs typeface="Times New Roman"/>
              </a:rPr>
              <a:t>oscillates</a:t>
            </a:r>
            <a:r>
              <a:rPr lang="sv-SE" dirty="0" smtClean="0">
                <a:latin typeface="Times New Roman"/>
                <a:cs typeface="Times New Roman"/>
              </a:rPr>
              <a:t> with </a:t>
            </a:r>
            <a:r>
              <a:rPr lang="sv-SE" dirty="0" err="1" smtClean="0">
                <a:latin typeface="Times New Roman"/>
                <a:cs typeface="Times New Roman"/>
              </a:rPr>
              <a:t>distance</a:t>
            </a:r>
            <a:r>
              <a:rPr lang="sv-SE" dirty="0" smtClean="0">
                <a:latin typeface="Times New Roman"/>
                <a:cs typeface="Times New Roman"/>
              </a:rPr>
              <a:t> (time)</a:t>
            </a:r>
            <a:endParaRPr lang="sv-SE" dirty="0">
              <a:latin typeface="Times New Roman"/>
              <a:cs typeface="Times New Roman"/>
            </a:endParaRPr>
          </a:p>
        </p:txBody>
      </p:sp>
    </p:spTree>
    <p:extLst>
      <p:ext uri="{BB962C8B-B14F-4D97-AF65-F5344CB8AC3E}">
        <p14:creationId xmlns:p14="http://schemas.microsoft.com/office/powerpoint/2010/main" val="22318895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81200" y="685800"/>
            <a:ext cx="6003637" cy="5672667"/>
          </a:xfrm>
          <a:prstGeom prst="rect">
            <a:avLst/>
          </a:prstGeom>
        </p:spPr>
      </p:pic>
      <p:sp>
        <p:nvSpPr>
          <p:cNvPr id="3" name="TextBox 2"/>
          <p:cNvSpPr txBox="1"/>
          <p:nvPr/>
        </p:nvSpPr>
        <p:spPr>
          <a:xfrm>
            <a:off x="1130300" y="266700"/>
            <a:ext cx="7696200" cy="369332"/>
          </a:xfrm>
          <a:prstGeom prst="rect">
            <a:avLst/>
          </a:prstGeom>
          <a:noFill/>
        </p:spPr>
        <p:txBody>
          <a:bodyPr wrap="square" rtlCol="0">
            <a:spAutoFit/>
          </a:bodyPr>
          <a:lstStyle/>
          <a:p>
            <a:pPr algn="ctr"/>
            <a:r>
              <a:rPr lang="en-US" dirty="0"/>
              <a:t>1063 MeV </a:t>
            </a:r>
            <a:r>
              <a:rPr lang="en-US" dirty="0" smtClean="0">
                <a:latin typeface="Symbol" charset="2"/>
                <a:cs typeface="Symbol" charset="2"/>
              </a:rPr>
              <a:t>n</a:t>
            </a:r>
            <a:r>
              <a:rPr lang="en-US" baseline="-25000" dirty="0" smtClean="0">
                <a:latin typeface="Symbol" charset="2"/>
                <a:cs typeface="Symbol" charset="2"/>
              </a:rPr>
              <a:t>m</a:t>
            </a:r>
            <a:r>
              <a:rPr lang="en-US" baseline="-25000" dirty="0" smtClean="0"/>
              <a:t> </a:t>
            </a:r>
            <a:r>
              <a:rPr lang="en-US" dirty="0"/>
              <a:t>strikes free proton at rest and produces 1032 MeV </a:t>
            </a:r>
            <a:r>
              <a:rPr lang="en-US" dirty="0" smtClean="0">
                <a:latin typeface="Symbol" charset="2"/>
                <a:cs typeface="Symbol" charset="2"/>
              </a:rPr>
              <a:t>m</a:t>
            </a:r>
            <a:endParaRPr lang="en-US" dirty="0"/>
          </a:p>
        </p:txBody>
      </p:sp>
    </p:spTree>
    <p:extLst>
      <p:ext uri="{BB962C8B-B14F-4D97-AF65-F5344CB8AC3E}">
        <p14:creationId xmlns:p14="http://schemas.microsoft.com/office/powerpoint/2010/main" val="42386861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37729" y="1117587"/>
            <a:ext cx="6197464" cy="3369785"/>
            <a:chOff x="1117600" y="3098748"/>
            <a:chExt cx="6197464" cy="3369785"/>
          </a:xfrm>
        </p:grpSpPr>
        <p:pic>
          <p:nvPicPr>
            <p:cNvPr id="2" name="Picture 1"/>
            <p:cNvPicPr>
              <a:picLocks noChangeAspect="1"/>
            </p:cNvPicPr>
            <p:nvPr/>
          </p:nvPicPr>
          <p:blipFill rotWithShape="1">
            <a:blip r:embed="rId2"/>
            <a:srcRect t="46428"/>
            <a:stretch/>
          </p:blipFill>
          <p:spPr>
            <a:xfrm>
              <a:off x="1117600" y="3166533"/>
              <a:ext cx="6197461" cy="3302000"/>
            </a:xfrm>
            <a:prstGeom prst="rect">
              <a:avLst/>
            </a:prstGeom>
          </p:spPr>
        </p:pic>
        <p:pic>
          <p:nvPicPr>
            <p:cNvPr id="3" name="Picture 2"/>
            <p:cNvPicPr>
              <a:picLocks noChangeAspect="1"/>
            </p:cNvPicPr>
            <p:nvPr/>
          </p:nvPicPr>
          <p:blipFill rotWithShape="1">
            <a:blip r:embed="rId2"/>
            <a:srcRect b="53571"/>
            <a:stretch/>
          </p:blipFill>
          <p:spPr>
            <a:xfrm>
              <a:off x="1117603" y="3098748"/>
              <a:ext cx="6197461" cy="2861733"/>
            </a:xfrm>
            <a:prstGeom prst="rect">
              <a:avLst/>
            </a:prstGeom>
          </p:spPr>
        </p:pic>
      </p:grpSp>
      <p:pic>
        <p:nvPicPr>
          <p:cNvPr id="5" name="Picture 4"/>
          <p:cNvPicPr>
            <a:picLocks noChangeAspect="1"/>
          </p:cNvPicPr>
          <p:nvPr/>
        </p:nvPicPr>
        <p:blipFill>
          <a:blip r:embed="rId3"/>
          <a:stretch>
            <a:fillRect/>
          </a:stretch>
        </p:blipFill>
        <p:spPr>
          <a:xfrm>
            <a:off x="1507062" y="5287426"/>
            <a:ext cx="6197461" cy="1036078"/>
          </a:xfrm>
          <a:prstGeom prst="rect">
            <a:avLst/>
          </a:prstGeom>
        </p:spPr>
      </p:pic>
      <p:sp>
        <p:nvSpPr>
          <p:cNvPr id="6" name="TextBox 5"/>
          <p:cNvSpPr txBox="1"/>
          <p:nvPr/>
        </p:nvSpPr>
        <p:spPr>
          <a:xfrm>
            <a:off x="4556133" y="4603693"/>
            <a:ext cx="968535" cy="461665"/>
          </a:xfrm>
          <a:prstGeom prst="rect">
            <a:avLst/>
          </a:prstGeom>
          <a:solidFill>
            <a:schemeClr val="bg1"/>
          </a:solidFill>
        </p:spPr>
        <p:txBody>
          <a:bodyPr wrap="none" rtlCol="0">
            <a:spAutoFit/>
          </a:bodyPr>
          <a:lstStyle/>
          <a:p>
            <a:r>
              <a:rPr lang="sv-SE" sz="1200" dirty="0" smtClean="0"/>
              <a:t>12000 km</a:t>
            </a:r>
          </a:p>
          <a:p>
            <a:endParaRPr lang="en-US" sz="1200" dirty="0"/>
          </a:p>
        </p:txBody>
      </p:sp>
      <p:sp>
        <p:nvSpPr>
          <p:cNvPr id="7" name="TextBox 6"/>
          <p:cNvSpPr txBox="1"/>
          <p:nvPr/>
        </p:nvSpPr>
        <p:spPr>
          <a:xfrm>
            <a:off x="5779036" y="4603693"/>
            <a:ext cx="772969" cy="461665"/>
          </a:xfrm>
          <a:prstGeom prst="rect">
            <a:avLst/>
          </a:prstGeom>
          <a:solidFill>
            <a:schemeClr val="bg1"/>
          </a:solidFill>
        </p:spPr>
        <p:txBody>
          <a:bodyPr wrap="none" rtlCol="0">
            <a:spAutoFit/>
          </a:bodyPr>
          <a:lstStyle/>
          <a:p>
            <a:r>
              <a:rPr lang="sv-SE" sz="1200" dirty="0" smtClean="0"/>
              <a:t>500 km</a:t>
            </a:r>
          </a:p>
          <a:p>
            <a:endParaRPr lang="en-US" sz="1200" dirty="0"/>
          </a:p>
        </p:txBody>
      </p:sp>
      <p:sp>
        <p:nvSpPr>
          <p:cNvPr id="8" name="TextBox 7"/>
          <p:cNvSpPr txBox="1"/>
          <p:nvPr/>
        </p:nvSpPr>
        <p:spPr>
          <a:xfrm>
            <a:off x="7106936" y="4603693"/>
            <a:ext cx="568335" cy="461665"/>
          </a:xfrm>
          <a:prstGeom prst="rect">
            <a:avLst/>
          </a:prstGeom>
          <a:solidFill>
            <a:schemeClr val="bg1"/>
          </a:solidFill>
        </p:spPr>
        <p:txBody>
          <a:bodyPr wrap="none" rtlCol="0">
            <a:spAutoFit/>
          </a:bodyPr>
          <a:lstStyle/>
          <a:p>
            <a:r>
              <a:rPr lang="sv-SE" sz="1200" dirty="0" smtClean="0"/>
              <a:t>12 km</a:t>
            </a:r>
          </a:p>
          <a:p>
            <a:endParaRPr lang="en-US" sz="1200" dirty="0"/>
          </a:p>
        </p:txBody>
      </p:sp>
    </p:spTree>
    <p:extLst>
      <p:ext uri="{BB962C8B-B14F-4D97-AF65-F5344CB8AC3E}">
        <p14:creationId xmlns:p14="http://schemas.microsoft.com/office/powerpoint/2010/main" val="199134361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srcRect t="21405" r="11663" b="16540"/>
          <a:stretch/>
        </p:blipFill>
        <p:spPr>
          <a:xfrm>
            <a:off x="1457394" y="592655"/>
            <a:ext cx="6179530" cy="5617797"/>
          </a:xfrm>
          <a:prstGeom prst="rect">
            <a:avLst/>
          </a:prstGeom>
        </p:spPr>
      </p:pic>
      <p:sp>
        <p:nvSpPr>
          <p:cNvPr id="7" name="TextBox 6"/>
          <p:cNvSpPr txBox="1"/>
          <p:nvPr/>
        </p:nvSpPr>
        <p:spPr>
          <a:xfrm>
            <a:off x="1961498" y="5776287"/>
            <a:ext cx="1008209" cy="584776"/>
          </a:xfrm>
          <a:prstGeom prst="rect">
            <a:avLst/>
          </a:prstGeom>
          <a:solidFill>
            <a:schemeClr val="bg1"/>
          </a:solidFill>
        </p:spPr>
        <p:txBody>
          <a:bodyPr wrap="none" rtlCol="0">
            <a:spAutoFit/>
          </a:bodyPr>
          <a:lstStyle/>
          <a:p>
            <a:r>
              <a:rPr lang="sv-SE" sz="1600" dirty="0" smtClean="0"/>
              <a:t>12000 km</a:t>
            </a:r>
          </a:p>
          <a:p>
            <a:endParaRPr lang="en-US" sz="1600" dirty="0"/>
          </a:p>
        </p:txBody>
      </p:sp>
      <p:sp>
        <p:nvSpPr>
          <p:cNvPr id="9" name="TextBox 8"/>
          <p:cNvSpPr txBox="1"/>
          <p:nvPr/>
        </p:nvSpPr>
        <p:spPr>
          <a:xfrm>
            <a:off x="6730223" y="5803719"/>
            <a:ext cx="696224" cy="584776"/>
          </a:xfrm>
          <a:prstGeom prst="rect">
            <a:avLst/>
          </a:prstGeom>
          <a:solidFill>
            <a:schemeClr val="bg1"/>
          </a:solidFill>
        </p:spPr>
        <p:txBody>
          <a:bodyPr wrap="none" rtlCol="0">
            <a:spAutoFit/>
          </a:bodyPr>
          <a:lstStyle/>
          <a:p>
            <a:r>
              <a:rPr lang="sv-SE" sz="1600" dirty="0" smtClean="0"/>
              <a:t>20 km</a:t>
            </a:r>
          </a:p>
          <a:p>
            <a:endParaRPr lang="en-US" sz="1600" dirty="0"/>
          </a:p>
        </p:txBody>
      </p:sp>
    </p:spTree>
    <p:extLst>
      <p:ext uri="{BB962C8B-B14F-4D97-AF65-F5344CB8AC3E}">
        <p14:creationId xmlns:p14="http://schemas.microsoft.com/office/powerpoint/2010/main" val="254695244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471211.jpg"/>
          <p:cNvPicPr>
            <a:picLocks noChangeAspect="1"/>
          </p:cNvPicPr>
          <p:nvPr/>
        </p:nvPicPr>
        <p:blipFill>
          <a:blip r:embed="rId2"/>
          <a:stretch>
            <a:fillRect/>
          </a:stretch>
        </p:blipFill>
        <p:spPr>
          <a:xfrm>
            <a:off x="371027" y="1015990"/>
            <a:ext cx="3666787" cy="4673600"/>
          </a:xfrm>
          <a:prstGeom prst="rect">
            <a:avLst/>
          </a:prstGeom>
        </p:spPr>
      </p:pic>
      <p:pic>
        <p:nvPicPr>
          <p:cNvPr id="5" name="Picture 4"/>
          <p:cNvPicPr>
            <a:picLocks noChangeAspect="1"/>
          </p:cNvPicPr>
          <p:nvPr/>
        </p:nvPicPr>
        <p:blipFill>
          <a:blip r:embed="rId3"/>
          <a:stretch>
            <a:fillRect/>
          </a:stretch>
        </p:blipFill>
        <p:spPr>
          <a:xfrm>
            <a:off x="4037813" y="1387296"/>
            <a:ext cx="4987653" cy="3950549"/>
          </a:xfrm>
          <a:prstGeom prst="rect">
            <a:avLst/>
          </a:prstGeom>
        </p:spPr>
      </p:pic>
      <p:sp>
        <p:nvSpPr>
          <p:cNvPr id="6" name="TextBox 5"/>
          <p:cNvSpPr txBox="1"/>
          <p:nvPr/>
        </p:nvSpPr>
        <p:spPr>
          <a:xfrm>
            <a:off x="5613400" y="5375945"/>
            <a:ext cx="2336800" cy="923330"/>
          </a:xfrm>
          <a:prstGeom prst="rect">
            <a:avLst/>
          </a:prstGeom>
          <a:noFill/>
          <a:ln w="28575" cmpd="sng">
            <a:solidFill>
              <a:srgbClr val="FF0000"/>
            </a:solidFill>
          </a:ln>
        </p:spPr>
        <p:txBody>
          <a:bodyPr wrap="square" rtlCol="0">
            <a:spAutoFit/>
          </a:bodyPr>
          <a:lstStyle/>
          <a:p>
            <a:pPr algn="ctr"/>
            <a:r>
              <a:rPr lang="en-US" dirty="0" smtClean="0">
                <a:latin typeface="Times New Roman"/>
                <a:cs typeface="Times New Roman"/>
              </a:rPr>
              <a:t>L/E=500 km/GeV</a:t>
            </a:r>
          </a:p>
          <a:p>
            <a:pPr algn="ctr"/>
            <a:r>
              <a:rPr lang="en-US" dirty="0" smtClean="0">
                <a:latin typeface="Symbol" charset="2"/>
                <a:cs typeface="Symbol" charset="2"/>
              </a:rPr>
              <a:t>D</a:t>
            </a:r>
            <a:r>
              <a:rPr lang="en-US" dirty="0" smtClean="0">
                <a:latin typeface="Times New Roman"/>
                <a:cs typeface="Times New Roman"/>
              </a:rPr>
              <a:t>m</a:t>
            </a:r>
            <a:r>
              <a:rPr lang="en-US" baseline="-25000" dirty="0" smtClean="0">
                <a:latin typeface="Times New Roman"/>
                <a:cs typeface="Times New Roman"/>
              </a:rPr>
              <a:t>23 </a:t>
            </a:r>
            <a:r>
              <a:rPr lang="en-US" dirty="0" smtClean="0">
                <a:latin typeface="Times New Roman"/>
                <a:cs typeface="Times New Roman"/>
              </a:rPr>
              <a:t>= 2.44</a:t>
            </a:r>
            <a:r>
              <a:rPr lang="en-US" baseline="30000" dirty="0" smtClean="0">
                <a:latin typeface="Times New Roman"/>
                <a:cs typeface="Times New Roman"/>
              </a:rPr>
              <a:t>.</a:t>
            </a:r>
            <a:r>
              <a:rPr lang="en-US" dirty="0" smtClean="0">
                <a:latin typeface="Times New Roman"/>
                <a:cs typeface="Times New Roman"/>
              </a:rPr>
              <a:t>10</a:t>
            </a:r>
            <a:r>
              <a:rPr lang="en-US" baseline="30000" dirty="0" smtClean="0">
                <a:latin typeface="Times New Roman"/>
                <a:cs typeface="Times New Roman"/>
              </a:rPr>
              <a:t>-3 </a:t>
            </a:r>
            <a:r>
              <a:rPr lang="en-US" dirty="0" smtClean="0">
                <a:latin typeface="Times New Roman"/>
                <a:cs typeface="Times New Roman"/>
              </a:rPr>
              <a:t>eV</a:t>
            </a:r>
            <a:r>
              <a:rPr lang="en-US" baseline="30000" dirty="0" smtClean="0">
                <a:latin typeface="Times New Roman"/>
                <a:cs typeface="Times New Roman"/>
              </a:rPr>
              <a:t>2</a:t>
            </a:r>
            <a:endParaRPr lang="en-US" baseline="30000" dirty="0" smtClean="0">
              <a:latin typeface="Symbol" charset="2"/>
              <a:cs typeface="Symbol" charset="2"/>
            </a:endParaRPr>
          </a:p>
          <a:p>
            <a:pPr algn="ctr"/>
            <a:r>
              <a:rPr lang="en-US" dirty="0" smtClean="0">
                <a:latin typeface="Symbol" charset="2"/>
                <a:cs typeface="Symbol" charset="2"/>
              </a:rPr>
              <a:t>Q</a:t>
            </a:r>
            <a:r>
              <a:rPr lang="en-US" baseline="-25000" dirty="0" smtClean="0">
                <a:latin typeface="Symbol" charset="2"/>
                <a:cs typeface="Symbol" charset="2"/>
              </a:rPr>
              <a:t>23</a:t>
            </a:r>
            <a:r>
              <a:rPr lang="en-US" dirty="0" smtClean="0">
                <a:latin typeface="Symbol" charset="2"/>
                <a:cs typeface="Symbol" charset="2"/>
              </a:rPr>
              <a:t>=41</a:t>
            </a:r>
            <a:r>
              <a:rPr lang="en-US" baseline="30000" dirty="0" smtClean="0">
                <a:latin typeface="Symbol" charset="2"/>
                <a:cs typeface="Symbol" charset="2"/>
              </a:rPr>
              <a:t>o</a:t>
            </a:r>
            <a:endParaRPr lang="en-US" baseline="30000" dirty="0">
              <a:latin typeface="Symbol" charset="2"/>
              <a:cs typeface="Symbol" charset="2"/>
            </a:endParaRPr>
          </a:p>
        </p:txBody>
      </p:sp>
      <p:grpSp>
        <p:nvGrpSpPr>
          <p:cNvPr id="12" name="Group 11"/>
          <p:cNvGrpSpPr/>
          <p:nvPr/>
        </p:nvGrpSpPr>
        <p:grpSpPr>
          <a:xfrm>
            <a:off x="4280039" y="486826"/>
            <a:ext cx="4648061" cy="777053"/>
            <a:chOff x="4280039" y="486826"/>
            <a:chExt cx="4648061" cy="777053"/>
          </a:xfrm>
        </p:grpSpPr>
        <p:pic>
          <p:nvPicPr>
            <p:cNvPr id="7" name="Picture 6"/>
            <p:cNvPicPr>
              <a:picLocks noChangeAspect="1"/>
            </p:cNvPicPr>
            <p:nvPr/>
          </p:nvPicPr>
          <p:blipFill>
            <a:blip r:embed="rId4"/>
            <a:stretch>
              <a:fillRect/>
            </a:stretch>
          </p:blipFill>
          <p:spPr>
            <a:xfrm>
              <a:off x="4280039" y="486826"/>
              <a:ext cx="4648061" cy="777053"/>
            </a:xfrm>
            <a:prstGeom prst="rect">
              <a:avLst/>
            </a:prstGeom>
          </p:spPr>
        </p:pic>
        <p:sp>
          <p:nvSpPr>
            <p:cNvPr id="8" name="Rectangle 7"/>
            <p:cNvSpPr/>
            <p:nvPr/>
          </p:nvSpPr>
          <p:spPr>
            <a:xfrm>
              <a:off x="4610100" y="698500"/>
              <a:ext cx="190500" cy="43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207000" y="711200"/>
              <a:ext cx="190500" cy="43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634714" y="685800"/>
              <a:ext cx="1156486" cy="338554"/>
            </a:xfrm>
            <a:prstGeom prst="rect">
              <a:avLst/>
            </a:prstGeom>
            <a:noFill/>
          </p:spPr>
          <p:txBody>
            <a:bodyPr wrap="square" rtlCol="0">
              <a:spAutoFit/>
            </a:bodyPr>
            <a:lstStyle/>
            <a:p>
              <a:r>
                <a:rPr lang="en-US" sz="1600" dirty="0" smtClean="0">
                  <a:latin typeface="Symbol" charset="2"/>
                  <a:cs typeface="Symbol" charset="2"/>
                </a:rPr>
                <a:t>n</a:t>
              </a:r>
              <a:r>
                <a:rPr lang="en-US" sz="1600" baseline="-25000" dirty="0" smtClean="0">
                  <a:latin typeface="Symbol" charset="2"/>
                  <a:cs typeface="Symbol" charset="2"/>
                </a:rPr>
                <a:t>m</a:t>
              </a:r>
              <a:endParaRPr lang="en-US" sz="1600" dirty="0">
                <a:latin typeface="Symbol" charset="2"/>
                <a:cs typeface="Symbol" charset="2"/>
              </a:endParaRPr>
            </a:p>
          </p:txBody>
        </p:sp>
        <p:sp>
          <p:nvSpPr>
            <p:cNvPr id="10" name="TextBox 9"/>
            <p:cNvSpPr txBox="1"/>
            <p:nvPr/>
          </p:nvSpPr>
          <p:spPr>
            <a:xfrm>
              <a:off x="4304514" y="705534"/>
              <a:ext cx="596900" cy="369332"/>
            </a:xfrm>
            <a:prstGeom prst="rect">
              <a:avLst/>
            </a:prstGeom>
            <a:solidFill>
              <a:srgbClr val="FFFFFF"/>
            </a:solidFill>
          </p:spPr>
          <p:txBody>
            <a:bodyPr wrap="square" rtlCol="0">
              <a:spAutoFit/>
            </a:bodyPr>
            <a:lstStyle/>
            <a:p>
              <a:r>
                <a:rPr lang="en-US" i="1" dirty="0">
                  <a:latin typeface="Times New Roman"/>
                  <a:cs typeface="Times New Roman"/>
                </a:rPr>
                <a:t>P</a:t>
              </a:r>
              <a:r>
                <a:rPr lang="en-US" dirty="0" smtClean="0"/>
                <a:t>(</a:t>
              </a:r>
              <a:r>
                <a:rPr lang="en-US" dirty="0">
                  <a:latin typeface="Symbol" charset="2"/>
                  <a:cs typeface="Symbol" charset="2"/>
                </a:rPr>
                <a:t>n</a:t>
              </a:r>
              <a:r>
                <a:rPr lang="en-US" baseline="-25000" dirty="0">
                  <a:latin typeface="Symbol" charset="2"/>
                  <a:cs typeface="Symbol" charset="2"/>
                </a:rPr>
                <a:t>m </a:t>
              </a:r>
              <a:endParaRPr lang="en-US" dirty="0"/>
            </a:p>
          </p:txBody>
        </p:sp>
        <p:sp>
          <p:nvSpPr>
            <p:cNvPr id="11" name="TextBox 10"/>
            <p:cNvSpPr txBox="1"/>
            <p:nvPr/>
          </p:nvSpPr>
          <p:spPr>
            <a:xfrm>
              <a:off x="5117314" y="685800"/>
              <a:ext cx="496086" cy="369332"/>
            </a:xfrm>
            <a:prstGeom prst="rect">
              <a:avLst/>
            </a:prstGeom>
            <a:solidFill>
              <a:srgbClr val="FFFFFF"/>
            </a:solidFill>
          </p:spPr>
          <p:txBody>
            <a:bodyPr wrap="square" rtlCol="0">
              <a:spAutoFit/>
            </a:bodyPr>
            <a:lstStyle/>
            <a:p>
              <a:r>
                <a:rPr lang="en-US" dirty="0" err="1">
                  <a:latin typeface="Symbol" charset="2"/>
                  <a:cs typeface="Symbol" charset="2"/>
                </a:rPr>
                <a:t>n</a:t>
              </a:r>
              <a:r>
                <a:rPr lang="en-US" baseline="-25000" dirty="0" err="1" smtClean="0">
                  <a:latin typeface="Symbol" charset="2"/>
                  <a:cs typeface="Symbol" charset="2"/>
                </a:rPr>
                <a:t>t</a:t>
              </a:r>
              <a:r>
                <a:rPr lang="en-US" baseline="-25000" dirty="0" smtClean="0">
                  <a:latin typeface="Symbol" charset="2"/>
                  <a:cs typeface="Symbol" charset="2"/>
                </a:rPr>
                <a:t> </a:t>
              </a:r>
              <a:r>
                <a:rPr lang="en-US" dirty="0" smtClean="0">
                  <a:latin typeface="Symbol" charset="2"/>
                  <a:cs typeface="Symbol" charset="2"/>
                </a:rPr>
                <a:t>)</a:t>
              </a:r>
              <a:endParaRPr lang="en-US" dirty="0"/>
            </a:p>
          </p:txBody>
        </p:sp>
      </p:grpSp>
    </p:spTree>
    <p:extLst>
      <p:ext uri="{BB962C8B-B14F-4D97-AF65-F5344CB8AC3E}">
        <p14:creationId xmlns:p14="http://schemas.microsoft.com/office/powerpoint/2010/main" val="266190653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rnnews4_5-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105" y="790063"/>
            <a:ext cx="3510509" cy="5636138"/>
          </a:xfrm>
          <a:prstGeom prst="rect">
            <a:avLst/>
          </a:prstGeom>
        </p:spPr>
      </p:pic>
      <p:pic>
        <p:nvPicPr>
          <p:cNvPr id="3" name="Picture 2" descr="cernnews3_5-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7766" y="989416"/>
            <a:ext cx="2667000" cy="4445000"/>
          </a:xfrm>
          <a:prstGeom prst="rect">
            <a:avLst/>
          </a:prstGeom>
        </p:spPr>
      </p:pic>
      <p:sp>
        <p:nvSpPr>
          <p:cNvPr id="4" name="TextBox 3"/>
          <p:cNvSpPr txBox="1"/>
          <p:nvPr/>
        </p:nvSpPr>
        <p:spPr>
          <a:xfrm>
            <a:off x="2857500" y="279400"/>
            <a:ext cx="3352800" cy="461665"/>
          </a:xfrm>
          <a:prstGeom prst="rect">
            <a:avLst/>
          </a:prstGeom>
          <a:noFill/>
        </p:spPr>
        <p:txBody>
          <a:bodyPr wrap="square" rtlCol="0">
            <a:spAutoFit/>
          </a:bodyPr>
          <a:lstStyle/>
          <a:p>
            <a:pPr algn="ctr"/>
            <a:r>
              <a:rPr lang="en-US" sz="2400" dirty="0" smtClean="0">
                <a:latin typeface="Times New Roman"/>
                <a:cs typeface="Times New Roman"/>
              </a:rPr>
              <a:t>November 12, 2001</a:t>
            </a:r>
            <a:endParaRPr lang="en-US" sz="2400" dirty="0">
              <a:latin typeface="Times New Roman"/>
              <a:cs typeface="Times New Roman"/>
            </a:endParaRPr>
          </a:p>
        </p:txBody>
      </p:sp>
    </p:spTree>
    <p:extLst>
      <p:ext uri="{BB962C8B-B14F-4D97-AF65-F5344CB8AC3E}">
        <p14:creationId xmlns:p14="http://schemas.microsoft.com/office/powerpoint/2010/main" val="205329521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430" r="14918"/>
          <a:stretch/>
        </p:blipFill>
        <p:spPr>
          <a:xfrm>
            <a:off x="541867" y="568432"/>
            <a:ext cx="3979333" cy="3634665"/>
          </a:xfrm>
          <a:prstGeom prst="rect">
            <a:avLst/>
          </a:prstGeom>
        </p:spPr>
      </p:pic>
      <p:sp>
        <p:nvSpPr>
          <p:cNvPr id="3" name="TextBox 2"/>
          <p:cNvSpPr txBox="1"/>
          <p:nvPr/>
        </p:nvSpPr>
        <p:spPr>
          <a:xfrm>
            <a:off x="156454" y="4401503"/>
            <a:ext cx="4628328" cy="1754327"/>
          </a:xfrm>
          <a:prstGeom prst="rect">
            <a:avLst/>
          </a:prstGeom>
          <a:noFill/>
        </p:spPr>
        <p:txBody>
          <a:bodyPr wrap="square" rtlCol="0">
            <a:spAutoFit/>
          </a:bodyPr>
          <a:lstStyle/>
          <a:p>
            <a:pPr algn="ctr"/>
            <a:r>
              <a:rPr lang="en-US" dirty="0">
                <a:latin typeface="Times New Roman"/>
                <a:cs typeface="Times New Roman"/>
              </a:rPr>
              <a:t>Neutrino observatory pioneer - in 1984 Herb Chen of UC Irvine first pointed out the advantages of using heavy water as a detector for solar neutrinos. He died in 1987, long before the Sudbury Neutrino Observatory became operational.</a:t>
            </a:r>
          </a:p>
        </p:txBody>
      </p:sp>
      <p:sp>
        <p:nvSpPr>
          <p:cNvPr id="4" name="Rectangle 3"/>
          <p:cNvSpPr/>
          <p:nvPr/>
        </p:nvSpPr>
        <p:spPr>
          <a:xfrm>
            <a:off x="747704" y="6237627"/>
            <a:ext cx="4058886" cy="369332"/>
          </a:xfrm>
          <a:prstGeom prst="rect">
            <a:avLst/>
          </a:prstGeom>
        </p:spPr>
        <p:txBody>
          <a:bodyPr wrap="none">
            <a:spAutoFit/>
          </a:bodyPr>
          <a:lstStyle/>
          <a:p>
            <a:r>
              <a:rPr lang="hu-HU" dirty="0">
                <a:latin typeface="Times New Roman"/>
                <a:cs typeface="Times New Roman"/>
              </a:rPr>
              <a:t>Herb Chen 1984 </a:t>
            </a:r>
            <a:r>
              <a:rPr lang="hu-HU" i="1" dirty="0">
                <a:latin typeface="Times New Roman"/>
                <a:cs typeface="Times New Roman"/>
              </a:rPr>
              <a:t>Phys. Rev. Lett.</a:t>
            </a:r>
            <a:r>
              <a:rPr lang="hu-HU" dirty="0">
                <a:latin typeface="Times New Roman"/>
                <a:cs typeface="Times New Roman"/>
              </a:rPr>
              <a:t> </a:t>
            </a:r>
            <a:r>
              <a:rPr lang="hu-HU" b="1" dirty="0">
                <a:latin typeface="Times New Roman"/>
                <a:cs typeface="Times New Roman"/>
              </a:rPr>
              <a:t>55</a:t>
            </a:r>
            <a:r>
              <a:rPr lang="hu-HU" dirty="0">
                <a:latin typeface="Times New Roman"/>
                <a:cs typeface="Times New Roman"/>
              </a:rPr>
              <a:t> </a:t>
            </a:r>
            <a:r>
              <a:rPr lang="hu-HU" dirty="0" smtClean="0">
                <a:latin typeface="Times New Roman"/>
                <a:cs typeface="Times New Roman"/>
              </a:rPr>
              <a:t>1534</a:t>
            </a:r>
            <a:r>
              <a:rPr lang="hu-HU" dirty="0">
                <a:latin typeface="Times New Roman"/>
                <a:cs typeface="Times New Roman"/>
              </a:rPr>
              <a:t>.</a:t>
            </a:r>
            <a:endParaRPr lang="en-US" dirty="0">
              <a:latin typeface="Times New Roman"/>
              <a:cs typeface="Times New Roman"/>
            </a:endParaRPr>
          </a:p>
        </p:txBody>
      </p:sp>
      <p:pic>
        <p:nvPicPr>
          <p:cNvPr id="6" name="Picture 5" descr="Drip line symp 019.jpg"/>
          <p:cNvPicPr>
            <a:picLocks noChangeAspect="1"/>
          </p:cNvPicPr>
          <p:nvPr/>
        </p:nvPicPr>
        <p:blipFill rotWithShape="1">
          <a:blip r:embed="rId3">
            <a:extLst>
              <a:ext uri="{28A0092B-C50C-407E-A947-70E740481C1C}">
                <a14:useLocalDpi xmlns:a14="http://schemas.microsoft.com/office/drawing/2010/main" val="0"/>
              </a:ext>
            </a:extLst>
          </a:blip>
          <a:srcRect l="31320" t="5104" r="12936" b="13766"/>
          <a:stretch/>
        </p:blipFill>
        <p:spPr>
          <a:xfrm>
            <a:off x="5271815" y="321733"/>
            <a:ext cx="3201674" cy="4079770"/>
          </a:xfrm>
          <a:prstGeom prst="rect">
            <a:avLst/>
          </a:prstGeom>
        </p:spPr>
      </p:pic>
      <p:sp>
        <p:nvSpPr>
          <p:cNvPr id="7" name="TextBox 6"/>
          <p:cNvSpPr txBox="1"/>
          <p:nvPr/>
        </p:nvSpPr>
        <p:spPr>
          <a:xfrm>
            <a:off x="5672667" y="4436538"/>
            <a:ext cx="2370666" cy="523220"/>
          </a:xfrm>
          <a:prstGeom prst="rect">
            <a:avLst/>
          </a:prstGeom>
          <a:noFill/>
        </p:spPr>
        <p:txBody>
          <a:bodyPr wrap="square" rtlCol="0">
            <a:spAutoFit/>
          </a:bodyPr>
          <a:lstStyle/>
          <a:p>
            <a:pPr algn="ctr"/>
            <a:r>
              <a:rPr lang="en-US" sz="2800" dirty="0" smtClean="0">
                <a:latin typeface="Times New Roman"/>
                <a:cs typeface="Times New Roman"/>
              </a:rPr>
              <a:t>G.T. Ewan</a:t>
            </a:r>
            <a:endParaRPr lang="en-US" sz="2800" dirty="0">
              <a:latin typeface="Times New Roman"/>
              <a:cs typeface="Times New Roman"/>
            </a:endParaRPr>
          </a:p>
        </p:txBody>
      </p:sp>
    </p:spTree>
    <p:extLst>
      <p:ext uri="{BB962C8B-B14F-4D97-AF65-F5344CB8AC3E}">
        <p14:creationId xmlns:p14="http://schemas.microsoft.com/office/powerpoint/2010/main" val="9760114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714500"/>
            <a:ext cx="9144000" cy="3428024"/>
          </a:xfrm>
          <a:prstGeom prst="rect">
            <a:avLst/>
          </a:prstGeom>
        </p:spPr>
      </p:pic>
    </p:spTree>
    <p:extLst>
      <p:ext uri="{BB962C8B-B14F-4D97-AF65-F5344CB8AC3E}">
        <p14:creationId xmlns:p14="http://schemas.microsoft.com/office/powerpoint/2010/main" val="3285530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NAL_ESieg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794" y="114205"/>
            <a:ext cx="7433734" cy="6638324"/>
          </a:xfrm>
          <a:prstGeom prst="rect">
            <a:avLst/>
          </a:prstGeom>
        </p:spPr>
      </p:pic>
      <p:sp>
        <p:nvSpPr>
          <p:cNvPr id="4" name="TextBox 3"/>
          <p:cNvSpPr txBox="1"/>
          <p:nvPr/>
        </p:nvSpPr>
        <p:spPr>
          <a:xfrm>
            <a:off x="3860814" y="529406"/>
            <a:ext cx="4690534" cy="523220"/>
          </a:xfrm>
          <a:prstGeom prst="rect">
            <a:avLst/>
          </a:prstGeom>
          <a:noFill/>
        </p:spPr>
        <p:txBody>
          <a:bodyPr wrap="square" rtlCol="0">
            <a:spAutoFit/>
          </a:bodyPr>
          <a:lstStyle/>
          <a:p>
            <a:pPr algn="ctr"/>
            <a:r>
              <a:rPr lang="en-US" sz="2800" b="1" dirty="0" smtClean="0">
                <a:solidFill>
                  <a:srgbClr val="FFFFFF"/>
                </a:solidFill>
              </a:rPr>
              <a:t>THE STANDARD MODEL</a:t>
            </a:r>
            <a:endParaRPr lang="en-US" sz="2800" b="1" dirty="0">
              <a:solidFill>
                <a:srgbClr val="FFFFFF"/>
              </a:solidFill>
            </a:endParaRPr>
          </a:p>
        </p:txBody>
      </p:sp>
      <p:sp>
        <p:nvSpPr>
          <p:cNvPr id="3" name="TextBox 2"/>
          <p:cNvSpPr txBox="1"/>
          <p:nvPr/>
        </p:nvSpPr>
        <p:spPr>
          <a:xfrm>
            <a:off x="4453471" y="5181610"/>
            <a:ext cx="3877748" cy="1077218"/>
          </a:xfrm>
          <a:prstGeom prst="rect">
            <a:avLst/>
          </a:prstGeom>
          <a:noFill/>
        </p:spPr>
        <p:txBody>
          <a:bodyPr wrap="square" rtlCol="0">
            <a:spAutoFit/>
          </a:bodyPr>
          <a:lstStyle/>
          <a:p>
            <a:pPr algn="ctr"/>
            <a:r>
              <a:rPr lang="en-US" sz="3200" dirty="0" smtClean="0">
                <a:solidFill>
                  <a:srgbClr val="FFFFFF"/>
                </a:solidFill>
              </a:rPr>
              <a:t>Neutrinos with mass:</a:t>
            </a:r>
            <a:endParaRPr lang="en-US" sz="3200" dirty="0">
              <a:solidFill>
                <a:srgbClr val="FFFFFF"/>
              </a:solidFill>
            </a:endParaRPr>
          </a:p>
          <a:p>
            <a:pPr algn="ctr"/>
            <a:r>
              <a:rPr lang="en-US" sz="3200" dirty="0" smtClean="0">
                <a:solidFill>
                  <a:srgbClr val="FFFFFF"/>
                </a:solidFill>
              </a:rPr>
              <a:t>beyond…</a:t>
            </a:r>
            <a:endParaRPr lang="en-US" sz="3200" dirty="0">
              <a:solidFill>
                <a:srgbClr val="FFFFFF"/>
              </a:solidFill>
            </a:endParaRPr>
          </a:p>
        </p:txBody>
      </p:sp>
    </p:spTree>
    <p:extLst>
      <p:ext uri="{BB962C8B-B14F-4D97-AF65-F5344CB8AC3E}">
        <p14:creationId xmlns:p14="http://schemas.microsoft.com/office/powerpoint/2010/main" val="2639666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94666" y="1066800"/>
            <a:ext cx="4978400" cy="4724400"/>
          </a:xfrm>
          <a:prstGeom prst="rect">
            <a:avLst/>
          </a:prstGeom>
        </p:spPr>
      </p:pic>
      <p:pic>
        <p:nvPicPr>
          <p:cNvPr id="3" name="Picture 3"/>
          <p:cNvPicPr>
            <a:picLocks noChangeAspect="1" noChangeArrowheads="1"/>
          </p:cNvPicPr>
          <p:nvPr/>
        </p:nvPicPr>
        <p:blipFill>
          <a:blip r:embed="rId3" cstate="print"/>
          <a:srcRect/>
          <a:stretch>
            <a:fillRect/>
          </a:stretch>
        </p:blipFill>
        <p:spPr bwMode="auto">
          <a:xfrm>
            <a:off x="254007" y="807388"/>
            <a:ext cx="3581400" cy="5017690"/>
          </a:xfrm>
          <a:prstGeom prst="rect">
            <a:avLst/>
          </a:prstGeom>
          <a:noFill/>
          <a:ln w="9525">
            <a:noFill/>
            <a:miter lim="800000"/>
            <a:headEnd/>
            <a:tailEnd/>
          </a:ln>
        </p:spPr>
      </p:pic>
      <p:sp>
        <p:nvSpPr>
          <p:cNvPr id="4" name="TextBox 3"/>
          <p:cNvSpPr txBox="1"/>
          <p:nvPr/>
        </p:nvSpPr>
        <p:spPr>
          <a:xfrm>
            <a:off x="6476976" y="5206992"/>
            <a:ext cx="2095445" cy="1323439"/>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wrap="none" rtlCol="0">
            <a:spAutoFit/>
          </a:bodyPr>
          <a:lstStyle/>
          <a:p>
            <a:pPr>
              <a:buFont typeface="Arial" pitchFamily="34" charset="0"/>
              <a:buChar char="•"/>
            </a:pPr>
            <a:r>
              <a:rPr lang="sv-SE" sz="1600" dirty="0" smtClean="0">
                <a:latin typeface="Times New Roman"/>
                <a:cs typeface="Times New Roman"/>
              </a:rPr>
              <a:t> 2090 m underground</a:t>
            </a:r>
          </a:p>
          <a:p>
            <a:pPr>
              <a:buFont typeface="Arial" pitchFamily="34" charset="0"/>
              <a:buChar char="•"/>
            </a:pPr>
            <a:r>
              <a:rPr lang="sv-SE" sz="1600" dirty="0" smtClean="0">
                <a:latin typeface="Times New Roman"/>
                <a:cs typeface="Times New Roman"/>
              </a:rPr>
              <a:t> 1000 t </a:t>
            </a:r>
            <a:r>
              <a:rPr lang="sv-SE" sz="1600" dirty="0" err="1" smtClean="0">
                <a:latin typeface="Times New Roman"/>
                <a:cs typeface="Times New Roman"/>
              </a:rPr>
              <a:t>ultra-pure</a:t>
            </a:r>
            <a:r>
              <a:rPr lang="sv-SE" sz="1600" dirty="0" smtClean="0">
                <a:latin typeface="Times New Roman"/>
                <a:cs typeface="Times New Roman"/>
              </a:rPr>
              <a:t> D</a:t>
            </a:r>
            <a:r>
              <a:rPr lang="sv-SE" sz="1600" baseline="-25000" dirty="0" smtClean="0">
                <a:latin typeface="Times New Roman"/>
                <a:cs typeface="Times New Roman"/>
              </a:rPr>
              <a:t>2</a:t>
            </a:r>
            <a:r>
              <a:rPr lang="sv-SE" sz="1600" dirty="0" smtClean="0">
                <a:latin typeface="Times New Roman"/>
                <a:cs typeface="Times New Roman"/>
              </a:rPr>
              <a:t>O</a:t>
            </a:r>
          </a:p>
          <a:p>
            <a:pPr>
              <a:buFont typeface="Arial" pitchFamily="34" charset="0"/>
              <a:buChar char="•"/>
            </a:pPr>
            <a:r>
              <a:rPr lang="sv-SE" sz="1600" dirty="0" smtClean="0">
                <a:latin typeface="Times New Roman"/>
                <a:cs typeface="Times New Roman"/>
              </a:rPr>
              <a:t> 9500 </a:t>
            </a:r>
            <a:r>
              <a:rPr lang="sv-SE" sz="1600" dirty="0" err="1" smtClean="0">
                <a:latin typeface="Times New Roman"/>
                <a:cs typeface="Times New Roman"/>
              </a:rPr>
              <a:t>PMTs</a:t>
            </a:r>
            <a:endParaRPr lang="sv-SE" sz="1600" dirty="0" smtClean="0">
              <a:latin typeface="Times New Roman"/>
              <a:cs typeface="Times New Roman"/>
            </a:endParaRPr>
          </a:p>
          <a:p>
            <a:pPr>
              <a:buFont typeface="Arial" pitchFamily="34" charset="0"/>
              <a:buChar char="•"/>
            </a:pPr>
            <a:r>
              <a:rPr lang="sv-SE" sz="1600" dirty="0" smtClean="0">
                <a:latin typeface="Times New Roman"/>
                <a:cs typeface="Times New Roman"/>
              </a:rPr>
              <a:t> </a:t>
            </a:r>
            <a:r>
              <a:rPr lang="sv-SE" sz="1600" dirty="0" err="1" smtClean="0">
                <a:latin typeface="Times New Roman"/>
                <a:cs typeface="Times New Roman"/>
              </a:rPr>
              <a:t>can</a:t>
            </a:r>
            <a:r>
              <a:rPr lang="sv-SE" sz="1600" dirty="0" smtClean="0">
                <a:latin typeface="Times New Roman"/>
                <a:cs typeface="Times New Roman"/>
              </a:rPr>
              <a:t> pick </a:t>
            </a:r>
            <a:r>
              <a:rPr lang="sv-SE" sz="1600" dirty="0" err="1" smtClean="0">
                <a:latin typeface="Times New Roman"/>
                <a:cs typeface="Times New Roman"/>
              </a:rPr>
              <a:t>out</a:t>
            </a:r>
            <a:r>
              <a:rPr lang="sv-SE" sz="1600" dirty="0" smtClean="0">
                <a:latin typeface="Times New Roman"/>
                <a:cs typeface="Times New Roman"/>
              </a:rPr>
              <a:t> </a:t>
            </a:r>
            <a:r>
              <a:rPr lang="sv-SE" sz="1600" dirty="0" err="1" smtClean="0">
                <a:latin typeface="Times New Roman"/>
                <a:cs typeface="Times New Roman"/>
                <a:sym typeface="Symbol"/>
              </a:rPr>
              <a:t></a:t>
            </a:r>
            <a:r>
              <a:rPr lang="sv-SE" sz="1600" baseline="-25000" dirty="0" err="1" smtClean="0">
                <a:latin typeface="Times New Roman"/>
                <a:cs typeface="Times New Roman"/>
                <a:sym typeface="Symbol"/>
              </a:rPr>
              <a:t>e</a:t>
            </a:r>
            <a:endParaRPr lang="sv-SE" sz="1600" dirty="0" smtClean="0">
              <a:latin typeface="Times New Roman"/>
              <a:cs typeface="Times New Roman"/>
              <a:sym typeface="Symbol"/>
            </a:endParaRPr>
          </a:p>
          <a:p>
            <a:pPr>
              <a:buFont typeface="Arial" pitchFamily="34" charset="0"/>
              <a:buChar char="•"/>
            </a:pPr>
            <a:r>
              <a:rPr lang="sv-SE" sz="1600" baseline="-25000" dirty="0" smtClean="0">
                <a:latin typeface="Times New Roman"/>
                <a:cs typeface="Times New Roman"/>
                <a:sym typeface="Symbol"/>
              </a:rPr>
              <a:t> </a:t>
            </a:r>
            <a:r>
              <a:rPr lang="sv-SE" sz="1600" dirty="0" err="1" smtClean="0">
                <a:latin typeface="Times New Roman"/>
                <a:cs typeface="Times New Roman"/>
                <a:sym typeface="Symbol"/>
              </a:rPr>
              <a:t>counts</a:t>
            </a:r>
            <a:r>
              <a:rPr lang="sv-SE" sz="1600" dirty="0" smtClean="0">
                <a:latin typeface="Times New Roman"/>
                <a:cs typeface="Times New Roman"/>
                <a:sym typeface="Symbol"/>
              </a:rPr>
              <a:t> all </a:t>
            </a:r>
            <a:r>
              <a:rPr lang="sv-SE" sz="1600" dirty="0" err="1" smtClean="0">
                <a:latin typeface="Times New Roman"/>
                <a:cs typeface="Times New Roman"/>
                <a:sym typeface="Symbol"/>
              </a:rPr>
              <a:t>flavours</a:t>
            </a:r>
            <a:endParaRPr lang="sv-SE" sz="1600" dirty="0" smtClean="0">
              <a:latin typeface="Times New Roman"/>
              <a:cs typeface="Times New Roman"/>
            </a:endParaRPr>
          </a:p>
        </p:txBody>
      </p:sp>
      <p:sp>
        <p:nvSpPr>
          <p:cNvPr id="5" name="textruta 7"/>
          <p:cNvSpPr txBox="1"/>
          <p:nvPr/>
        </p:nvSpPr>
        <p:spPr>
          <a:xfrm>
            <a:off x="4267176" y="265668"/>
            <a:ext cx="4419600" cy="954107"/>
          </a:xfrm>
          <a:prstGeom prst="rect">
            <a:avLst/>
          </a:prstGeom>
          <a:noFill/>
        </p:spPr>
        <p:txBody>
          <a:bodyPr wrap="square" rtlCol="0">
            <a:spAutoFit/>
          </a:bodyPr>
          <a:lstStyle/>
          <a:p>
            <a:pPr algn="ctr"/>
            <a:r>
              <a:rPr lang="sv-SE" sz="2800" b="1" cap="small" dirty="0" smtClean="0">
                <a:solidFill>
                  <a:srgbClr val="800000"/>
                </a:solidFill>
                <a:latin typeface="Times New Roman"/>
                <a:cs typeface="Times New Roman"/>
              </a:rPr>
              <a:t> Sudbury Neutrino </a:t>
            </a:r>
            <a:r>
              <a:rPr lang="sv-SE" sz="2800" b="1" cap="small" dirty="0" err="1" smtClean="0">
                <a:solidFill>
                  <a:srgbClr val="800000"/>
                </a:solidFill>
                <a:latin typeface="Times New Roman"/>
                <a:cs typeface="Times New Roman"/>
              </a:rPr>
              <a:t>Observatory</a:t>
            </a:r>
            <a:endParaRPr lang="sv-SE" sz="2800" b="1" cap="small" dirty="0">
              <a:solidFill>
                <a:srgbClr val="800000"/>
              </a:solidFill>
              <a:latin typeface="Times New Roman"/>
              <a:cs typeface="Times New Roman"/>
            </a:endParaRPr>
          </a:p>
        </p:txBody>
      </p:sp>
    </p:spTree>
    <p:extLst>
      <p:ext uri="{BB962C8B-B14F-4D97-AF65-F5344CB8AC3E}">
        <p14:creationId xmlns:p14="http://schemas.microsoft.com/office/powerpoint/2010/main" val="181221519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76885" y="4836167"/>
            <a:ext cx="1981200" cy="381000"/>
            <a:chOff x="5029200" y="4114800"/>
            <a:chExt cx="1981200" cy="381000"/>
          </a:xfrm>
        </p:grpSpPr>
        <p:sp>
          <p:nvSpPr>
            <p:cNvPr id="3" name="Rounded Rectangle 2"/>
            <p:cNvSpPr/>
            <p:nvPr/>
          </p:nvSpPr>
          <p:spPr>
            <a:xfrm>
              <a:off x="5029200" y="4114800"/>
              <a:ext cx="1981200" cy="381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5"/>
            <p:cNvGraphicFramePr>
              <a:graphicFrameLocks noChangeAspect="1"/>
            </p:cNvGraphicFramePr>
            <p:nvPr/>
          </p:nvGraphicFramePr>
          <p:xfrm>
            <a:off x="5105400" y="4114800"/>
            <a:ext cx="1841500" cy="360363"/>
          </p:xfrm>
          <a:graphic>
            <a:graphicData uri="http://schemas.openxmlformats.org/presentationml/2006/ole">
              <mc:AlternateContent xmlns:mc="http://schemas.openxmlformats.org/markup-compatibility/2006">
                <mc:Choice xmlns:v="urn:schemas-microsoft-com:vml" Requires="v">
                  <p:oleObj spid="_x0000_s16812" name="Ekvation" r:id="rId3" imgW="1231560" imgH="241200" progId="Equation.3">
                    <p:embed/>
                  </p:oleObj>
                </mc:Choice>
                <mc:Fallback>
                  <p:oleObj name="Ekvation" r:id="rId3" imgW="123156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114800"/>
                          <a:ext cx="1841500" cy="36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5" name="Object 7"/>
          <p:cNvGraphicFramePr>
            <a:graphicFrameLocks noChangeAspect="1"/>
          </p:cNvGraphicFramePr>
          <p:nvPr>
            <p:extLst>
              <p:ext uri="{D42A27DB-BD31-4B8C-83A1-F6EECF244321}">
                <p14:modId xmlns:p14="http://schemas.microsoft.com/office/powerpoint/2010/main" val="3878328636"/>
              </p:ext>
            </p:extLst>
          </p:nvPr>
        </p:nvGraphicFramePr>
        <p:xfrm>
          <a:off x="2095500" y="4267742"/>
          <a:ext cx="2466975" cy="341313"/>
        </p:xfrm>
        <a:graphic>
          <a:graphicData uri="http://schemas.openxmlformats.org/presentationml/2006/ole">
            <mc:AlternateContent xmlns:mc="http://schemas.openxmlformats.org/markup-compatibility/2006">
              <mc:Choice xmlns:v="urn:schemas-microsoft-com:vml" Requires="v">
                <p:oleObj spid="_x0000_s16813" name="Ekvation" r:id="rId5" imgW="1650960" imgH="228600" progId="Equation.3">
                  <p:embed/>
                </p:oleObj>
              </mc:Choice>
              <mc:Fallback>
                <p:oleObj name="Ekvation" r:id="rId5" imgW="165096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500" y="4267742"/>
                        <a:ext cx="2466975" cy="341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5"/>
          <p:cNvGrpSpPr/>
          <p:nvPr/>
        </p:nvGrpSpPr>
        <p:grpSpPr>
          <a:xfrm>
            <a:off x="1001376" y="3734342"/>
            <a:ext cx="2132218" cy="381000"/>
            <a:chOff x="5105400" y="2667000"/>
            <a:chExt cx="1981200" cy="381000"/>
          </a:xfrm>
        </p:grpSpPr>
        <p:sp>
          <p:nvSpPr>
            <p:cNvPr id="7" name="Rounded Rectangle 6"/>
            <p:cNvSpPr/>
            <p:nvPr/>
          </p:nvSpPr>
          <p:spPr>
            <a:xfrm>
              <a:off x="5105400" y="2667000"/>
              <a:ext cx="1981200" cy="381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p:nvGraphicFramePr>
          <p:xfrm>
            <a:off x="5183981" y="2686844"/>
            <a:ext cx="1824038" cy="341313"/>
          </p:xfrm>
          <a:graphic>
            <a:graphicData uri="http://schemas.openxmlformats.org/presentationml/2006/ole">
              <mc:AlternateContent xmlns:mc="http://schemas.openxmlformats.org/markup-compatibility/2006">
                <mc:Choice xmlns:v="urn:schemas-microsoft-com:vml" Requires="v">
                  <p:oleObj spid="_x0000_s16814" name="Ekvation" r:id="rId7" imgW="1218960" imgH="228600" progId="Equation.3">
                    <p:embed/>
                  </p:oleObj>
                </mc:Choice>
                <mc:Fallback>
                  <p:oleObj name="Ekvation" r:id="rId7" imgW="121896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3981" y="2686844"/>
                          <a:ext cx="1824038" cy="341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9" name="TextBox 8"/>
          <p:cNvSpPr txBox="1"/>
          <p:nvPr/>
        </p:nvSpPr>
        <p:spPr>
          <a:xfrm>
            <a:off x="3400374" y="3770954"/>
            <a:ext cx="971653" cy="307777"/>
          </a:xfrm>
          <a:prstGeom prst="rect">
            <a:avLst/>
          </a:prstGeom>
          <a:noFill/>
        </p:spPr>
        <p:txBody>
          <a:bodyPr wrap="square" rtlCol="0">
            <a:spAutoFit/>
          </a:bodyPr>
          <a:lstStyle/>
          <a:p>
            <a:r>
              <a:rPr lang="sv-SE" sz="1400" i="1" dirty="0" err="1" smtClean="0"/>
              <a:t>x=</a:t>
            </a:r>
            <a:r>
              <a:rPr lang="sv-SE" sz="1300" i="1" dirty="0" err="1" smtClean="0"/>
              <a:t>e</a:t>
            </a:r>
            <a:r>
              <a:rPr lang="sv-SE" sz="1400" i="1" dirty="0" err="1" smtClean="0"/>
              <a:t>,</a:t>
            </a:r>
            <a:r>
              <a:rPr lang="sv-SE" sz="1400" i="1" dirty="0" err="1" smtClean="0">
                <a:latin typeface="Symbol" pitchFamily="18" charset="2"/>
              </a:rPr>
              <a:t>m,t</a:t>
            </a:r>
            <a:endParaRPr lang="en-US" sz="1400" i="1" dirty="0">
              <a:latin typeface="Symbol" pitchFamily="18" charset="2"/>
            </a:endParaRPr>
          </a:p>
        </p:txBody>
      </p:sp>
      <p:grpSp>
        <p:nvGrpSpPr>
          <p:cNvPr id="10" name="Group 9"/>
          <p:cNvGrpSpPr/>
          <p:nvPr/>
        </p:nvGrpSpPr>
        <p:grpSpPr>
          <a:xfrm>
            <a:off x="990600" y="5675855"/>
            <a:ext cx="2153771" cy="381000"/>
            <a:chOff x="5029200" y="4724400"/>
            <a:chExt cx="1981200" cy="381000"/>
          </a:xfrm>
        </p:grpSpPr>
        <p:sp>
          <p:nvSpPr>
            <p:cNvPr id="11" name="Rounded Rectangle 10"/>
            <p:cNvSpPr/>
            <p:nvPr/>
          </p:nvSpPr>
          <p:spPr>
            <a:xfrm>
              <a:off x="5029200" y="4724400"/>
              <a:ext cx="1981200" cy="381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Object 6"/>
            <p:cNvGraphicFramePr>
              <a:graphicFrameLocks noChangeAspect="1"/>
            </p:cNvGraphicFramePr>
            <p:nvPr/>
          </p:nvGraphicFramePr>
          <p:xfrm>
            <a:off x="5257800" y="4724400"/>
            <a:ext cx="1633538" cy="360363"/>
          </p:xfrm>
          <a:graphic>
            <a:graphicData uri="http://schemas.openxmlformats.org/presentationml/2006/ole">
              <mc:AlternateContent xmlns:mc="http://schemas.openxmlformats.org/markup-compatibility/2006">
                <mc:Choice xmlns:v="urn:schemas-microsoft-com:vml" Requires="v">
                  <p:oleObj spid="_x0000_s16815" name="Ekvation" r:id="rId9" imgW="1091880" imgH="241200" progId="Equation.3">
                    <p:embed/>
                  </p:oleObj>
                </mc:Choice>
                <mc:Fallback>
                  <p:oleObj name="Ekvation" r:id="rId9" imgW="1091880" imgH="24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4724400"/>
                          <a:ext cx="1633538" cy="36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3457338" y="5712467"/>
            <a:ext cx="857724" cy="523220"/>
          </a:xfrm>
          <a:prstGeom prst="rect">
            <a:avLst/>
          </a:prstGeom>
          <a:noFill/>
        </p:spPr>
        <p:txBody>
          <a:bodyPr wrap="square" rtlCol="0">
            <a:spAutoFit/>
          </a:bodyPr>
          <a:lstStyle/>
          <a:p>
            <a:r>
              <a:rPr lang="sv-SE" sz="1400" i="1" dirty="0" err="1" smtClean="0"/>
              <a:t>x=</a:t>
            </a:r>
            <a:r>
              <a:rPr lang="sv-SE" sz="1300" i="1" dirty="0" err="1" smtClean="0"/>
              <a:t>e</a:t>
            </a:r>
            <a:r>
              <a:rPr lang="sv-SE" sz="1400" i="1" dirty="0" err="1" smtClean="0"/>
              <a:t>,</a:t>
            </a:r>
            <a:r>
              <a:rPr lang="sv-SE" sz="1400" i="1" dirty="0" err="1" smtClean="0">
                <a:latin typeface="Symbol" pitchFamily="18" charset="2"/>
              </a:rPr>
              <a:t>m,t</a:t>
            </a:r>
            <a:endParaRPr lang="en-US" sz="1400" i="1" dirty="0">
              <a:latin typeface="Symbol" pitchFamily="18" charset="2"/>
            </a:endParaRPr>
          </a:p>
        </p:txBody>
      </p:sp>
      <p:sp>
        <p:nvSpPr>
          <p:cNvPr id="14" name="TextBox 13"/>
          <p:cNvSpPr txBox="1"/>
          <p:nvPr/>
        </p:nvSpPr>
        <p:spPr>
          <a:xfrm>
            <a:off x="3314700" y="4837655"/>
            <a:ext cx="1143000" cy="307777"/>
          </a:xfrm>
          <a:prstGeom prst="rect">
            <a:avLst/>
          </a:prstGeom>
          <a:noFill/>
        </p:spPr>
        <p:txBody>
          <a:bodyPr wrap="square" rtlCol="0">
            <a:spAutoFit/>
          </a:bodyPr>
          <a:lstStyle/>
          <a:p>
            <a:r>
              <a:rPr lang="sv-SE" sz="1400" i="1" dirty="0" err="1" smtClean="0"/>
              <a:t>only</a:t>
            </a:r>
            <a:r>
              <a:rPr lang="sv-SE" sz="1400" i="1" dirty="0" smtClean="0"/>
              <a:t> </a:t>
            </a:r>
            <a:r>
              <a:rPr lang="sv-SE" sz="1400" i="1" dirty="0" err="1" smtClean="0">
                <a:latin typeface="Symbol" pitchFamily="18" charset="2"/>
              </a:rPr>
              <a:t>n</a:t>
            </a:r>
            <a:r>
              <a:rPr lang="sv-SE" sz="1400" i="1" baseline="-25000" dirty="0" err="1" smtClean="0"/>
              <a:t>e</a:t>
            </a:r>
            <a:endParaRPr lang="en-US" sz="1400" i="1" baseline="-25000" dirty="0">
              <a:latin typeface="Symbol" pitchFamily="18" charset="2"/>
            </a:endParaRPr>
          </a:p>
        </p:txBody>
      </p:sp>
      <p:sp>
        <p:nvSpPr>
          <p:cNvPr id="15" name="Rektangel 23"/>
          <p:cNvSpPr/>
          <p:nvPr/>
        </p:nvSpPr>
        <p:spPr>
          <a:xfrm>
            <a:off x="838200" y="3416287"/>
            <a:ext cx="3733800" cy="2971800"/>
          </a:xfrm>
          <a:prstGeom prst="rect">
            <a:avLst/>
          </a:prstGeom>
          <a:noFill/>
          <a:ln w="28575" cap="flat" cmpd="sng" algn="ctr">
            <a:solidFill>
              <a:schemeClr val="accent1">
                <a:satMod val="1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16" name="Rak pil 32"/>
          <p:cNvCxnSpPr/>
          <p:nvPr/>
        </p:nvCxnSpPr>
        <p:spPr>
          <a:xfrm rot="10800000">
            <a:off x="4343400" y="5016487"/>
            <a:ext cx="6858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Rak pil 36"/>
          <p:cNvCxnSpPr/>
          <p:nvPr/>
        </p:nvCxnSpPr>
        <p:spPr>
          <a:xfrm rot="10800000">
            <a:off x="4343400" y="3949687"/>
            <a:ext cx="6858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Rak pil 37"/>
          <p:cNvCxnSpPr/>
          <p:nvPr/>
        </p:nvCxnSpPr>
        <p:spPr>
          <a:xfrm rot="10800000">
            <a:off x="4343400" y="5891197"/>
            <a:ext cx="6858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ruta 28"/>
          <p:cNvSpPr txBox="1"/>
          <p:nvPr/>
        </p:nvSpPr>
        <p:spPr>
          <a:xfrm>
            <a:off x="5029200" y="3509604"/>
            <a:ext cx="2929007" cy="3139321"/>
          </a:xfrm>
          <a:prstGeom prst="rect">
            <a:avLst/>
          </a:prstGeom>
          <a:noFill/>
        </p:spPr>
        <p:txBody>
          <a:bodyPr wrap="none" rtlCol="0">
            <a:spAutoFit/>
          </a:bodyPr>
          <a:lstStyle/>
          <a:p>
            <a:r>
              <a:rPr lang="sv-SE" dirty="0" smtClean="0"/>
              <a:t>       </a:t>
            </a:r>
          </a:p>
          <a:p>
            <a:pPr>
              <a:buFont typeface="Arial"/>
              <a:buChar char="•"/>
            </a:pPr>
            <a:r>
              <a:rPr lang="sv-SE" dirty="0" smtClean="0"/>
              <a:t> </a:t>
            </a:r>
            <a:r>
              <a:rPr lang="sv-SE" dirty="0" err="1" smtClean="0">
                <a:latin typeface="Symbol" charset="2"/>
                <a:cs typeface="Symbol" charset="2"/>
              </a:rPr>
              <a:t>F</a:t>
            </a:r>
            <a:r>
              <a:rPr lang="sv-SE" baseline="-25000" dirty="0" err="1" smtClean="0">
                <a:latin typeface="Verdana"/>
                <a:cs typeface="Verdana"/>
              </a:rPr>
              <a:t>tot</a:t>
            </a:r>
            <a:r>
              <a:rPr lang="sv-SE" dirty="0" smtClean="0"/>
              <a:t> = </a:t>
            </a:r>
            <a:r>
              <a:rPr lang="sv-SE" dirty="0" err="1" smtClean="0">
                <a:latin typeface="Symbol" charset="2"/>
                <a:cs typeface="Symbol" charset="2"/>
              </a:rPr>
              <a:t>F</a:t>
            </a:r>
            <a:r>
              <a:rPr lang="sv-SE" dirty="0" err="1" smtClean="0"/>
              <a:t>(</a:t>
            </a:r>
            <a:r>
              <a:rPr lang="sv-SE" dirty="0" err="1" smtClean="0">
                <a:latin typeface="Symbol" charset="2"/>
                <a:cs typeface="Symbol" charset="2"/>
              </a:rPr>
              <a:t>n</a:t>
            </a:r>
            <a:r>
              <a:rPr lang="sv-SE" sz="2000" baseline="-25000" dirty="0" err="1" smtClean="0">
                <a:latin typeface="Verdana"/>
                <a:cs typeface="Verdana"/>
              </a:rPr>
              <a:t>e</a:t>
            </a:r>
            <a:r>
              <a:rPr lang="sv-SE" dirty="0" smtClean="0"/>
              <a:t>) + </a:t>
            </a:r>
            <a:r>
              <a:rPr lang="sv-SE" dirty="0" err="1" smtClean="0">
                <a:latin typeface="Symbol" charset="2"/>
                <a:cs typeface="Symbol" charset="2"/>
              </a:rPr>
              <a:t>F</a:t>
            </a:r>
            <a:r>
              <a:rPr lang="sv-SE" dirty="0" err="1" smtClean="0"/>
              <a:t>(</a:t>
            </a:r>
            <a:r>
              <a:rPr lang="sv-SE" dirty="0" err="1" smtClean="0">
                <a:latin typeface="Symbol" charset="2"/>
                <a:cs typeface="Symbol" charset="2"/>
              </a:rPr>
              <a:t>n</a:t>
            </a:r>
            <a:r>
              <a:rPr lang="sv-SE" sz="2000" baseline="-25000" dirty="0" err="1" smtClean="0">
                <a:latin typeface="Symbol" charset="2"/>
                <a:cs typeface="Symbol" charset="2"/>
              </a:rPr>
              <a:t>m</a:t>
            </a:r>
            <a:r>
              <a:rPr lang="sv-SE" dirty="0" smtClean="0"/>
              <a:t>) + </a:t>
            </a:r>
            <a:r>
              <a:rPr lang="sv-SE" dirty="0" err="1" smtClean="0">
                <a:latin typeface="Symbol" charset="2"/>
                <a:cs typeface="Symbol" charset="2"/>
              </a:rPr>
              <a:t>F</a:t>
            </a:r>
            <a:r>
              <a:rPr lang="sv-SE" dirty="0" err="1" smtClean="0"/>
              <a:t>(</a:t>
            </a:r>
            <a:r>
              <a:rPr lang="sv-SE" dirty="0" err="1" smtClean="0">
                <a:latin typeface="Symbol" charset="2"/>
                <a:cs typeface="Symbol" charset="2"/>
              </a:rPr>
              <a:t>n</a:t>
            </a:r>
            <a:r>
              <a:rPr lang="sv-SE" sz="2000" baseline="-25000" dirty="0" err="1" smtClean="0">
                <a:latin typeface="Symbol" charset="2"/>
                <a:cs typeface="Symbol" charset="2"/>
              </a:rPr>
              <a:t>t</a:t>
            </a:r>
            <a:r>
              <a:rPr lang="sv-SE" dirty="0" smtClean="0"/>
              <a:t>)</a:t>
            </a:r>
          </a:p>
          <a:p>
            <a:pPr>
              <a:buFont typeface="Arial"/>
              <a:buChar char="•"/>
            </a:pPr>
            <a:endParaRPr lang="sv-SE" dirty="0" smtClean="0"/>
          </a:p>
          <a:p>
            <a:endParaRPr lang="sv-SE" dirty="0" smtClean="0"/>
          </a:p>
          <a:p>
            <a:pPr>
              <a:buFont typeface="Arial"/>
              <a:buChar char="•"/>
            </a:pPr>
            <a:endParaRPr lang="sv-SE" dirty="0" smtClean="0"/>
          </a:p>
          <a:p>
            <a:pPr>
              <a:buFont typeface="Arial"/>
              <a:buChar char="•"/>
            </a:pPr>
            <a:r>
              <a:rPr lang="sv-SE" dirty="0" smtClean="0">
                <a:latin typeface="Symbol" charset="2"/>
                <a:cs typeface="Symbol" charset="2"/>
              </a:rPr>
              <a:t> </a:t>
            </a:r>
            <a:r>
              <a:rPr lang="sv-SE" dirty="0" err="1" smtClean="0">
                <a:latin typeface="Symbol" charset="2"/>
                <a:cs typeface="Symbol" charset="2"/>
              </a:rPr>
              <a:t>F</a:t>
            </a:r>
            <a:r>
              <a:rPr lang="sv-SE" dirty="0" err="1" smtClean="0"/>
              <a:t>(</a:t>
            </a:r>
            <a:r>
              <a:rPr lang="sv-SE" dirty="0" err="1" smtClean="0">
                <a:latin typeface="Symbol" charset="2"/>
                <a:cs typeface="Symbol" charset="2"/>
              </a:rPr>
              <a:t>n</a:t>
            </a:r>
            <a:r>
              <a:rPr lang="sv-SE" sz="2000" baseline="-25000" dirty="0" err="1" smtClean="0">
                <a:cs typeface="Verdana"/>
              </a:rPr>
              <a:t>e</a:t>
            </a:r>
            <a:r>
              <a:rPr lang="sv-SE" dirty="0" smtClean="0"/>
              <a:t>)</a:t>
            </a:r>
          </a:p>
          <a:p>
            <a:pPr>
              <a:buFont typeface="Arial"/>
              <a:buChar char="•"/>
            </a:pPr>
            <a:endParaRPr lang="sv-SE" dirty="0" smtClean="0"/>
          </a:p>
          <a:p>
            <a:pPr>
              <a:buFont typeface="Arial"/>
              <a:buChar char="•"/>
            </a:pPr>
            <a:endParaRPr lang="sv-SE" dirty="0" smtClean="0"/>
          </a:p>
          <a:p>
            <a:pPr>
              <a:buFont typeface="Arial"/>
              <a:buChar char="•"/>
            </a:pPr>
            <a:r>
              <a:rPr lang="sv-SE" dirty="0" smtClean="0">
                <a:latin typeface="Symbol" charset="2"/>
                <a:cs typeface="Symbol" charset="2"/>
              </a:rPr>
              <a:t> </a:t>
            </a:r>
            <a:r>
              <a:rPr lang="sv-SE" dirty="0" err="1" smtClean="0">
                <a:latin typeface="Symbol" charset="2"/>
                <a:cs typeface="Symbol" charset="2"/>
              </a:rPr>
              <a:t>n</a:t>
            </a:r>
            <a:r>
              <a:rPr lang="sv-SE" sz="2000" baseline="-25000" dirty="0" err="1" smtClean="0">
                <a:cs typeface="Verdana"/>
              </a:rPr>
              <a:t>e</a:t>
            </a:r>
            <a:r>
              <a:rPr lang="sv-SE" dirty="0" smtClean="0"/>
              <a:t>, </a:t>
            </a:r>
            <a:r>
              <a:rPr lang="sv-SE" dirty="0" err="1" smtClean="0">
                <a:latin typeface="Symbol" charset="2"/>
                <a:cs typeface="Symbol" charset="2"/>
              </a:rPr>
              <a:t>n</a:t>
            </a:r>
            <a:r>
              <a:rPr lang="sv-SE" sz="2000" baseline="-25000" dirty="0" err="1" smtClean="0">
                <a:latin typeface="Symbol" charset="2"/>
                <a:cs typeface="Symbol" charset="2"/>
              </a:rPr>
              <a:t>m</a:t>
            </a:r>
            <a:r>
              <a:rPr lang="sv-SE" dirty="0" smtClean="0"/>
              <a:t>, </a:t>
            </a:r>
            <a:r>
              <a:rPr lang="sv-SE" dirty="0" smtClean="0">
                <a:latin typeface="Symbol" charset="2"/>
                <a:cs typeface="Symbol" charset="2"/>
              </a:rPr>
              <a:t>n</a:t>
            </a:r>
            <a:r>
              <a:rPr lang="sv-SE" sz="2000" baseline="-25000" dirty="0" smtClean="0">
                <a:latin typeface="Symbol" charset="2"/>
                <a:cs typeface="Symbol" charset="2"/>
              </a:rPr>
              <a:t>t</a:t>
            </a:r>
            <a:r>
              <a:rPr lang="sv-SE" dirty="0" smtClean="0"/>
              <a:t> </a:t>
            </a:r>
            <a:r>
              <a:rPr lang="sv-SE" dirty="0" err="1" smtClean="0">
                <a:latin typeface="Times New Roman"/>
                <a:cs typeface="Times New Roman"/>
              </a:rPr>
              <a:t>but</a:t>
            </a:r>
            <a:r>
              <a:rPr lang="sv-SE" dirty="0" smtClean="0">
                <a:latin typeface="Times New Roman"/>
                <a:cs typeface="Times New Roman"/>
              </a:rPr>
              <a:t> </a:t>
            </a:r>
            <a:r>
              <a:rPr lang="sv-SE" dirty="0" err="1" smtClean="0">
                <a:latin typeface="Times New Roman"/>
                <a:cs typeface="Times New Roman"/>
              </a:rPr>
              <a:t>more</a:t>
            </a:r>
            <a:r>
              <a:rPr lang="sv-SE" dirty="0" smtClean="0">
                <a:latin typeface="Times New Roman"/>
                <a:cs typeface="Times New Roman"/>
              </a:rPr>
              <a:t> </a:t>
            </a:r>
            <a:r>
              <a:rPr lang="sv-SE" dirty="0" err="1" smtClean="0">
                <a:latin typeface="Times New Roman"/>
                <a:cs typeface="Times New Roman"/>
              </a:rPr>
              <a:t>likely</a:t>
            </a:r>
            <a:endParaRPr lang="sv-SE" dirty="0" smtClean="0">
              <a:latin typeface="Times New Roman"/>
              <a:cs typeface="Times New Roman"/>
            </a:endParaRPr>
          </a:p>
          <a:p>
            <a:r>
              <a:rPr lang="sv-SE" dirty="0" smtClean="0"/>
              <a:t>               </a:t>
            </a:r>
            <a:r>
              <a:rPr lang="sv-SE" dirty="0" smtClean="0">
                <a:latin typeface="Times New Roman"/>
                <a:cs typeface="Times New Roman"/>
              </a:rPr>
              <a:t>for</a:t>
            </a:r>
            <a:r>
              <a:rPr lang="sv-SE" dirty="0" smtClean="0"/>
              <a:t> </a:t>
            </a:r>
            <a:r>
              <a:rPr lang="sv-SE" dirty="0" err="1" smtClean="0">
                <a:latin typeface="Symbol" charset="2"/>
                <a:cs typeface="Symbol" charset="2"/>
              </a:rPr>
              <a:t>n</a:t>
            </a:r>
            <a:r>
              <a:rPr lang="sv-SE" sz="2000" baseline="-25000" dirty="0" err="1" smtClean="0">
                <a:cs typeface="Verdana"/>
              </a:rPr>
              <a:t>e</a:t>
            </a:r>
            <a:r>
              <a:rPr lang="sv-SE" dirty="0" smtClean="0"/>
              <a:t> </a:t>
            </a:r>
          </a:p>
          <a:p>
            <a:endParaRPr lang="sv-SE" dirty="0" smtClean="0"/>
          </a:p>
        </p:txBody>
      </p:sp>
      <p:pic>
        <p:nvPicPr>
          <p:cNvPr id="25" name="Picture 24"/>
          <p:cNvPicPr>
            <a:picLocks noChangeAspect="1"/>
          </p:cNvPicPr>
          <p:nvPr/>
        </p:nvPicPr>
        <p:blipFill>
          <a:blip r:embed="rId11"/>
          <a:stretch>
            <a:fillRect/>
          </a:stretch>
        </p:blipFill>
        <p:spPr>
          <a:xfrm>
            <a:off x="2929467" y="1475864"/>
            <a:ext cx="3497792" cy="1533867"/>
          </a:xfrm>
          <a:prstGeom prst="rect">
            <a:avLst/>
          </a:prstGeom>
          <a:ln>
            <a:solidFill>
              <a:srgbClr val="FF0000"/>
            </a:solidFill>
          </a:ln>
        </p:spPr>
      </p:pic>
      <p:sp>
        <p:nvSpPr>
          <p:cNvPr id="26" name="TextBox 25"/>
          <p:cNvSpPr txBox="1"/>
          <p:nvPr/>
        </p:nvSpPr>
        <p:spPr>
          <a:xfrm>
            <a:off x="2827867" y="338667"/>
            <a:ext cx="3505200" cy="954107"/>
          </a:xfrm>
          <a:prstGeom prst="rect">
            <a:avLst/>
          </a:prstGeom>
          <a:noFill/>
        </p:spPr>
        <p:txBody>
          <a:bodyPr wrap="square" rtlCol="0">
            <a:spAutoFit/>
          </a:bodyPr>
          <a:lstStyle/>
          <a:p>
            <a:pPr algn="ctr"/>
            <a:r>
              <a:rPr lang="en-US" sz="2800" dirty="0" smtClean="0">
                <a:latin typeface="Times New Roman"/>
                <a:cs typeface="Times New Roman"/>
              </a:rPr>
              <a:t>With D</a:t>
            </a:r>
            <a:r>
              <a:rPr lang="en-US" sz="2800" baseline="-25000" dirty="0" smtClean="0">
                <a:latin typeface="Times New Roman"/>
                <a:cs typeface="Times New Roman"/>
              </a:rPr>
              <a:t>2</a:t>
            </a:r>
            <a:r>
              <a:rPr lang="en-US" sz="2800" dirty="0" smtClean="0">
                <a:latin typeface="Times New Roman"/>
                <a:cs typeface="Times New Roman"/>
              </a:rPr>
              <a:t>O SNO measures</a:t>
            </a:r>
            <a:endParaRPr lang="en-US" sz="2800" dirty="0">
              <a:latin typeface="Times New Roman"/>
              <a:cs typeface="Times New Roman"/>
            </a:endParaRPr>
          </a:p>
        </p:txBody>
      </p:sp>
    </p:spTree>
    <p:extLst>
      <p:ext uri="{BB962C8B-B14F-4D97-AF65-F5344CB8AC3E}">
        <p14:creationId xmlns:p14="http://schemas.microsoft.com/office/powerpoint/2010/main" val="177476514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4975" y="381000"/>
            <a:ext cx="4876798" cy="461665"/>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sv-SE" sz="2400" cap="small" dirty="0" smtClean="0">
                <a:latin typeface="Times New Roman"/>
                <a:cs typeface="Times New Roman"/>
              </a:rPr>
              <a:t>solar neutrino oscillations</a:t>
            </a:r>
            <a:endParaRPr lang="en-US" sz="2400" cap="small" dirty="0">
              <a:latin typeface="Times New Roman"/>
              <a:cs typeface="Times New Roman"/>
            </a:endParaRPr>
          </a:p>
        </p:txBody>
      </p:sp>
      <p:sp>
        <p:nvSpPr>
          <p:cNvPr id="3" name="TextBox 2"/>
          <p:cNvSpPr txBox="1"/>
          <p:nvPr/>
        </p:nvSpPr>
        <p:spPr>
          <a:xfrm>
            <a:off x="1727184" y="1535668"/>
            <a:ext cx="5224507" cy="369332"/>
          </a:xfrm>
          <a:prstGeom prst="rect">
            <a:avLst/>
          </a:prstGeom>
          <a:noFill/>
        </p:spPr>
        <p:txBody>
          <a:bodyPr wrap="none" rtlCol="0">
            <a:spAutoFit/>
          </a:bodyPr>
          <a:lstStyle/>
          <a:p>
            <a:pPr>
              <a:buFont typeface="Arial"/>
              <a:buChar char="•"/>
            </a:pPr>
            <a:r>
              <a:rPr lang="sv-SE" dirty="0" smtClean="0">
                <a:latin typeface="Times New Roman"/>
                <a:cs typeface="Times New Roman"/>
              </a:rPr>
              <a:t> ~65</a:t>
            </a:r>
            <a:r>
              <a:rPr lang="sv-SE" dirty="0" smtClean="0">
                <a:latin typeface="Times New Roman"/>
                <a:cs typeface="Times New Roman"/>
                <a:sym typeface="Symbol"/>
              </a:rPr>
              <a:t></a:t>
            </a:r>
            <a:r>
              <a:rPr lang="sv-SE" dirty="0" smtClean="0">
                <a:latin typeface="Times New Roman"/>
                <a:cs typeface="Times New Roman"/>
              </a:rPr>
              <a:t>10</a:t>
            </a:r>
            <a:r>
              <a:rPr lang="sv-SE" baseline="30000" dirty="0" smtClean="0">
                <a:latin typeface="Times New Roman"/>
                <a:cs typeface="Times New Roman"/>
              </a:rPr>
              <a:t>9</a:t>
            </a:r>
            <a:r>
              <a:rPr lang="sv-SE" dirty="0" smtClean="0">
                <a:latin typeface="Times New Roman"/>
                <a:cs typeface="Times New Roman"/>
              </a:rPr>
              <a:t> </a:t>
            </a:r>
            <a:r>
              <a:rPr lang="sv-SE" dirty="0" smtClean="0">
                <a:latin typeface="Symbol" charset="2"/>
                <a:cs typeface="Symbol" charset="2"/>
              </a:rPr>
              <a:t>n</a:t>
            </a:r>
            <a:r>
              <a:rPr lang="sv-SE" dirty="0" smtClean="0">
                <a:latin typeface="Times New Roman"/>
                <a:cs typeface="Times New Roman"/>
              </a:rPr>
              <a:t> cm</a:t>
            </a:r>
            <a:r>
              <a:rPr lang="sv-SE" baseline="30000" dirty="0" smtClean="0">
                <a:latin typeface="Times New Roman"/>
                <a:cs typeface="Times New Roman"/>
              </a:rPr>
              <a:t>-2</a:t>
            </a:r>
            <a:r>
              <a:rPr lang="sv-SE" dirty="0" smtClean="0">
                <a:latin typeface="Times New Roman"/>
                <a:cs typeface="Times New Roman"/>
              </a:rPr>
              <a:t>s</a:t>
            </a:r>
            <a:r>
              <a:rPr lang="sv-SE" baseline="30000" dirty="0" smtClean="0">
                <a:latin typeface="Times New Roman"/>
                <a:cs typeface="Times New Roman"/>
              </a:rPr>
              <a:t>-1</a:t>
            </a:r>
            <a:r>
              <a:rPr lang="sv-SE" dirty="0" smtClean="0">
                <a:latin typeface="Times New Roman"/>
                <a:cs typeface="Times New Roman"/>
              </a:rPr>
              <a:t> at Earth    </a:t>
            </a:r>
            <a:r>
              <a:rPr lang="sv-SE" dirty="0" smtClean="0">
                <a:latin typeface="Times New Roman"/>
                <a:cs typeface="Times New Roman"/>
                <a:sym typeface="Wingdings"/>
              </a:rPr>
              <a:t>    </a:t>
            </a:r>
            <a:r>
              <a:rPr lang="sv-SE" dirty="0" smtClean="0">
                <a:latin typeface="Times New Roman"/>
                <a:cs typeface="Times New Roman"/>
              </a:rPr>
              <a:t>~ 10 per </a:t>
            </a:r>
            <a:r>
              <a:rPr lang="sv-SE" dirty="0" err="1" smtClean="0">
                <a:latin typeface="Times New Roman"/>
                <a:cs typeface="Times New Roman"/>
              </a:rPr>
              <a:t>day</a:t>
            </a:r>
            <a:r>
              <a:rPr lang="sv-SE" dirty="0" smtClean="0">
                <a:latin typeface="Times New Roman"/>
                <a:cs typeface="Times New Roman"/>
              </a:rPr>
              <a:t> </a:t>
            </a:r>
            <a:r>
              <a:rPr lang="sv-SE" dirty="0" err="1" smtClean="0">
                <a:latin typeface="Times New Roman"/>
                <a:cs typeface="Times New Roman"/>
              </a:rPr>
              <a:t>observed</a:t>
            </a:r>
            <a:endParaRPr lang="en-US" dirty="0">
              <a:latin typeface="Times New Roman"/>
              <a:cs typeface="Times New Roman"/>
            </a:endParaRPr>
          </a:p>
        </p:txBody>
      </p:sp>
      <p:sp>
        <p:nvSpPr>
          <p:cNvPr id="4" name="TextBox 3"/>
          <p:cNvSpPr txBox="1"/>
          <p:nvPr/>
        </p:nvSpPr>
        <p:spPr>
          <a:xfrm>
            <a:off x="1727184" y="1801252"/>
            <a:ext cx="4532010" cy="484748"/>
          </a:xfrm>
          <a:prstGeom prst="rect">
            <a:avLst/>
          </a:prstGeom>
          <a:noFill/>
        </p:spPr>
        <p:txBody>
          <a:bodyPr wrap="none" rtlCol="0">
            <a:spAutoFit/>
          </a:bodyPr>
          <a:lstStyle/>
          <a:p>
            <a:pPr>
              <a:lnSpc>
                <a:spcPct val="150000"/>
              </a:lnSpc>
              <a:buFont typeface="Arial" pitchFamily="34" charset="0"/>
              <a:buChar char="•"/>
            </a:pPr>
            <a:r>
              <a:rPr lang="sv-SE" dirty="0" smtClean="0">
                <a:latin typeface="Times New Roman"/>
                <a:cs typeface="Times New Roman"/>
              </a:rPr>
              <a:t> </a:t>
            </a:r>
            <a:r>
              <a:rPr lang="sv-SE" dirty="0" err="1" smtClean="0">
                <a:latin typeface="Times New Roman"/>
                <a:cs typeface="Times New Roman"/>
              </a:rPr>
              <a:t>false</a:t>
            </a:r>
            <a:r>
              <a:rPr lang="sv-SE" dirty="0" smtClean="0">
                <a:latin typeface="Times New Roman"/>
                <a:cs typeface="Times New Roman"/>
              </a:rPr>
              <a:t> v events – </a:t>
            </a:r>
            <a:r>
              <a:rPr lang="sv-SE" dirty="0" err="1" smtClean="0">
                <a:latin typeface="Times New Roman"/>
                <a:cs typeface="Times New Roman"/>
              </a:rPr>
              <a:t>cosmic</a:t>
            </a:r>
            <a:r>
              <a:rPr lang="sv-SE" dirty="0" smtClean="0">
                <a:latin typeface="Times New Roman"/>
                <a:cs typeface="Times New Roman"/>
              </a:rPr>
              <a:t> </a:t>
            </a:r>
            <a:r>
              <a:rPr lang="sv-SE" dirty="0" err="1" smtClean="0">
                <a:latin typeface="Times New Roman"/>
                <a:cs typeface="Times New Roman"/>
              </a:rPr>
              <a:t>radiation</a:t>
            </a:r>
            <a:r>
              <a:rPr lang="sv-SE" dirty="0" smtClean="0">
                <a:latin typeface="Times New Roman"/>
                <a:cs typeface="Times New Roman"/>
              </a:rPr>
              <a:t> ~ 3 per hour</a:t>
            </a:r>
            <a:endParaRPr lang="en-US" dirty="0">
              <a:latin typeface="Times New Roman"/>
              <a:cs typeface="Times New Roman"/>
            </a:endParaRPr>
          </a:p>
        </p:txBody>
      </p:sp>
      <p:sp>
        <p:nvSpPr>
          <p:cNvPr id="5" name="Rounded Rectangle 4"/>
          <p:cNvSpPr/>
          <p:nvPr/>
        </p:nvSpPr>
        <p:spPr>
          <a:xfrm>
            <a:off x="2362200" y="2590800"/>
            <a:ext cx="4495800"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cs typeface="Times New Roman"/>
            </a:endParaRPr>
          </a:p>
        </p:txBody>
      </p:sp>
      <p:graphicFrame>
        <p:nvGraphicFramePr>
          <p:cNvPr id="6" name="Object 4"/>
          <p:cNvGraphicFramePr>
            <a:graphicFrameLocks noChangeAspect="1"/>
          </p:cNvGraphicFramePr>
          <p:nvPr>
            <p:extLst>
              <p:ext uri="{D42A27DB-BD31-4B8C-83A1-F6EECF244321}">
                <p14:modId xmlns:p14="http://schemas.microsoft.com/office/powerpoint/2010/main" val="1795865785"/>
              </p:ext>
            </p:extLst>
          </p:nvPr>
        </p:nvGraphicFramePr>
        <p:xfrm>
          <a:off x="5410200" y="4003364"/>
          <a:ext cx="2260558" cy="388424"/>
        </p:xfrm>
        <a:graphic>
          <a:graphicData uri="http://schemas.openxmlformats.org/presentationml/2006/ole">
            <mc:AlternateContent xmlns:mc="http://schemas.openxmlformats.org/markup-compatibility/2006">
              <mc:Choice xmlns:v="urn:schemas-microsoft-com:vml" Requires="v">
                <p:oleObj spid="_x0000_s17630" name="Equation" r:id="rId3" imgW="1104900" imgH="190500" progId="Equation.3">
                  <p:embed/>
                </p:oleObj>
              </mc:Choice>
              <mc:Fallback>
                <p:oleObj name="Equation" r:id="rId3" imgW="1104900" imgH="190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003364"/>
                        <a:ext cx="2260558" cy="3884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kt 17"/>
          <p:cNvGraphicFramePr>
            <a:graphicFrameLocks noChangeAspect="1"/>
          </p:cNvGraphicFramePr>
          <p:nvPr>
            <p:extLst>
              <p:ext uri="{D42A27DB-BD31-4B8C-83A1-F6EECF244321}">
                <p14:modId xmlns:p14="http://schemas.microsoft.com/office/powerpoint/2010/main" val="1604410177"/>
              </p:ext>
            </p:extLst>
          </p:nvPr>
        </p:nvGraphicFramePr>
        <p:xfrm>
          <a:off x="2606675" y="2611438"/>
          <a:ext cx="4008438" cy="809625"/>
        </p:xfrm>
        <a:graphic>
          <a:graphicData uri="http://schemas.openxmlformats.org/presentationml/2006/ole">
            <mc:AlternateContent xmlns:mc="http://schemas.openxmlformats.org/markup-compatibility/2006">
              <mc:Choice xmlns:v="urn:schemas-microsoft-com:vml" Requires="v">
                <p:oleObj spid="_x0000_s17631" name="Equation" r:id="rId5" imgW="2222500" imgH="393700" progId="Equation.3">
                  <p:embed/>
                </p:oleObj>
              </mc:Choice>
              <mc:Fallback>
                <p:oleObj name="Equation" r:id="rId5" imgW="2222500" imgH="393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6675" y="2611438"/>
                        <a:ext cx="4008438" cy="809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20"/>
          <p:cNvSpPr txBox="1"/>
          <p:nvPr/>
        </p:nvSpPr>
        <p:spPr>
          <a:xfrm>
            <a:off x="2222639" y="1015998"/>
            <a:ext cx="4134465"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sv-SE" dirty="0">
                <a:latin typeface="Times New Roman"/>
                <a:cs typeface="Times New Roman"/>
              </a:rPr>
              <a:t>T</a:t>
            </a:r>
            <a:r>
              <a:rPr lang="sv-SE" dirty="0" smtClean="0">
                <a:latin typeface="Times New Roman"/>
                <a:cs typeface="Times New Roman"/>
              </a:rPr>
              <a:t>he Sun </a:t>
            </a:r>
            <a:r>
              <a:rPr lang="sv-SE" dirty="0" err="1" smtClean="0">
                <a:latin typeface="Times New Roman"/>
                <a:cs typeface="Times New Roman"/>
              </a:rPr>
              <a:t>produces</a:t>
            </a:r>
            <a:r>
              <a:rPr lang="sv-SE" dirty="0" smtClean="0">
                <a:latin typeface="Times New Roman"/>
                <a:cs typeface="Times New Roman"/>
              </a:rPr>
              <a:t> </a:t>
            </a:r>
            <a:r>
              <a:rPr lang="sv-SE" dirty="0" err="1" smtClean="0">
                <a:latin typeface="Times New Roman"/>
                <a:cs typeface="Times New Roman"/>
              </a:rPr>
              <a:t>only</a:t>
            </a:r>
            <a:r>
              <a:rPr lang="sv-SE" dirty="0" smtClean="0">
                <a:latin typeface="Times New Roman"/>
                <a:cs typeface="Times New Roman"/>
              </a:rPr>
              <a:t> </a:t>
            </a:r>
            <a:r>
              <a:rPr lang="sv-SE" dirty="0" err="1" smtClean="0">
                <a:latin typeface="Times New Roman"/>
                <a:cs typeface="Times New Roman"/>
              </a:rPr>
              <a:t>electron</a:t>
            </a:r>
            <a:r>
              <a:rPr lang="sv-SE" dirty="0" smtClean="0">
                <a:latin typeface="Times New Roman"/>
                <a:cs typeface="Times New Roman"/>
              </a:rPr>
              <a:t>-neutrinos</a:t>
            </a:r>
            <a:endParaRPr lang="en-US" dirty="0">
              <a:latin typeface="Times New Roman"/>
              <a:cs typeface="Times New Roman"/>
            </a:endParaRPr>
          </a:p>
        </p:txBody>
      </p:sp>
      <p:sp>
        <p:nvSpPr>
          <p:cNvPr id="9" name="TextBox 8"/>
          <p:cNvSpPr txBox="1"/>
          <p:nvPr/>
        </p:nvSpPr>
        <p:spPr>
          <a:xfrm>
            <a:off x="1005142" y="4038600"/>
            <a:ext cx="3967753" cy="369332"/>
          </a:xfrm>
          <a:prstGeom prst="rect">
            <a:avLst/>
          </a:prstGeom>
          <a:noFill/>
        </p:spPr>
        <p:txBody>
          <a:bodyPr wrap="none" rtlCol="0">
            <a:spAutoFit/>
          </a:bodyPr>
          <a:lstStyle/>
          <a:p>
            <a:pPr>
              <a:buFont typeface="Arial"/>
              <a:buChar char="•"/>
            </a:pPr>
            <a:r>
              <a:rPr lang="sv-SE" dirty="0" smtClean="0">
                <a:latin typeface="Times New Roman"/>
                <a:cs typeface="Times New Roman"/>
              </a:rPr>
              <a:t> the </a:t>
            </a:r>
            <a:r>
              <a:rPr lang="sv-SE" dirty="0" err="1" smtClean="0">
                <a:latin typeface="Times New Roman"/>
                <a:cs typeface="Times New Roman"/>
              </a:rPr>
              <a:t>sum</a:t>
            </a:r>
            <a:r>
              <a:rPr lang="sv-SE" dirty="0" smtClean="0">
                <a:latin typeface="Times New Roman"/>
                <a:cs typeface="Times New Roman"/>
              </a:rPr>
              <a:t> </a:t>
            </a:r>
            <a:r>
              <a:rPr lang="sv-SE" dirty="0" err="1" smtClean="0">
                <a:latin typeface="Times New Roman"/>
                <a:cs typeface="Times New Roman"/>
              </a:rPr>
              <a:t>consistent</a:t>
            </a:r>
            <a:r>
              <a:rPr lang="sv-SE" dirty="0" smtClean="0">
                <a:latin typeface="Times New Roman"/>
                <a:cs typeface="Times New Roman"/>
              </a:rPr>
              <a:t> with the solar </a:t>
            </a:r>
            <a:r>
              <a:rPr lang="sv-SE" dirty="0" err="1" smtClean="0">
                <a:latin typeface="Times New Roman"/>
                <a:cs typeface="Times New Roman"/>
              </a:rPr>
              <a:t>model</a:t>
            </a:r>
            <a:endParaRPr lang="en-US" dirty="0">
              <a:latin typeface="Times New Roman"/>
              <a:cs typeface="Times New Roman"/>
            </a:endParaRPr>
          </a:p>
        </p:txBody>
      </p:sp>
      <p:sp>
        <p:nvSpPr>
          <p:cNvPr id="10" name="TextBox 9"/>
          <p:cNvSpPr txBox="1"/>
          <p:nvPr/>
        </p:nvSpPr>
        <p:spPr>
          <a:xfrm>
            <a:off x="1182942" y="4749800"/>
            <a:ext cx="6481261" cy="369332"/>
          </a:xfrm>
          <a:prstGeom prst="rect">
            <a:avLst/>
          </a:prstGeom>
          <a:noFill/>
        </p:spPr>
        <p:txBody>
          <a:bodyPr wrap="none" rtlCol="0">
            <a:spAutoFit/>
          </a:bodyPr>
          <a:lstStyle/>
          <a:p>
            <a:pPr>
              <a:buFont typeface="Arial" pitchFamily="34" charset="0"/>
              <a:buChar char="•"/>
            </a:pPr>
            <a:r>
              <a:rPr lang="sv-SE" dirty="0" smtClean="0">
                <a:latin typeface="Times New Roman"/>
                <a:cs typeface="Times New Roman"/>
              </a:rPr>
              <a:t> first </a:t>
            </a:r>
            <a:r>
              <a:rPr lang="sv-SE" dirty="0" err="1" smtClean="0">
                <a:latin typeface="Times New Roman"/>
                <a:cs typeface="Times New Roman"/>
              </a:rPr>
              <a:t>results</a:t>
            </a:r>
            <a:r>
              <a:rPr lang="sv-SE" dirty="0" smtClean="0">
                <a:latin typeface="Times New Roman"/>
                <a:cs typeface="Times New Roman"/>
              </a:rPr>
              <a:t> 2001/2002: </a:t>
            </a:r>
            <a:r>
              <a:rPr lang="sv-SE" dirty="0" err="1" smtClean="0">
                <a:solidFill>
                  <a:srgbClr val="C00000"/>
                </a:solidFill>
                <a:latin typeface="Times New Roman"/>
                <a:cs typeface="Times New Roman"/>
              </a:rPr>
              <a:t>evidence</a:t>
            </a:r>
            <a:r>
              <a:rPr lang="sv-SE" dirty="0" smtClean="0">
                <a:solidFill>
                  <a:srgbClr val="C00000"/>
                </a:solidFill>
                <a:latin typeface="Times New Roman"/>
                <a:cs typeface="Times New Roman"/>
              </a:rPr>
              <a:t> for oscillation to </a:t>
            </a:r>
            <a:r>
              <a:rPr lang="sv-SE" dirty="0" err="1" smtClean="0">
                <a:solidFill>
                  <a:srgbClr val="C00000"/>
                </a:solidFill>
                <a:latin typeface="Symbol" charset="2"/>
                <a:cs typeface="Symbol" charset="2"/>
              </a:rPr>
              <a:t>n</a:t>
            </a:r>
            <a:r>
              <a:rPr lang="sv-SE" baseline="-25000" dirty="0" err="1" smtClean="0">
                <a:solidFill>
                  <a:srgbClr val="C00000"/>
                </a:solidFill>
                <a:latin typeface="Symbol" charset="2"/>
                <a:cs typeface="Symbol" charset="2"/>
              </a:rPr>
              <a:t>m</a:t>
            </a:r>
            <a:r>
              <a:rPr lang="sv-SE" baseline="-25000" dirty="0" smtClean="0">
                <a:solidFill>
                  <a:srgbClr val="C00000"/>
                </a:solidFill>
                <a:latin typeface="Symbol" charset="2"/>
                <a:cs typeface="Symbol" charset="2"/>
              </a:rPr>
              <a:t>  </a:t>
            </a:r>
            <a:r>
              <a:rPr lang="sv-SE" dirty="0" smtClean="0">
                <a:solidFill>
                  <a:srgbClr val="C00000"/>
                </a:solidFill>
                <a:latin typeface="Symbol" charset="2"/>
                <a:cs typeface="Symbol" charset="2"/>
              </a:rPr>
              <a:t>/ n</a:t>
            </a:r>
            <a:r>
              <a:rPr lang="sv-SE" baseline="-25000" dirty="0" smtClean="0">
                <a:solidFill>
                  <a:srgbClr val="C00000"/>
                </a:solidFill>
                <a:latin typeface="Symbol" charset="2"/>
                <a:cs typeface="Symbol" charset="2"/>
              </a:rPr>
              <a:t>t</a:t>
            </a:r>
            <a:r>
              <a:rPr lang="sv-SE" dirty="0" smtClean="0">
                <a:solidFill>
                  <a:srgbClr val="C00000"/>
                </a:solidFill>
                <a:latin typeface="Symbol" charset="2"/>
                <a:cs typeface="Symbol" charset="2"/>
              </a:rPr>
              <a:t> </a:t>
            </a:r>
            <a:r>
              <a:rPr lang="sv-SE" dirty="0" smtClean="0">
                <a:solidFill>
                  <a:srgbClr val="C00000"/>
                </a:solidFill>
                <a:latin typeface="Times New Roman"/>
                <a:cs typeface="Times New Roman"/>
              </a:rPr>
              <a:t>neutrinos</a:t>
            </a:r>
            <a:endParaRPr lang="en-US" dirty="0">
              <a:solidFill>
                <a:srgbClr val="C00000"/>
              </a:solidFill>
              <a:latin typeface="Times New Roman"/>
              <a:cs typeface="Times New Roman"/>
            </a:endParaRPr>
          </a:p>
        </p:txBody>
      </p:sp>
      <p:pic>
        <p:nvPicPr>
          <p:cNvPr id="11" name="Picture 10"/>
          <p:cNvPicPr>
            <a:picLocks noChangeAspect="1"/>
          </p:cNvPicPr>
          <p:nvPr/>
        </p:nvPicPr>
        <p:blipFill>
          <a:blip r:embed="rId7"/>
          <a:stretch>
            <a:fillRect/>
          </a:stretch>
        </p:blipFill>
        <p:spPr>
          <a:xfrm>
            <a:off x="2501329" y="5407999"/>
            <a:ext cx="4189941" cy="648255"/>
          </a:xfrm>
          <a:prstGeom prst="rect">
            <a:avLst/>
          </a:prstGeom>
        </p:spPr>
      </p:pic>
    </p:spTree>
    <p:extLst>
      <p:ext uri="{BB962C8B-B14F-4D97-AF65-F5344CB8AC3E}">
        <p14:creationId xmlns:p14="http://schemas.microsoft.com/office/powerpoint/2010/main" val="228935156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32400" y="4876800"/>
            <a:ext cx="2755900" cy="1066800"/>
          </a:xfrm>
          <a:prstGeom prst="roundRect">
            <a:avLst/>
          </a:prstGeom>
          <a:no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TextBox 3"/>
          <p:cNvSpPr txBox="1"/>
          <p:nvPr/>
        </p:nvSpPr>
        <p:spPr>
          <a:xfrm>
            <a:off x="1250845" y="4934634"/>
            <a:ext cx="2467630" cy="646331"/>
          </a:xfrm>
          <a:prstGeom prst="rect">
            <a:avLst/>
          </a:prstGeom>
          <a:noFill/>
        </p:spPr>
        <p:txBody>
          <a:bodyPr wrap="none" rtlCol="0">
            <a:spAutoFit/>
          </a:bodyPr>
          <a:lstStyle/>
          <a:p>
            <a:pPr algn="ctr"/>
            <a:r>
              <a:rPr lang="sv-SE" dirty="0" err="1" smtClean="0">
                <a:solidFill>
                  <a:srgbClr val="C00000"/>
                </a:solidFill>
                <a:latin typeface="Symbol" pitchFamily="18" charset="2"/>
              </a:rPr>
              <a:t>n</a:t>
            </a:r>
            <a:r>
              <a:rPr lang="sv-SE" baseline="-25000" dirty="0" err="1" smtClean="0">
                <a:solidFill>
                  <a:srgbClr val="C00000"/>
                </a:solidFill>
              </a:rPr>
              <a:t>e</a:t>
            </a:r>
            <a:r>
              <a:rPr lang="sv-SE" baseline="-25000" dirty="0" smtClean="0">
                <a:solidFill>
                  <a:srgbClr val="C00000"/>
                </a:solidFill>
              </a:rPr>
              <a:t> </a:t>
            </a:r>
            <a:r>
              <a:rPr lang="sv-SE" dirty="0" err="1" smtClean="0">
                <a:solidFill>
                  <a:srgbClr val="C00000"/>
                </a:solidFill>
                <a:latin typeface="Times New Roman"/>
                <a:cs typeface="Times New Roman"/>
              </a:rPr>
              <a:t>changes</a:t>
            </a:r>
            <a:r>
              <a:rPr lang="sv-SE" dirty="0" smtClean="0">
                <a:solidFill>
                  <a:srgbClr val="C00000"/>
                </a:solidFill>
                <a:latin typeface="Times New Roman"/>
                <a:cs typeface="Times New Roman"/>
              </a:rPr>
              <a:t> </a:t>
            </a:r>
            <a:r>
              <a:rPr lang="sv-SE" cap="small" dirty="0" err="1" smtClean="0">
                <a:solidFill>
                  <a:srgbClr val="C00000"/>
                </a:solidFill>
                <a:latin typeface="Times New Roman"/>
                <a:cs typeface="Times New Roman"/>
              </a:rPr>
              <a:t>flavour</a:t>
            </a:r>
            <a:r>
              <a:rPr lang="sv-SE" cap="small" dirty="0" smtClean="0">
                <a:solidFill>
                  <a:srgbClr val="C00000"/>
                </a:solidFill>
                <a:latin typeface="Times New Roman"/>
                <a:cs typeface="Times New Roman"/>
              </a:rPr>
              <a:t> </a:t>
            </a:r>
          </a:p>
          <a:p>
            <a:pPr algn="ctr"/>
            <a:r>
              <a:rPr lang="sv-SE" dirty="0" smtClean="0"/>
              <a:t>- </a:t>
            </a:r>
            <a:r>
              <a:rPr lang="sv-SE" dirty="0" err="1" smtClean="0">
                <a:latin typeface="Times New Roman"/>
                <a:cs typeface="Times New Roman"/>
              </a:rPr>
              <a:t>direct</a:t>
            </a:r>
            <a:r>
              <a:rPr lang="sv-SE" dirty="0" smtClean="0">
                <a:latin typeface="Times New Roman"/>
                <a:cs typeface="Times New Roman"/>
              </a:rPr>
              <a:t> observation </a:t>
            </a:r>
            <a:r>
              <a:rPr lang="sv-SE" dirty="0" smtClean="0"/>
              <a:t>(7</a:t>
            </a:r>
            <a:r>
              <a:rPr lang="sv-SE" dirty="0" smtClean="0">
                <a:latin typeface="Symbol" pitchFamily="18" charset="2"/>
              </a:rPr>
              <a:t>s</a:t>
            </a:r>
            <a:r>
              <a:rPr lang="sv-SE" dirty="0" smtClean="0"/>
              <a:t>)</a:t>
            </a:r>
            <a:endParaRPr lang="en-US" dirty="0"/>
          </a:p>
        </p:txBody>
      </p:sp>
      <p:graphicFrame>
        <p:nvGraphicFramePr>
          <p:cNvPr id="5" name="Object 5"/>
          <p:cNvGraphicFramePr>
            <a:graphicFrameLocks noChangeAspect="1"/>
          </p:cNvGraphicFramePr>
          <p:nvPr>
            <p:extLst>
              <p:ext uri="{D42A27DB-BD31-4B8C-83A1-F6EECF244321}">
                <p14:modId xmlns:p14="http://schemas.microsoft.com/office/powerpoint/2010/main" val="499565326"/>
              </p:ext>
            </p:extLst>
          </p:nvPr>
        </p:nvGraphicFramePr>
        <p:xfrm>
          <a:off x="5376863" y="4960938"/>
          <a:ext cx="2454275" cy="471487"/>
        </p:xfrm>
        <a:graphic>
          <a:graphicData uri="http://schemas.openxmlformats.org/presentationml/2006/ole">
            <mc:AlternateContent xmlns:mc="http://schemas.openxmlformats.org/markup-compatibility/2006">
              <mc:Choice xmlns:v="urn:schemas-microsoft-com:vml" Requires="v">
                <p:oleObj spid="_x0000_s18736" name="Equation" r:id="rId3" imgW="1257300" imgH="241300" progId="Equation.3">
                  <p:embed/>
                </p:oleObj>
              </mc:Choice>
              <mc:Fallback>
                <p:oleObj name="Equation" r:id="rId3" imgW="1257300" imgH="241300" progId="Equation.3">
                  <p:embed/>
                  <p:pic>
                    <p:nvPicPr>
                      <p:cNvPr id="0" name=""/>
                      <p:cNvPicPr>
                        <a:picLocks noChangeAspect="1" noChangeArrowheads="1"/>
                      </p:cNvPicPr>
                      <p:nvPr/>
                    </p:nvPicPr>
                    <p:blipFill>
                      <a:blip r:embed="rId4"/>
                      <a:srcRect/>
                      <a:stretch>
                        <a:fillRect/>
                      </a:stretch>
                    </p:blipFill>
                    <p:spPr bwMode="auto">
                      <a:xfrm>
                        <a:off x="5376863" y="4960938"/>
                        <a:ext cx="2454275" cy="471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6"/>
          <p:cNvGraphicFramePr>
            <a:graphicFrameLocks noChangeAspect="1"/>
          </p:cNvGraphicFramePr>
          <p:nvPr>
            <p:extLst>
              <p:ext uri="{D42A27DB-BD31-4B8C-83A1-F6EECF244321}">
                <p14:modId xmlns:p14="http://schemas.microsoft.com/office/powerpoint/2010/main" val="486183728"/>
              </p:ext>
            </p:extLst>
          </p:nvPr>
        </p:nvGraphicFramePr>
        <p:xfrm>
          <a:off x="6073776" y="5480050"/>
          <a:ext cx="870951" cy="370450"/>
        </p:xfrm>
        <a:graphic>
          <a:graphicData uri="http://schemas.openxmlformats.org/presentationml/2006/ole">
            <mc:AlternateContent xmlns:mc="http://schemas.openxmlformats.org/markup-compatibility/2006">
              <mc:Choice xmlns:v="urn:schemas-microsoft-com:vml" Requires="v">
                <p:oleObj spid="_x0000_s18737" name="Equation" r:id="rId5" imgW="444500" imgH="190500" progId="Equation.3">
                  <p:embed/>
                </p:oleObj>
              </mc:Choice>
              <mc:Fallback>
                <p:oleObj name="Equation" r:id="rId5" imgW="444500" imgH="190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3776" y="5480050"/>
                        <a:ext cx="870951" cy="370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2" descr="pnt"/>
          <p:cNvPicPr>
            <a:picLocks noChangeAspect="1" noChangeArrowheads="1"/>
          </p:cNvPicPr>
          <p:nvPr/>
        </p:nvPicPr>
        <p:blipFill>
          <a:blip r:embed="rId7" cstate="print"/>
          <a:srcRect t="4094" r="5379"/>
          <a:stretch>
            <a:fillRect/>
          </a:stretch>
        </p:blipFill>
        <p:spPr bwMode="auto">
          <a:xfrm>
            <a:off x="1759938" y="723900"/>
            <a:ext cx="5553089" cy="4000500"/>
          </a:xfrm>
          <a:prstGeom prst="rect">
            <a:avLst/>
          </a:prstGeom>
          <a:noFill/>
          <a:ln w="9525">
            <a:noFill/>
            <a:miter lim="800000"/>
            <a:headEnd/>
            <a:tailEnd/>
          </a:ln>
        </p:spPr>
      </p:pic>
    </p:spTree>
    <p:extLst>
      <p:ext uri="{BB962C8B-B14F-4D97-AF65-F5344CB8AC3E}">
        <p14:creationId xmlns:p14="http://schemas.microsoft.com/office/powerpoint/2010/main" val="78188409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917" y="1681840"/>
            <a:ext cx="4425083" cy="3178014"/>
          </a:xfrm>
          <a:prstGeom prst="rect">
            <a:avLst/>
          </a:prstGeom>
        </p:spPr>
      </p:pic>
      <p:sp>
        <p:nvSpPr>
          <p:cNvPr id="2" name="TextBox 1"/>
          <p:cNvSpPr txBox="1"/>
          <p:nvPr/>
        </p:nvSpPr>
        <p:spPr>
          <a:xfrm>
            <a:off x="2861733" y="304800"/>
            <a:ext cx="3234267" cy="523220"/>
          </a:xfrm>
          <a:prstGeom prst="rect">
            <a:avLst/>
          </a:prstGeom>
          <a:noFill/>
        </p:spPr>
        <p:txBody>
          <a:bodyPr wrap="square" rtlCol="0">
            <a:spAutoFit/>
          </a:bodyPr>
          <a:lstStyle/>
          <a:p>
            <a:pPr algn="ctr"/>
            <a:r>
              <a:rPr lang="en-US" sz="2800" b="1" dirty="0" err="1" smtClean="0">
                <a:solidFill>
                  <a:srgbClr val="0000FF"/>
                </a:solidFill>
                <a:latin typeface="Times New Roman"/>
                <a:cs typeface="Times New Roman"/>
              </a:rPr>
              <a:t>KamLAND</a:t>
            </a:r>
            <a:endParaRPr lang="en-US" sz="2800" b="1" dirty="0">
              <a:solidFill>
                <a:srgbClr val="0000FF"/>
              </a:solidFill>
              <a:latin typeface="Times New Roman"/>
              <a:cs typeface="Times New Roman"/>
            </a:endParaRPr>
          </a:p>
        </p:txBody>
      </p:sp>
      <p:sp>
        <p:nvSpPr>
          <p:cNvPr id="5" name="Rounded Rectangle 4"/>
          <p:cNvSpPr/>
          <p:nvPr/>
        </p:nvSpPr>
        <p:spPr>
          <a:xfrm>
            <a:off x="4190958" y="4923361"/>
            <a:ext cx="3327442" cy="1328016"/>
          </a:xfrm>
          <a:prstGeom prst="round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Object 2"/>
          <p:cNvGraphicFramePr>
            <a:graphicFrameLocks noChangeAspect="1"/>
          </p:cNvGraphicFramePr>
          <p:nvPr>
            <p:extLst>
              <p:ext uri="{D42A27DB-BD31-4B8C-83A1-F6EECF244321}">
                <p14:modId xmlns:p14="http://schemas.microsoft.com/office/powerpoint/2010/main" val="2123266685"/>
              </p:ext>
            </p:extLst>
          </p:nvPr>
        </p:nvGraphicFramePr>
        <p:xfrm>
          <a:off x="4761401" y="5063062"/>
          <a:ext cx="2553800" cy="1028849"/>
        </p:xfrm>
        <a:graphic>
          <a:graphicData uri="http://schemas.openxmlformats.org/presentationml/2006/ole">
            <mc:AlternateContent xmlns:mc="http://schemas.openxmlformats.org/markup-compatibility/2006">
              <mc:Choice xmlns:v="urn:schemas-microsoft-com:vml" Requires="v">
                <p:oleObj spid="_x0000_s63559" name="Equation" r:id="rId4" imgW="1701800" imgH="685800" progId="Equation.3">
                  <p:embed/>
                </p:oleObj>
              </mc:Choice>
              <mc:Fallback>
                <p:oleObj name="Equation" r:id="rId4" imgW="1701800" imgH="685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1401" y="5063062"/>
                        <a:ext cx="2553800" cy="1028849"/>
                      </a:xfrm>
                      <a:prstGeom prst="rect">
                        <a:avLst/>
                      </a:prstGeom>
                      <a:noFill/>
                    </p:spPr>
                  </p:pic>
                </p:oleObj>
              </mc:Fallback>
            </mc:AlternateContent>
          </a:graphicData>
        </a:graphic>
      </p:graphicFrame>
      <p:sp>
        <p:nvSpPr>
          <p:cNvPr id="7" name="TextBox 6"/>
          <p:cNvSpPr txBox="1"/>
          <p:nvPr/>
        </p:nvSpPr>
        <p:spPr>
          <a:xfrm>
            <a:off x="880748" y="5063062"/>
            <a:ext cx="2069885" cy="646331"/>
          </a:xfrm>
          <a:prstGeom prst="rect">
            <a:avLst/>
          </a:prstGeom>
          <a:noFill/>
        </p:spPr>
        <p:txBody>
          <a:bodyPr wrap="square" rtlCol="0">
            <a:spAutoFit/>
          </a:bodyPr>
          <a:lstStyle/>
          <a:p>
            <a:pPr algn="ctr"/>
            <a:r>
              <a:rPr lang="en-US" dirty="0" smtClean="0">
                <a:latin typeface="Times New Roman"/>
                <a:cs typeface="Times New Roman"/>
              </a:rPr>
              <a:t>Anti-neutrinos from 53 reactors</a:t>
            </a:r>
            <a:endParaRPr lang="en-US" dirty="0">
              <a:latin typeface="Times New Roman"/>
              <a:cs typeface="Times New Roman"/>
            </a:endParaRPr>
          </a:p>
        </p:txBody>
      </p:sp>
      <p:pic>
        <p:nvPicPr>
          <p:cNvPr id="8" name="Picture 7"/>
          <p:cNvPicPr>
            <a:picLocks noChangeAspect="1"/>
          </p:cNvPicPr>
          <p:nvPr/>
        </p:nvPicPr>
        <p:blipFill>
          <a:blip r:embed="rId6"/>
          <a:stretch>
            <a:fillRect/>
          </a:stretch>
        </p:blipFill>
        <p:spPr>
          <a:xfrm>
            <a:off x="4482000" y="1450320"/>
            <a:ext cx="4445000" cy="3213100"/>
          </a:xfrm>
          <a:prstGeom prst="rect">
            <a:avLst/>
          </a:prstGeom>
        </p:spPr>
      </p:pic>
      <p:sp>
        <p:nvSpPr>
          <p:cNvPr id="10" name="TextBox 9"/>
          <p:cNvSpPr txBox="1"/>
          <p:nvPr/>
        </p:nvSpPr>
        <p:spPr>
          <a:xfrm>
            <a:off x="444500" y="5905500"/>
            <a:ext cx="3467100" cy="307777"/>
          </a:xfrm>
          <a:prstGeom prst="rect">
            <a:avLst/>
          </a:prstGeom>
          <a:noFill/>
        </p:spPr>
        <p:txBody>
          <a:bodyPr wrap="square" rtlCol="0">
            <a:spAutoFit/>
          </a:bodyPr>
          <a:lstStyle/>
          <a:p>
            <a:r>
              <a:rPr lang="en-US" sz="1400" dirty="0" err="1" smtClean="0">
                <a:latin typeface="Times New Roman"/>
                <a:cs typeface="Times New Roman"/>
              </a:rPr>
              <a:t>Gando</a:t>
            </a:r>
            <a:r>
              <a:rPr lang="en-US" sz="1400" dirty="0" smtClean="0">
                <a:latin typeface="Times New Roman"/>
                <a:cs typeface="Times New Roman"/>
              </a:rPr>
              <a:t> </a:t>
            </a:r>
            <a:r>
              <a:rPr lang="en-US" sz="1400" i="1" dirty="0" err="1" smtClean="0">
                <a:latin typeface="Times New Roman"/>
                <a:cs typeface="Times New Roman"/>
              </a:rPr>
              <a:t>etal</a:t>
            </a:r>
            <a:r>
              <a:rPr lang="en-US" sz="1400" i="1" dirty="0" smtClean="0">
                <a:latin typeface="Times New Roman"/>
                <a:cs typeface="Times New Roman"/>
              </a:rPr>
              <a:t>. </a:t>
            </a:r>
            <a:r>
              <a:rPr lang="en-US" sz="1400" dirty="0" smtClean="0">
                <a:latin typeface="Times New Roman"/>
                <a:cs typeface="Times New Roman"/>
              </a:rPr>
              <a:t> Phys. Rev. D</a:t>
            </a:r>
            <a:r>
              <a:rPr lang="en-US" sz="1400" b="1" dirty="0" smtClean="0">
                <a:latin typeface="Times New Roman"/>
                <a:cs typeface="Times New Roman"/>
              </a:rPr>
              <a:t>83</a:t>
            </a:r>
            <a:r>
              <a:rPr lang="en-US" sz="1400" dirty="0" smtClean="0">
                <a:latin typeface="Times New Roman"/>
                <a:cs typeface="Times New Roman"/>
              </a:rPr>
              <a:t>, 052002 (2011)</a:t>
            </a:r>
            <a:endParaRPr lang="en-US" sz="1400" dirty="0">
              <a:latin typeface="Times New Roman"/>
              <a:cs typeface="Times New Roman"/>
            </a:endParaRPr>
          </a:p>
        </p:txBody>
      </p:sp>
      <p:pic>
        <p:nvPicPr>
          <p:cNvPr id="11" name="Picture 10"/>
          <p:cNvPicPr>
            <a:picLocks noChangeAspect="1"/>
          </p:cNvPicPr>
          <p:nvPr/>
        </p:nvPicPr>
        <p:blipFill>
          <a:blip r:embed="rId7"/>
          <a:stretch>
            <a:fillRect/>
          </a:stretch>
        </p:blipFill>
        <p:spPr>
          <a:xfrm>
            <a:off x="406359" y="937599"/>
            <a:ext cx="4189941" cy="648255"/>
          </a:xfrm>
          <a:prstGeom prst="rect">
            <a:avLst/>
          </a:prstGeom>
        </p:spPr>
      </p:pic>
    </p:spTree>
    <p:extLst>
      <p:ext uri="{BB962C8B-B14F-4D97-AF65-F5344CB8AC3E}">
        <p14:creationId xmlns:p14="http://schemas.microsoft.com/office/powerpoint/2010/main" val="134971307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6000" y="1295400"/>
            <a:ext cx="4572000"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47901" y="381000"/>
            <a:ext cx="4483099" cy="461665"/>
          </a:xfrm>
          <a:prstGeom prst="rect">
            <a:avLst/>
          </a:prstGeom>
          <a:noFill/>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sv-SE" sz="2400" b="1" cap="small" dirty="0" err="1" smtClean="0">
                <a:solidFill>
                  <a:srgbClr val="0000FF"/>
                </a:solidFill>
                <a:latin typeface="Times New Roman"/>
                <a:cs typeface="Times New Roman"/>
              </a:rPr>
              <a:t>matter</a:t>
            </a:r>
            <a:r>
              <a:rPr lang="sv-SE" sz="2400" b="1" cap="small" dirty="0" smtClean="0">
                <a:solidFill>
                  <a:srgbClr val="0000FF"/>
                </a:solidFill>
                <a:latin typeface="Times New Roman"/>
                <a:cs typeface="Times New Roman"/>
              </a:rPr>
              <a:t> </a:t>
            </a:r>
            <a:r>
              <a:rPr lang="sv-SE" sz="2400" b="1" cap="small" dirty="0" err="1" smtClean="0">
                <a:solidFill>
                  <a:srgbClr val="0000FF"/>
                </a:solidFill>
                <a:latin typeface="Times New Roman"/>
                <a:cs typeface="Times New Roman"/>
              </a:rPr>
              <a:t>effects</a:t>
            </a:r>
            <a:r>
              <a:rPr lang="sv-SE" sz="2400" b="1" cap="small" dirty="0" smtClean="0">
                <a:solidFill>
                  <a:srgbClr val="0000FF"/>
                </a:solidFill>
                <a:latin typeface="Times New Roman"/>
                <a:cs typeface="Times New Roman"/>
              </a:rPr>
              <a:t> </a:t>
            </a:r>
            <a:r>
              <a:rPr lang="sv-SE" sz="2400" b="1" dirty="0" smtClean="0">
                <a:solidFill>
                  <a:srgbClr val="0000FF"/>
                </a:solidFill>
                <a:latin typeface="Times New Roman"/>
                <a:cs typeface="Times New Roman"/>
              </a:rPr>
              <a:t>(MSW)</a:t>
            </a:r>
            <a:endParaRPr lang="en-US" sz="2400" b="1" dirty="0">
              <a:solidFill>
                <a:srgbClr val="0000FF"/>
              </a:solidFill>
              <a:latin typeface="Times New Roman"/>
              <a:cs typeface="Times New Roman"/>
            </a:endParaRPr>
          </a:p>
        </p:txBody>
      </p:sp>
      <p:graphicFrame>
        <p:nvGraphicFramePr>
          <p:cNvPr id="4" name="Object 3"/>
          <p:cNvGraphicFramePr>
            <a:graphicFrameLocks noChangeAspect="1"/>
          </p:cNvGraphicFramePr>
          <p:nvPr/>
        </p:nvGraphicFramePr>
        <p:xfrm>
          <a:off x="2352675" y="1371600"/>
          <a:ext cx="4438650" cy="762000"/>
        </p:xfrm>
        <a:graphic>
          <a:graphicData uri="http://schemas.openxmlformats.org/presentationml/2006/ole">
            <mc:AlternateContent xmlns:mc="http://schemas.openxmlformats.org/markup-compatibility/2006">
              <mc:Choice xmlns:v="urn:schemas-microsoft-com:vml" Requires="v">
                <p:oleObj spid="_x0000_s19674" name="Ekvation" r:id="rId3" imgW="2958840" imgH="507960" progId="Equation.3">
                  <p:embed/>
                </p:oleObj>
              </mc:Choice>
              <mc:Fallback>
                <p:oleObj name="Ekvation" r:id="rId3" imgW="2958840" imgH="5079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675" y="1371600"/>
                        <a:ext cx="443865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4"/>
          <p:cNvGrpSpPr/>
          <p:nvPr/>
        </p:nvGrpSpPr>
        <p:grpSpPr>
          <a:xfrm>
            <a:off x="533400" y="4769174"/>
            <a:ext cx="3276600" cy="1219200"/>
            <a:chOff x="533400" y="4565974"/>
            <a:chExt cx="3276600" cy="1219200"/>
          </a:xfrm>
        </p:grpSpPr>
        <p:sp>
          <p:nvSpPr>
            <p:cNvPr id="6" name="Rounded Rectangle 5"/>
            <p:cNvSpPr/>
            <p:nvPr/>
          </p:nvSpPr>
          <p:spPr>
            <a:xfrm>
              <a:off x="533400" y="4565974"/>
              <a:ext cx="3276600" cy="121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5"/>
            <p:cNvGraphicFramePr>
              <a:graphicFrameLocks noChangeAspect="1"/>
            </p:cNvGraphicFramePr>
            <p:nvPr>
              <p:extLst>
                <p:ext uri="{D42A27DB-BD31-4B8C-83A1-F6EECF244321}">
                  <p14:modId xmlns:p14="http://schemas.microsoft.com/office/powerpoint/2010/main" val="4212005448"/>
                </p:ext>
              </p:extLst>
            </p:nvPr>
          </p:nvGraphicFramePr>
          <p:xfrm>
            <a:off x="647700" y="4652963"/>
            <a:ext cx="3043238" cy="1046162"/>
          </p:xfrm>
          <a:graphic>
            <a:graphicData uri="http://schemas.openxmlformats.org/presentationml/2006/ole">
              <mc:AlternateContent xmlns:mc="http://schemas.openxmlformats.org/markup-compatibility/2006">
                <mc:Choice xmlns:v="urn:schemas-microsoft-com:vml" Requires="v">
                  <p:oleObj spid="_x0000_s19675" name="Equation" r:id="rId5" imgW="2032000" imgH="698500" progId="Equation.3">
                    <p:embed/>
                  </p:oleObj>
                </mc:Choice>
                <mc:Fallback>
                  <p:oleObj name="Equation" r:id="rId5" imgW="2032000" imgH="698500" progId="Equation.3">
                    <p:embed/>
                    <p:pic>
                      <p:nvPicPr>
                        <p:cNvPr id="0" name=""/>
                        <p:cNvPicPr>
                          <a:picLocks noChangeAspect="1" noChangeArrowheads="1"/>
                        </p:cNvPicPr>
                        <p:nvPr/>
                      </p:nvPicPr>
                      <p:blipFill>
                        <a:blip r:embed="rId6"/>
                        <a:srcRect/>
                        <a:stretch>
                          <a:fillRect/>
                        </a:stretch>
                      </p:blipFill>
                      <p:spPr bwMode="auto">
                        <a:xfrm>
                          <a:off x="647700" y="4652963"/>
                          <a:ext cx="3043238" cy="1046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 name="Text Box 8"/>
          <p:cNvSpPr txBox="1">
            <a:spLocks noChangeArrowheads="1"/>
          </p:cNvSpPr>
          <p:nvPr/>
        </p:nvSpPr>
        <p:spPr bwMode="auto">
          <a:xfrm>
            <a:off x="1240240" y="3894821"/>
            <a:ext cx="1955583" cy="646331"/>
          </a:xfrm>
          <a:prstGeom prst="rect">
            <a:avLst/>
          </a:prstGeom>
          <a:noFill/>
          <a:ln w="9525">
            <a:noFill/>
            <a:miter lim="800000"/>
            <a:headEnd/>
            <a:tailEnd/>
          </a:ln>
        </p:spPr>
        <p:txBody>
          <a:bodyPr wrap="none">
            <a:spAutoFit/>
          </a:bodyPr>
          <a:lstStyle/>
          <a:p>
            <a:pPr algn="ctr"/>
            <a:r>
              <a:rPr lang="sv-SE" dirty="0" err="1">
                <a:solidFill>
                  <a:srgbClr val="990000"/>
                </a:solidFill>
                <a:latin typeface="Times New Roman"/>
                <a:cs typeface="Times New Roman"/>
              </a:rPr>
              <a:t>E</a:t>
            </a:r>
            <a:r>
              <a:rPr lang="sv-SE" dirty="0" err="1" smtClean="0">
                <a:solidFill>
                  <a:srgbClr val="990000"/>
                </a:solidFill>
                <a:latin typeface="Times New Roman"/>
                <a:cs typeface="Times New Roman"/>
              </a:rPr>
              <a:t>ffective</a:t>
            </a:r>
            <a:r>
              <a:rPr lang="sv-SE" dirty="0" smtClean="0">
                <a:solidFill>
                  <a:srgbClr val="990000"/>
                </a:solidFill>
                <a:latin typeface="Times New Roman"/>
                <a:cs typeface="Times New Roman"/>
              </a:rPr>
              <a:t> </a:t>
            </a:r>
            <a:r>
              <a:rPr lang="sv-SE" dirty="0" err="1" smtClean="0">
                <a:solidFill>
                  <a:srgbClr val="990000"/>
                </a:solidFill>
                <a:latin typeface="Times New Roman"/>
                <a:cs typeface="Times New Roman"/>
              </a:rPr>
              <a:t>angle</a:t>
            </a:r>
            <a:endParaRPr lang="sv-SE" dirty="0" smtClean="0">
              <a:solidFill>
                <a:srgbClr val="990000"/>
              </a:solidFill>
              <a:latin typeface="Times New Roman"/>
              <a:cs typeface="Times New Roman"/>
            </a:endParaRPr>
          </a:p>
          <a:p>
            <a:pPr algn="ctr"/>
            <a:r>
              <a:rPr lang="sv-SE" dirty="0" err="1" smtClean="0">
                <a:solidFill>
                  <a:srgbClr val="990000"/>
                </a:solidFill>
                <a:latin typeface="Times New Roman"/>
                <a:cs typeface="Times New Roman"/>
              </a:rPr>
              <a:t>e</a:t>
            </a:r>
            <a:r>
              <a:rPr lang="sv-SE" baseline="0" dirty="0" err="1" smtClean="0">
                <a:solidFill>
                  <a:srgbClr val="990000"/>
                </a:solidFill>
                <a:latin typeface="Times New Roman"/>
                <a:cs typeface="Times New Roman"/>
              </a:rPr>
              <a:t>nergy</a:t>
            </a:r>
            <a:r>
              <a:rPr lang="sv-SE" baseline="0" dirty="0" smtClean="0">
                <a:solidFill>
                  <a:srgbClr val="990000"/>
                </a:solidFill>
                <a:latin typeface="Times New Roman"/>
                <a:cs typeface="Times New Roman"/>
              </a:rPr>
              <a:t> </a:t>
            </a:r>
            <a:r>
              <a:rPr lang="sv-SE" baseline="0" dirty="0" err="1" smtClean="0">
                <a:solidFill>
                  <a:srgbClr val="990000"/>
                </a:solidFill>
                <a:latin typeface="Times New Roman"/>
                <a:cs typeface="Times New Roman"/>
              </a:rPr>
              <a:t>dependence</a:t>
            </a:r>
            <a:endParaRPr lang="en-US" baseline="0" dirty="0">
              <a:solidFill>
                <a:srgbClr val="990000"/>
              </a:solidFill>
              <a:latin typeface="Times New Roman"/>
              <a:cs typeface="Times New Roman"/>
            </a:endParaRPr>
          </a:p>
        </p:txBody>
      </p:sp>
      <p:sp>
        <p:nvSpPr>
          <p:cNvPr id="9" name="TextBox 8"/>
          <p:cNvSpPr txBox="1"/>
          <p:nvPr/>
        </p:nvSpPr>
        <p:spPr>
          <a:xfrm>
            <a:off x="1772036" y="2438400"/>
            <a:ext cx="5519460"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sv-SE" dirty="0" err="1" smtClean="0">
                <a:latin typeface="Symbol" charset="2"/>
                <a:cs typeface="Symbol" charset="2"/>
              </a:rPr>
              <a:t>n</a:t>
            </a:r>
            <a:r>
              <a:rPr lang="sv-SE" baseline="-25000" dirty="0" err="1" smtClean="0">
                <a:latin typeface="Times New Roman"/>
                <a:cs typeface="Times New Roman"/>
              </a:rPr>
              <a:t>e</a:t>
            </a:r>
            <a:r>
              <a:rPr lang="sv-SE" dirty="0" smtClean="0">
                <a:latin typeface="Times New Roman"/>
                <a:cs typeface="Times New Roman"/>
              </a:rPr>
              <a:t> has an extra interaction </a:t>
            </a:r>
            <a:r>
              <a:rPr lang="sv-SE" dirty="0" err="1" smtClean="0">
                <a:latin typeface="Times New Roman"/>
                <a:cs typeface="Times New Roman"/>
              </a:rPr>
              <a:t>with</a:t>
            </a:r>
            <a:r>
              <a:rPr lang="sv-SE" dirty="0" smtClean="0">
                <a:latin typeface="Times New Roman"/>
                <a:cs typeface="Times New Roman"/>
              </a:rPr>
              <a:t> </a:t>
            </a:r>
            <a:r>
              <a:rPr lang="sv-SE" dirty="0" err="1" smtClean="0">
                <a:latin typeface="Times New Roman"/>
                <a:cs typeface="Times New Roman"/>
              </a:rPr>
              <a:t>electrons</a:t>
            </a:r>
            <a:r>
              <a:rPr lang="sv-SE" dirty="0">
                <a:latin typeface="Times New Roman"/>
                <a:cs typeface="Times New Roman"/>
              </a:rPr>
              <a:t>:</a:t>
            </a:r>
            <a:r>
              <a:rPr lang="sv-SE" dirty="0" smtClean="0">
                <a:latin typeface="Times New Roman"/>
                <a:cs typeface="Times New Roman"/>
              </a:rPr>
              <a:t> </a:t>
            </a:r>
            <a:r>
              <a:rPr lang="sv-SE" dirty="0" err="1" smtClean="0">
                <a:latin typeface="Times New Roman"/>
                <a:cs typeface="Times New Roman"/>
              </a:rPr>
              <a:t>additional</a:t>
            </a:r>
            <a:r>
              <a:rPr lang="sv-SE" dirty="0" smtClean="0">
                <a:latin typeface="Times New Roman"/>
                <a:cs typeface="Times New Roman"/>
              </a:rPr>
              <a:t> term  </a:t>
            </a:r>
            <a:endParaRPr lang="en-US" dirty="0">
              <a:latin typeface="Times New Roman"/>
              <a:cs typeface="Times New Roman"/>
            </a:endParaRPr>
          </a:p>
        </p:txBody>
      </p:sp>
      <p:sp>
        <p:nvSpPr>
          <p:cNvPr id="10" name="Text Box 9"/>
          <p:cNvSpPr txBox="1">
            <a:spLocks noChangeArrowheads="1"/>
          </p:cNvSpPr>
          <p:nvPr/>
        </p:nvSpPr>
        <p:spPr bwMode="auto">
          <a:xfrm>
            <a:off x="2936541" y="838200"/>
            <a:ext cx="3332914" cy="369332"/>
          </a:xfrm>
          <a:prstGeom prst="rect">
            <a:avLst/>
          </a:prstGeom>
          <a:noFill/>
          <a:ln w="9525">
            <a:noFill/>
            <a:miter lim="800000"/>
            <a:headEnd/>
            <a:tailEnd/>
          </a:ln>
        </p:spPr>
        <p:txBody>
          <a:bodyPr wrap="none">
            <a:spAutoFit/>
          </a:bodyPr>
          <a:lstStyle/>
          <a:p>
            <a:pPr algn="ctr"/>
            <a:r>
              <a:rPr lang="en-US" baseline="0" dirty="0">
                <a:solidFill>
                  <a:srgbClr val="990000"/>
                </a:solidFill>
                <a:latin typeface="Times New Roman"/>
                <a:cs typeface="Times New Roman"/>
              </a:rPr>
              <a:t>(</a:t>
            </a:r>
            <a:r>
              <a:rPr lang="en-US" baseline="0" dirty="0" err="1" smtClean="0">
                <a:solidFill>
                  <a:srgbClr val="990000"/>
                </a:solidFill>
                <a:latin typeface="Times New Roman"/>
                <a:cs typeface="Times New Roman"/>
              </a:rPr>
              <a:t>Mikheyev</a:t>
            </a:r>
            <a:r>
              <a:rPr lang="en-US" dirty="0" smtClean="0">
                <a:solidFill>
                  <a:srgbClr val="990000"/>
                </a:solidFill>
                <a:latin typeface="Times New Roman"/>
                <a:cs typeface="Times New Roman"/>
              </a:rPr>
              <a:t>-</a:t>
            </a:r>
            <a:r>
              <a:rPr lang="en-US" baseline="0" dirty="0" smtClean="0">
                <a:solidFill>
                  <a:srgbClr val="990000"/>
                </a:solidFill>
                <a:latin typeface="Times New Roman"/>
                <a:cs typeface="Times New Roman"/>
              </a:rPr>
              <a:t>Smirnov-</a:t>
            </a:r>
            <a:r>
              <a:rPr lang="en-US" baseline="0" dirty="0" err="1" smtClean="0">
                <a:solidFill>
                  <a:srgbClr val="990000"/>
                </a:solidFill>
                <a:latin typeface="Times New Roman"/>
                <a:cs typeface="Times New Roman"/>
              </a:rPr>
              <a:t>Wolfenstein</a:t>
            </a:r>
            <a:r>
              <a:rPr lang="en-US" baseline="0" dirty="0">
                <a:solidFill>
                  <a:srgbClr val="990000"/>
                </a:solidFill>
                <a:latin typeface="Times New Roman"/>
                <a:cs typeface="Times New Roman"/>
              </a:rPr>
              <a:t>)</a:t>
            </a:r>
          </a:p>
        </p:txBody>
      </p:sp>
      <p:grpSp>
        <p:nvGrpSpPr>
          <p:cNvPr id="11" name="Group 10"/>
          <p:cNvGrpSpPr/>
          <p:nvPr/>
        </p:nvGrpSpPr>
        <p:grpSpPr>
          <a:xfrm>
            <a:off x="4572000" y="2971800"/>
            <a:ext cx="4032250" cy="3240087"/>
            <a:chOff x="4932363" y="3284538"/>
            <a:chExt cx="4032250" cy="3240087"/>
          </a:xfrm>
        </p:grpSpPr>
        <p:grpSp>
          <p:nvGrpSpPr>
            <p:cNvPr id="12" name="Group 33"/>
            <p:cNvGrpSpPr>
              <a:grpSpLocks/>
            </p:cNvGrpSpPr>
            <p:nvPr/>
          </p:nvGrpSpPr>
          <p:grpSpPr bwMode="auto">
            <a:xfrm>
              <a:off x="4932363" y="3284538"/>
              <a:ext cx="4032250" cy="3240087"/>
              <a:chOff x="3107" y="2069"/>
              <a:chExt cx="2540" cy="2041"/>
            </a:xfrm>
          </p:grpSpPr>
          <p:pic>
            <p:nvPicPr>
              <p:cNvPr id="20" name="Picture 19"/>
              <p:cNvPicPr>
                <a:picLocks noChangeAspect="1" noChangeArrowheads="1"/>
              </p:cNvPicPr>
              <p:nvPr/>
            </p:nvPicPr>
            <p:blipFill>
              <a:blip r:embed="rId7" cstate="print"/>
              <a:srcRect/>
              <a:stretch>
                <a:fillRect/>
              </a:stretch>
            </p:blipFill>
            <p:spPr bwMode="auto">
              <a:xfrm>
                <a:off x="3107" y="2069"/>
                <a:ext cx="2540" cy="2041"/>
              </a:xfrm>
              <a:prstGeom prst="rect">
                <a:avLst/>
              </a:prstGeom>
              <a:noFill/>
              <a:ln w="9525">
                <a:noFill/>
                <a:miter lim="800000"/>
                <a:headEnd/>
                <a:tailEnd/>
              </a:ln>
            </p:spPr>
          </p:pic>
          <p:sp>
            <p:nvSpPr>
              <p:cNvPr id="21" name="Rectangle 20"/>
              <p:cNvSpPr>
                <a:spLocks noChangeArrowheads="1"/>
              </p:cNvSpPr>
              <p:nvPr/>
            </p:nvSpPr>
            <p:spPr bwMode="auto">
              <a:xfrm>
                <a:off x="3548" y="2682"/>
                <a:ext cx="324" cy="54"/>
              </a:xfrm>
              <a:prstGeom prst="rect">
                <a:avLst/>
              </a:prstGeom>
              <a:solidFill>
                <a:schemeClr val="bg1"/>
              </a:solidFill>
              <a:ln w="9525">
                <a:noFill/>
                <a:miter lim="800000"/>
                <a:headEnd/>
                <a:tailEnd/>
              </a:ln>
            </p:spPr>
            <p:txBody>
              <a:bodyPr wrap="none" anchor="ctr"/>
              <a:lstStyle/>
              <a:p>
                <a:endParaRPr lang="en-US"/>
              </a:p>
            </p:txBody>
          </p:sp>
          <p:sp>
            <p:nvSpPr>
              <p:cNvPr id="22" name="Rectangle 21"/>
              <p:cNvSpPr>
                <a:spLocks noChangeArrowheads="1"/>
              </p:cNvSpPr>
              <p:nvPr/>
            </p:nvSpPr>
            <p:spPr bwMode="auto">
              <a:xfrm>
                <a:off x="4137" y="2756"/>
                <a:ext cx="206" cy="98"/>
              </a:xfrm>
              <a:prstGeom prst="rect">
                <a:avLst/>
              </a:prstGeom>
              <a:solidFill>
                <a:schemeClr val="bg1"/>
              </a:solidFill>
              <a:ln w="9525">
                <a:noFill/>
                <a:miter lim="800000"/>
                <a:headEnd/>
                <a:tailEnd/>
              </a:ln>
            </p:spPr>
            <p:txBody>
              <a:bodyPr wrap="none" anchor="ctr"/>
              <a:lstStyle/>
              <a:p>
                <a:endParaRPr lang="en-US"/>
              </a:p>
            </p:txBody>
          </p:sp>
          <p:sp>
            <p:nvSpPr>
              <p:cNvPr id="23" name="Rectangle 22"/>
              <p:cNvSpPr>
                <a:spLocks noChangeArrowheads="1"/>
              </p:cNvSpPr>
              <p:nvPr/>
            </p:nvSpPr>
            <p:spPr bwMode="auto">
              <a:xfrm>
                <a:off x="4225" y="2878"/>
                <a:ext cx="59" cy="197"/>
              </a:xfrm>
              <a:prstGeom prst="rect">
                <a:avLst/>
              </a:prstGeom>
              <a:solidFill>
                <a:schemeClr val="bg1"/>
              </a:solidFill>
              <a:ln w="9525">
                <a:noFill/>
                <a:miter lim="800000"/>
                <a:headEnd/>
                <a:tailEnd/>
              </a:ln>
            </p:spPr>
            <p:txBody>
              <a:bodyPr wrap="none" anchor="ctr"/>
              <a:lstStyle/>
              <a:p>
                <a:endParaRPr lang="en-US"/>
              </a:p>
            </p:txBody>
          </p:sp>
          <p:sp>
            <p:nvSpPr>
              <p:cNvPr id="24" name="Rectangle 23"/>
              <p:cNvSpPr>
                <a:spLocks noChangeArrowheads="1"/>
              </p:cNvSpPr>
              <p:nvPr/>
            </p:nvSpPr>
            <p:spPr bwMode="auto">
              <a:xfrm>
                <a:off x="3990" y="2732"/>
                <a:ext cx="176" cy="49"/>
              </a:xfrm>
              <a:prstGeom prst="rect">
                <a:avLst/>
              </a:prstGeom>
              <a:solidFill>
                <a:schemeClr val="bg1"/>
              </a:solidFill>
              <a:ln w="9525">
                <a:noFill/>
                <a:miter lim="800000"/>
                <a:headEnd/>
                <a:tailEnd/>
              </a:ln>
            </p:spPr>
            <p:txBody>
              <a:bodyPr wrap="none" anchor="ctr"/>
              <a:lstStyle/>
              <a:p>
                <a:endParaRPr lang="en-US"/>
              </a:p>
            </p:txBody>
          </p:sp>
          <p:sp>
            <p:nvSpPr>
              <p:cNvPr id="25" name="Rectangle 24"/>
              <p:cNvSpPr>
                <a:spLocks noChangeArrowheads="1"/>
              </p:cNvSpPr>
              <p:nvPr/>
            </p:nvSpPr>
            <p:spPr bwMode="auto">
              <a:xfrm>
                <a:off x="4255" y="2928"/>
                <a:ext cx="88" cy="196"/>
              </a:xfrm>
              <a:prstGeom prst="rect">
                <a:avLst/>
              </a:prstGeom>
              <a:solidFill>
                <a:schemeClr val="bg1"/>
              </a:solidFill>
              <a:ln w="9525">
                <a:noFill/>
                <a:miter lim="800000"/>
                <a:headEnd/>
                <a:tailEnd/>
              </a:ln>
            </p:spPr>
            <p:txBody>
              <a:bodyPr wrap="none" anchor="ctr"/>
              <a:lstStyle/>
              <a:p>
                <a:endParaRPr lang="en-US"/>
              </a:p>
            </p:txBody>
          </p:sp>
          <p:sp>
            <p:nvSpPr>
              <p:cNvPr id="26" name="Rectangle 25"/>
              <p:cNvSpPr>
                <a:spLocks noChangeArrowheads="1"/>
              </p:cNvSpPr>
              <p:nvPr/>
            </p:nvSpPr>
            <p:spPr bwMode="auto">
              <a:xfrm>
                <a:off x="4372" y="3198"/>
                <a:ext cx="647" cy="221"/>
              </a:xfrm>
              <a:prstGeom prst="rect">
                <a:avLst/>
              </a:prstGeom>
              <a:solidFill>
                <a:schemeClr val="bg1"/>
              </a:solidFill>
              <a:ln w="9525">
                <a:noFill/>
                <a:miter lim="800000"/>
                <a:headEnd/>
                <a:tailEnd/>
              </a:ln>
            </p:spPr>
            <p:txBody>
              <a:bodyPr wrap="none" anchor="ctr"/>
              <a:lstStyle/>
              <a:p>
                <a:endParaRPr lang="en-US"/>
              </a:p>
            </p:txBody>
          </p:sp>
          <p:sp>
            <p:nvSpPr>
              <p:cNvPr id="27" name="Rectangle 26"/>
              <p:cNvSpPr>
                <a:spLocks noChangeArrowheads="1"/>
              </p:cNvSpPr>
              <p:nvPr/>
            </p:nvSpPr>
            <p:spPr bwMode="auto">
              <a:xfrm>
                <a:off x="5019" y="3295"/>
                <a:ext cx="119" cy="74"/>
              </a:xfrm>
              <a:prstGeom prst="rect">
                <a:avLst/>
              </a:prstGeom>
              <a:solidFill>
                <a:schemeClr val="bg1"/>
              </a:solidFill>
              <a:ln w="9525">
                <a:noFill/>
                <a:miter lim="800000"/>
                <a:headEnd/>
                <a:tailEnd/>
              </a:ln>
            </p:spPr>
            <p:txBody>
              <a:bodyPr wrap="none" anchor="ctr"/>
              <a:lstStyle/>
              <a:p>
                <a:endParaRPr lang="en-US"/>
              </a:p>
            </p:txBody>
          </p:sp>
          <p:sp>
            <p:nvSpPr>
              <p:cNvPr id="28" name="Rectangle 27"/>
              <p:cNvSpPr>
                <a:spLocks noChangeArrowheads="1"/>
              </p:cNvSpPr>
              <p:nvPr/>
            </p:nvSpPr>
            <p:spPr bwMode="auto">
              <a:xfrm>
                <a:off x="5550" y="3295"/>
                <a:ext cx="29" cy="50"/>
              </a:xfrm>
              <a:prstGeom prst="rect">
                <a:avLst/>
              </a:prstGeom>
              <a:solidFill>
                <a:schemeClr val="bg1"/>
              </a:solidFill>
              <a:ln w="9525">
                <a:noFill/>
                <a:miter lim="800000"/>
                <a:headEnd/>
                <a:tailEnd/>
              </a:ln>
            </p:spPr>
            <p:txBody>
              <a:bodyPr wrap="none" anchor="ctr"/>
              <a:lstStyle/>
              <a:p>
                <a:endParaRPr lang="en-US"/>
              </a:p>
            </p:txBody>
          </p:sp>
          <p:sp>
            <p:nvSpPr>
              <p:cNvPr id="29" name="Line 28"/>
              <p:cNvSpPr>
                <a:spLocks noChangeShapeType="1"/>
              </p:cNvSpPr>
              <p:nvPr/>
            </p:nvSpPr>
            <p:spPr bwMode="auto">
              <a:xfrm flipV="1">
                <a:off x="4343" y="3075"/>
                <a:ext cx="0" cy="74"/>
              </a:xfrm>
              <a:prstGeom prst="line">
                <a:avLst/>
              </a:prstGeom>
              <a:noFill/>
              <a:ln w="38100">
                <a:solidFill>
                  <a:schemeClr val="bg1"/>
                </a:solidFill>
                <a:round/>
                <a:headEnd/>
                <a:tailEnd/>
              </a:ln>
            </p:spPr>
            <p:txBody>
              <a:bodyPr/>
              <a:lstStyle/>
              <a:p>
                <a:endParaRPr lang="en-US"/>
              </a:p>
            </p:txBody>
          </p:sp>
          <p:sp>
            <p:nvSpPr>
              <p:cNvPr id="30" name="Text Box 29"/>
              <p:cNvSpPr txBox="1">
                <a:spLocks noChangeArrowheads="1"/>
              </p:cNvSpPr>
              <p:nvPr/>
            </p:nvSpPr>
            <p:spPr bwMode="auto">
              <a:xfrm>
                <a:off x="3819" y="2246"/>
                <a:ext cx="388" cy="288"/>
              </a:xfrm>
              <a:prstGeom prst="rect">
                <a:avLst/>
              </a:prstGeom>
              <a:noFill/>
              <a:ln w="9525">
                <a:noFill/>
                <a:miter lim="800000"/>
                <a:headEnd/>
                <a:tailEnd/>
              </a:ln>
            </p:spPr>
            <p:txBody>
              <a:bodyPr wrap="none">
                <a:spAutoFit/>
              </a:bodyPr>
              <a:lstStyle/>
              <a:p>
                <a:pPr algn="l"/>
                <a:r>
                  <a:rPr lang="en-US" sz="1200" b="1" baseline="0">
                    <a:solidFill>
                      <a:srgbClr val="000066"/>
                    </a:solidFill>
                  </a:rPr>
                  <a:t>SAGE</a:t>
                </a:r>
              </a:p>
              <a:p>
                <a:pPr algn="l"/>
                <a:r>
                  <a:rPr lang="en-US" sz="1200" b="1" baseline="0">
                    <a:solidFill>
                      <a:srgbClr val="000066"/>
                    </a:solidFill>
                  </a:rPr>
                  <a:t>GNO</a:t>
                </a:r>
              </a:p>
            </p:txBody>
          </p:sp>
          <p:sp>
            <p:nvSpPr>
              <p:cNvPr id="31" name="Text Box 30"/>
              <p:cNvSpPr txBox="1">
                <a:spLocks noChangeArrowheads="1"/>
              </p:cNvSpPr>
              <p:nvPr/>
            </p:nvSpPr>
            <p:spPr bwMode="auto">
              <a:xfrm>
                <a:off x="3954" y="3365"/>
                <a:ext cx="828" cy="194"/>
              </a:xfrm>
              <a:prstGeom prst="rect">
                <a:avLst/>
              </a:prstGeom>
              <a:noFill/>
              <a:ln w="9525">
                <a:noFill/>
                <a:miter lim="800000"/>
                <a:headEnd/>
                <a:tailEnd/>
              </a:ln>
            </p:spPr>
            <p:txBody>
              <a:bodyPr wrap="none">
                <a:spAutoFit/>
              </a:bodyPr>
              <a:lstStyle/>
              <a:p>
                <a:pPr algn="l"/>
                <a:r>
                  <a:rPr lang="sv-SE" sz="1400" b="1" dirty="0" err="1" smtClean="0">
                    <a:solidFill>
                      <a:srgbClr val="000066"/>
                    </a:solidFill>
                  </a:rPr>
                  <a:t>Homestake</a:t>
                </a:r>
                <a:endParaRPr lang="en-US" sz="1400" b="1" baseline="0" dirty="0">
                  <a:solidFill>
                    <a:srgbClr val="000066"/>
                  </a:solidFill>
                </a:endParaRPr>
              </a:p>
            </p:txBody>
          </p:sp>
          <p:sp>
            <p:nvSpPr>
              <p:cNvPr id="32" name="Text Box 31"/>
              <p:cNvSpPr txBox="1">
                <a:spLocks noChangeArrowheads="1"/>
              </p:cNvSpPr>
              <p:nvPr/>
            </p:nvSpPr>
            <p:spPr bwMode="auto">
              <a:xfrm>
                <a:off x="4977" y="3508"/>
                <a:ext cx="626" cy="192"/>
              </a:xfrm>
              <a:prstGeom prst="rect">
                <a:avLst/>
              </a:prstGeom>
              <a:noFill/>
              <a:ln w="9525">
                <a:noFill/>
                <a:miter lim="800000"/>
                <a:headEnd/>
                <a:tailEnd/>
              </a:ln>
            </p:spPr>
            <p:txBody>
              <a:bodyPr wrap="square">
                <a:spAutoFit/>
              </a:bodyPr>
              <a:lstStyle/>
              <a:p>
                <a:pPr algn="l">
                  <a:spcBef>
                    <a:spcPct val="50000"/>
                  </a:spcBef>
                </a:pPr>
                <a:r>
                  <a:rPr lang="en-US" sz="1400" b="1" baseline="0" dirty="0">
                    <a:solidFill>
                      <a:srgbClr val="000066"/>
                    </a:solidFill>
                  </a:rPr>
                  <a:t>SK,SNO</a:t>
                </a:r>
              </a:p>
            </p:txBody>
          </p:sp>
        </p:grpSp>
        <p:grpSp>
          <p:nvGrpSpPr>
            <p:cNvPr id="13" name="Group 45"/>
            <p:cNvGrpSpPr>
              <a:grpSpLocks/>
            </p:cNvGrpSpPr>
            <p:nvPr/>
          </p:nvGrpSpPr>
          <p:grpSpPr bwMode="auto">
            <a:xfrm>
              <a:off x="5572125" y="5594363"/>
              <a:ext cx="1920875" cy="541339"/>
              <a:chOff x="3510" y="3524"/>
              <a:chExt cx="1210" cy="341"/>
            </a:xfrm>
          </p:grpSpPr>
          <p:sp>
            <p:nvSpPr>
              <p:cNvPr id="14" name="Line 34"/>
              <p:cNvSpPr>
                <a:spLocks noChangeShapeType="1"/>
              </p:cNvSpPr>
              <p:nvPr/>
            </p:nvSpPr>
            <p:spPr bwMode="auto">
              <a:xfrm flipH="1" flipV="1">
                <a:off x="3510" y="3797"/>
                <a:ext cx="589" cy="0"/>
              </a:xfrm>
              <a:prstGeom prst="line">
                <a:avLst/>
              </a:prstGeom>
              <a:noFill/>
              <a:ln w="38100">
                <a:solidFill>
                  <a:srgbClr val="FF0000"/>
                </a:solidFill>
                <a:round/>
                <a:headEnd type="triangle" w="med" len="med"/>
                <a:tailEnd type="triangle" w="med" len="med"/>
              </a:ln>
            </p:spPr>
            <p:txBody>
              <a:bodyPr/>
              <a:lstStyle/>
              <a:p>
                <a:endParaRPr lang="en-US"/>
              </a:p>
            </p:txBody>
          </p:sp>
          <p:sp>
            <p:nvSpPr>
              <p:cNvPr id="15" name="Line 35"/>
              <p:cNvSpPr>
                <a:spLocks noChangeShapeType="1"/>
              </p:cNvSpPr>
              <p:nvPr/>
            </p:nvSpPr>
            <p:spPr bwMode="auto">
              <a:xfrm flipV="1">
                <a:off x="4377" y="3729"/>
                <a:ext cx="0" cy="136"/>
              </a:xfrm>
              <a:prstGeom prst="line">
                <a:avLst/>
              </a:prstGeom>
              <a:noFill/>
              <a:ln w="28575">
                <a:solidFill>
                  <a:srgbClr val="FF0000"/>
                </a:solidFill>
                <a:round/>
                <a:headEnd/>
                <a:tailEnd type="triangle" w="med" len="med"/>
              </a:ln>
            </p:spPr>
            <p:txBody>
              <a:bodyPr/>
              <a:lstStyle/>
              <a:p>
                <a:endParaRPr lang="en-US"/>
              </a:p>
            </p:txBody>
          </p:sp>
          <p:sp>
            <p:nvSpPr>
              <p:cNvPr id="16" name="Line 36"/>
              <p:cNvSpPr>
                <a:spLocks noChangeShapeType="1"/>
              </p:cNvSpPr>
              <p:nvPr/>
            </p:nvSpPr>
            <p:spPr bwMode="auto">
              <a:xfrm flipV="1">
                <a:off x="4558" y="3684"/>
                <a:ext cx="0" cy="181"/>
              </a:xfrm>
              <a:prstGeom prst="line">
                <a:avLst/>
              </a:prstGeom>
              <a:noFill/>
              <a:ln w="28575">
                <a:solidFill>
                  <a:srgbClr val="FF0000"/>
                </a:solidFill>
                <a:round/>
                <a:headEnd/>
                <a:tailEnd type="triangle" w="med" len="med"/>
              </a:ln>
            </p:spPr>
            <p:txBody>
              <a:bodyPr/>
              <a:lstStyle/>
              <a:p>
                <a:endParaRPr lang="en-US"/>
              </a:p>
            </p:txBody>
          </p:sp>
          <p:sp>
            <p:nvSpPr>
              <p:cNvPr id="17" name="Text Box 37"/>
              <p:cNvSpPr txBox="1">
                <a:spLocks noChangeArrowheads="1"/>
              </p:cNvSpPr>
              <p:nvPr/>
            </p:nvSpPr>
            <p:spPr bwMode="auto">
              <a:xfrm>
                <a:off x="3635" y="3605"/>
                <a:ext cx="252" cy="192"/>
              </a:xfrm>
              <a:prstGeom prst="rect">
                <a:avLst/>
              </a:prstGeom>
              <a:noFill/>
              <a:ln w="9525">
                <a:noFill/>
                <a:miter lim="800000"/>
                <a:headEnd/>
                <a:tailEnd/>
              </a:ln>
            </p:spPr>
            <p:txBody>
              <a:bodyPr wrap="none">
                <a:spAutoFit/>
              </a:bodyPr>
              <a:lstStyle/>
              <a:p>
                <a:r>
                  <a:rPr lang="en-US" sz="1400" b="1" baseline="0" dirty="0">
                    <a:solidFill>
                      <a:srgbClr val="FF0000"/>
                    </a:solidFill>
                  </a:rPr>
                  <a:t>pp</a:t>
                </a:r>
              </a:p>
            </p:txBody>
          </p:sp>
          <p:sp>
            <p:nvSpPr>
              <p:cNvPr id="18" name="Text Box 38"/>
              <p:cNvSpPr txBox="1">
                <a:spLocks noChangeArrowheads="1"/>
              </p:cNvSpPr>
              <p:nvPr/>
            </p:nvSpPr>
            <p:spPr bwMode="auto">
              <a:xfrm>
                <a:off x="4123" y="3526"/>
                <a:ext cx="299" cy="192"/>
              </a:xfrm>
              <a:prstGeom prst="rect">
                <a:avLst/>
              </a:prstGeom>
              <a:noFill/>
              <a:ln w="9525">
                <a:noFill/>
                <a:miter lim="800000"/>
                <a:headEnd/>
                <a:tailEnd/>
              </a:ln>
            </p:spPr>
            <p:txBody>
              <a:bodyPr wrap="none">
                <a:spAutoFit/>
              </a:bodyPr>
              <a:lstStyle/>
              <a:p>
                <a:r>
                  <a:rPr lang="en-US" sz="1400" b="1" dirty="0">
                    <a:solidFill>
                      <a:srgbClr val="FF0000"/>
                    </a:solidFill>
                  </a:rPr>
                  <a:t>7</a:t>
                </a:r>
                <a:r>
                  <a:rPr lang="en-US" sz="1400" b="1" baseline="0" dirty="0">
                    <a:solidFill>
                      <a:srgbClr val="FF0000"/>
                    </a:solidFill>
                  </a:rPr>
                  <a:t>Be</a:t>
                </a:r>
                <a:endParaRPr lang="en-US" sz="1400" b="1" dirty="0">
                  <a:solidFill>
                    <a:srgbClr val="FF0000"/>
                  </a:solidFill>
                </a:endParaRPr>
              </a:p>
            </p:txBody>
          </p:sp>
          <p:sp>
            <p:nvSpPr>
              <p:cNvPr id="19" name="Text Box 39"/>
              <p:cNvSpPr txBox="1">
                <a:spLocks noChangeArrowheads="1"/>
              </p:cNvSpPr>
              <p:nvPr/>
            </p:nvSpPr>
            <p:spPr bwMode="auto">
              <a:xfrm>
                <a:off x="4406" y="3524"/>
                <a:ext cx="314" cy="192"/>
              </a:xfrm>
              <a:prstGeom prst="rect">
                <a:avLst/>
              </a:prstGeom>
              <a:noFill/>
              <a:ln w="9525">
                <a:noFill/>
                <a:miter lim="800000"/>
                <a:headEnd/>
                <a:tailEnd/>
              </a:ln>
            </p:spPr>
            <p:txBody>
              <a:bodyPr wrap="none">
                <a:spAutoFit/>
              </a:bodyPr>
              <a:lstStyle/>
              <a:p>
                <a:r>
                  <a:rPr lang="en-US" sz="1400" b="1" baseline="0" dirty="0">
                    <a:solidFill>
                      <a:srgbClr val="FF0000"/>
                    </a:solidFill>
                  </a:rPr>
                  <a:t>pep</a:t>
                </a:r>
              </a:p>
            </p:txBody>
          </p:sp>
        </p:grpSp>
      </p:grpSp>
      <p:pic>
        <p:nvPicPr>
          <p:cNvPr id="33" name="Picture 32"/>
          <p:cNvPicPr>
            <a:picLocks noChangeAspect="1"/>
          </p:cNvPicPr>
          <p:nvPr/>
        </p:nvPicPr>
        <p:blipFill>
          <a:blip r:embed="rId8"/>
          <a:stretch>
            <a:fillRect/>
          </a:stretch>
        </p:blipFill>
        <p:spPr>
          <a:xfrm>
            <a:off x="796925" y="3124076"/>
            <a:ext cx="3038475" cy="608583"/>
          </a:xfrm>
          <a:prstGeom prst="rect">
            <a:avLst/>
          </a:prstGeom>
        </p:spPr>
      </p:pic>
    </p:spTree>
    <p:extLst>
      <p:ext uri="{BB962C8B-B14F-4D97-AF65-F5344CB8AC3E}">
        <p14:creationId xmlns:p14="http://schemas.microsoft.com/office/powerpoint/2010/main" val="404410187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5757" y="4482372"/>
            <a:ext cx="3535288" cy="646331"/>
          </a:xfrm>
          <a:prstGeom prst="rect">
            <a:avLst/>
          </a:prstGeom>
          <a:noFill/>
        </p:spPr>
        <p:txBody>
          <a:bodyPr wrap="square" rtlCol="0">
            <a:spAutoFit/>
          </a:bodyPr>
          <a:lstStyle/>
          <a:p>
            <a:pPr algn="ctr"/>
            <a:r>
              <a:rPr lang="en-US" smtClean="0">
                <a:latin typeface="Times New Roman"/>
                <a:cs typeface="Times New Roman"/>
              </a:rPr>
              <a:t>Detailed analysis  of all</a:t>
            </a:r>
          </a:p>
          <a:p>
            <a:pPr algn="ctr"/>
            <a:r>
              <a:rPr lang="en-US" smtClean="0">
                <a:latin typeface="Times New Roman"/>
                <a:cs typeface="Times New Roman"/>
              </a:rPr>
              <a:t>solar + reactor data</a:t>
            </a:r>
          </a:p>
        </p:txBody>
      </p:sp>
      <p:grpSp>
        <p:nvGrpSpPr>
          <p:cNvPr id="3" name="Group 2"/>
          <p:cNvGrpSpPr/>
          <p:nvPr/>
        </p:nvGrpSpPr>
        <p:grpSpPr>
          <a:xfrm>
            <a:off x="2267282" y="572972"/>
            <a:ext cx="3943018" cy="3889666"/>
            <a:chOff x="5658183" y="914400"/>
            <a:chExt cx="2971800" cy="3048000"/>
          </a:xfrm>
        </p:grpSpPr>
        <p:pic>
          <p:nvPicPr>
            <p:cNvPr id="4" name="Picture 4"/>
            <p:cNvPicPr>
              <a:picLocks noChangeAspect="1" noChangeArrowheads="1"/>
            </p:cNvPicPr>
            <p:nvPr/>
          </p:nvPicPr>
          <p:blipFill>
            <a:blip r:embed="rId3" cstate="print"/>
            <a:srcRect l="7368" r="51579" b="19699"/>
            <a:stretch>
              <a:fillRect/>
            </a:stretch>
          </p:blipFill>
          <p:spPr bwMode="auto">
            <a:xfrm>
              <a:off x="5658183" y="914400"/>
              <a:ext cx="2971800" cy="3048000"/>
            </a:xfrm>
            <a:prstGeom prst="rect">
              <a:avLst/>
            </a:prstGeom>
            <a:noFill/>
            <a:ln w="9525">
              <a:noFill/>
              <a:miter lim="800000"/>
              <a:headEnd/>
              <a:tailEnd/>
            </a:ln>
            <a:effectLst/>
          </p:spPr>
        </p:pic>
        <p:sp>
          <p:nvSpPr>
            <p:cNvPr id="5" name="Rectangle 4"/>
            <p:cNvSpPr/>
            <p:nvPr/>
          </p:nvSpPr>
          <p:spPr>
            <a:xfrm>
              <a:off x="6096000" y="1143000"/>
              <a:ext cx="228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stretch>
            <a:fillRect/>
          </a:stretch>
        </p:blipFill>
        <p:spPr>
          <a:xfrm>
            <a:off x="1181100" y="5384802"/>
            <a:ext cx="5994400" cy="334398"/>
          </a:xfrm>
          <a:prstGeom prst="rect">
            <a:avLst/>
          </a:prstGeom>
        </p:spPr>
      </p:pic>
    </p:spTree>
    <p:extLst>
      <p:ext uri="{BB962C8B-B14F-4D97-AF65-F5344CB8AC3E}">
        <p14:creationId xmlns:p14="http://schemas.microsoft.com/office/powerpoint/2010/main" val="213234603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066800"/>
            <a:ext cx="6096000" cy="369332"/>
          </a:xfrm>
          <a:prstGeom prst="rect">
            <a:avLst/>
          </a:prstGeom>
          <a:noFill/>
        </p:spPr>
        <p:txBody>
          <a:bodyPr wrap="square" rtlCol="0">
            <a:spAutoFit/>
          </a:bodyPr>
          <a:lstStyle/>
          <a:p>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605261123"/>
              </p:ext>
            </p:extLst>
          </p:nvPr>
        </p:nvGraphicFramePr>
        <p:xfrm>
          <a:off x="152399" y="2070100"/>
          <a:ext cx="8788399" cy="2286000"/>
        </p:xfrm>
        <a:graphic>
          <a:graphicData uri="http://schemas.openxmlformats.org/presentationml/2006/ole">
            <mc:AlternateContent xmlns:mc="http://schemas.openxmlformats.org/markup-compatibility/2006">
              <mc:Choice xmlns:v="urn:schemas-microsoft-com:vml" Requires="v">
                <p:oleObj spid="_x0000_s14554" name="Equation" r:id="rId3" imgW="7315200" imgH="1905000" progId="Equation.3">
                  <p:embed/>
                </p:oleObj>
              </mc:Choice>
              <mc:Fallback>
                <p:oleObj name="Equation" r:id="rId3" imgW="7315200" imgH="1905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2070100"/>
                        <a:ext cx="8788399" cy="228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21"/>
          <p:cNvSpPr/>
          <p:nvPr/>
        </p:nvSpPr>
        <p:spPr>
          <a:xfrm>
            <a:off x="38100" y="1566446"/>
            <a:ext cx="5016500" cy="338554"/>
          </a:xfrm>
          <a:prstGeom prst="rect">
            <a:avLst/>
          </a:prstGeom>
        </p:spPr>
        <p:txBody>
          <a:bodyPr wrap="square">
            <a:spAutoFit/>
          </a:bodyPr>
          <a:lstStyle/>
          <a:p>
            <a:pPr algn="ctr"/>
            <a:r>
              <a:rPr lang="en-US" sz="1600" i="1" dirty="0" smtClean="0"/>
              <a:t>The </a:t>
            </a:r>
            <a:r>
              <a:rPr lang="en-US" sz="1600" i="1" dirty="0" err="1" smtClean="0"/>
              <a:t>Pontecorvo</a:t>
            </a:r>
            <a:r>
              <a:rPr lang="en-US" sz="1600" i="1" dirty="0" smtClean="0"/>
              <a:t>–Maki–Nakagawa–Sakata matrix</a:t>
            </a:r>
            <a:r>
              <a:rPr lang="en-US" sz="1600" dirty="0" smtClean="0"/>
              <a:t> </a:t>
            </a:r>
            <a:endParaRPr lang="en-US" sz="1600" dirty="0"/>
          </a:p>
        </p:txBody>
      </p:sp>
      <p:sp>
        <p:nvSpPr>
          <p:cNvPr id="24" name="TextBox 23"/>
          <p:cNvSpPr txBox="1"/>
          <p:nvPr/>
        </p:nvSpPr>
        <p:spPr>
          <a:xfrm>
            <a:off x="457200" y="4471769"/>
            <a:ext cx="1676400" cy="646331"/>
          </a:xfrm>
          <a:prstGeom prst="rect">
            <a:avLst/>
          </a:prstGeom>
          <a:noFill/>
        </p:spPr>
        <p:txBody>
          <a:bodyPr wrap="square" rtlCol="0">
            <a:spAutoFit/>
          </a:bodyPr>
          <a:lstStyle/>
          <a:p>
            <a:pPr algn="ctr"/>
            <a:r>
              <a:rPr lang="sv-SE" dirty="0" err="1" smtClean="0"/>
              <a:t>Atmospheric</a:t>
            </a:r>
            <a:endParaRPr lang="sv-SE" dirty="0" smtClean="0"/>
          </a:p>
          <a:p>
            <a:pPr algn="ctr"/>
            <a:r>
              <a:rPr lang="sv-SE" dirty="0" smtClean="0"/>
              <a:t>Accelerator</a:t>
            </a:r>
            <a:endParaRPr lang="sv-SE" dirty="0"/>
          </a:p>
        </p:txBody>
      </p:sp>
      <p:sp>
        <p:nvSpPr>
          <p:cNvPr id="25" name="TextBox 24"/>
          <p:cNvSpPr txBox="1"/>
          <p:nvPr/>
        </p:nvSpPr>
        <p:spPr>
          <a:xfrm>
            <a:off x="2895600" y="4609068"/>
            <a:ext cx="1676400" cy="369332"/>
          </a:xfrm>
          <a:prstGeom prst="rect">
            <a:avLst/>
          </a:prstGeom>
          <a:noFill/>
        </p:spPr>
        <p:txBody>
          <a:bodyPr wrap="square" rtlCol="0">
            <a:spAutoFit/>
          </a:bodyPr>
          <a:lstStyle/>
          <a:p>
            <a:pPr algn="ctr"/>
            <a:r>
              <a:rPr lang="sv-SE" dirty="0" err="1" smtClean="0"/>
              <a:t>Reactor</a:t>
            </a:r>
            <a:endParaRPr lang="sv-SE" dirty="0" smtClean="0"/>
          </a:p>
        </p:txBody>
      </p:sp>
      <p:sp>
        <p:nvSpPr>
          <p:cNvPr id="26" name="TextBox 25"/>
          <p:cNvSpPr txBox="1"/>
          <p:nvPr/>
        </p:nvSpPr>
        <p:spPr>
          <a:xfrm>
            <a:off x="5334000" y="4433669"/>
            <a:ext cx="1676400" cy="646331"/>
          </a:xfrm>
          <a:prstGeom prst="rect">
            <a:avLst/>
          </a:prstGeom>
          <a:noFill/>
        </p:spPr>
        <p:txBody>
          <a:bodyPr wrap="square" rtlCol="0">
            <a:spAutoFit/>
          </a:bodyPr>
          <a:lstStyle/>
          <a:p>
            <a:pPr algn="ctr"/>
            <a:r>
              <a:rPr lang="sv-SE" dirty="0" err="1" smtClean="0"/>
              <a:t>Sun</a:t>
            </a:r>
            <a:endParaRPr lang="sv-SE" dirty="0" smtClean="0"/>
          </a:p>
          <a:p>
            <a:pPr algn="ctr"/>
            <a:r>
              <a:rPr lang="sv-SE" dirty="0" err="1" smtClean="0"/>
              <a:t>Reactor</a:t>
            </a:r>
            <a:endParaRPr lang="sv-SE" dirty="0" smtClean="0"/>
          </a:p>
        </p:txBody>
      </p:sp>
      <p:sp>
        <p:nvSpPr>
          <p:cNvPr id="27" name="TextBox 26"/>
          <p:cNvSpPr txBox="1"/>
          <p:nvPr/>
        </p:nvSpPr>
        <p:spPr>
          <a:xfrm>
            <a:off x="7391400" y="4648200"/>
            <a:ext cx="1676400" cy="369332"/>
          </a:xfrm>
          <a:prstGeom prst="rect">
            <a:avLst/>
          </a:prstGeom>
          <a:noFill/>
        </p:spPr>
        <p:txBody>
          <a:bodyPr wrap="square" rtlCol="0">
            <a:spAutoFit/>
          </a:bodyPr>
          <a:lstStyle/>
          <a:p>
            <a:pPr algn="ctr"/>
            <a:r>
              <a:rPr lang="sv-SE" dirty="0" smtClean="0">
                <a:latin typeface="Symbol" charset="2"/>
                <a:cs typeface="Symbol" charset="2"/>
              </a:rPr>
              <a:t>bb</a:t>
            </a:r>
            <a:r>
              <a:rPr lang="sv-SE" dirty="0" smtClean="0"/>
              <a:t> </a:t>
            </a:r>
            <a:r>
              <a:rPr lang="sv-SE" dirty="0" err="1" smtClean="0"/>
              <a:t>decay</a:t>
            </a:r>
            <a:endParaRPr lang="sv-SE" dirty="0" smtClean="0"/>
          </a:p>
        </p:txBody>
      </p:sp>
      <p:sp>
        <p:nvSpPr>
          <p:cNvPr id="29" name="TextBox 28"/>
          <p:cNvSpPr txBox="1"/>
          <p:nvPr/>
        </p:nvSpPr>
        <p:spPr>
          <a:xfrm>
            <a:off x="2209800" y="381000"/>
            <a:ext cx="4419600" cy="381000"/>
          </a:xfrm>
          <a:prstGeom prst="rect">
            <a:avLst/>
          </a:prstGeom>
          <a:noFill/>
        </p:spPr>
        <p:txBody>
          <a:bodyPr wrap="square" rtlCol="0">
            <a:spAutoFit/>
          </a:bodyPr>
          <a:lstStyle/>
          <a:p>
            <a:pPr algn="ctr"/>
            <a:r>
              <a:rPr lang="en-US" b="1" dirty="0" smtClean="0">
                <a:solidFill>
                  <a:srgbClr val="0000FF"/>
                </a:solidFill>
                <a:latin typeface="Bookman Old Style"/>
                <a:cs typeface="Bookman Old Style"/>
              </a:rPr>
              <a:t>Neutrino Physics</a:t>
            </a:r>
            <a:endParaRPr lang="en-US" b="1" dirty="0">
              <a:solidFill>
                <a:srgbClr val="0000FF"/>
              </a:solidFill>
              <a:latin typeface="Bookman Old Style"/>
              <a:cs typeface="Bookman Old Style"/>
            </a:endParaRPr>
          </a:p>
        </p:txBody>
      </p:sp>
      <p:graphicFrame>
        <p:nvGraphicFramePr>
          <p:cNvPr id="10" name="Object 9"/>
          <p:cNvGraphicFramePr>
            <a:graphicFrameLocks noChangeAspect="1"/>
          </p:cNvGraphicFramePr>
          <p:nvPr/>
        </p:nvGraphicFramePr>
        <p:xfrm>
          <a:off x="3810000" y="893346"/>
          <a:ext cx="1143000" cy="552450"/>
        </p:xfrm>
        <a:graphic>
          <a:graphicData uri="http://schemas.openxmlformats.org/presentationml/2006/ole">
            <mc:AlternateContent xmlns:mc="http://schemas.openxmlformats.org/markup-compatibility/2006">
              <mc:Choice xmlns:v="urn:schemas-microsoft-com:vml" Requires="v">
                <p:oleObj spid="_x0000_s14555" name="Equation" r:id="rId5" imgW="762000" imgH="368300" progId="Equation.3">
                  <p:embed/>
                </p:oleObj>
              </mc:Choice>
              <mc:Fallback>
                <p:oleObj name="Equation" r:id="rId5" imgW="762000" imgH="368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893346"/>
                        <a:ext cx="114300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10" descr="A1000023-Sudbury_Neutrino_Observatory_SNO_-SPL.jpg"/>
          <p:cNvPicPr>
            <a:picLocks noChangeAspect="1"/>
          </p:cNvPicPr>
          <p:nvPr/>
        </p:nvPicPr>
        <p:blipFill>
          <a:blip r:embed="rId7"/>
          <a:stretch>
            <a:fillRect/>
          </a:stretch>
        </p:blipFill>
        <p:spPr>
          <a:xfrm>
            <a:off x="5486401" y="5107318"/>
            <a:ext cx="1523999" cy="1420482"/>
          </a:xfrm>
          <a:prstGeom prst="rect">
            <a:avLst/>
          </a:prstGeom>
        </p:spPr>
      </p:pic>
      <p:pic>
        <p:nvPicPr>
          <p:cNvPr id="12" name="Picture 5"/>
          <p:cNvPicPr>
            <a:picLocks noChangeAspect="1" noChangeArrowheads="1"/>
          </p:cNvPicPr>
          <p:nvPr/>
        </p:nvPicPr>
        <p:blipFill rotWithShape="1">
          <a:blip r:embed="rId8" cstate="print"/>
          <a:srcRect l="12590" b="21969"/>
          <a:stretch/>
        </p:blipFill>
        <p:spPr bwMode="auto">
          <a:xfrm>
            <a:off x="2605678" y="5092133"/>
            <a:ext cx="2220322" cy="1497249"/>
          </a:xfrm>
          <a:prstGeom prst="rect">
            <a:avLst/>
          </a:prstGeom>
          <a:noFill/>
          <a:ln w="9525">
            <a:noFill/>
            <a:miter lim="800000"/>
            <a:headEnd/>
            <a:tailEnd/>
          </a:ln>
        </p:spPr>
      </p:pic>
      <p:pic>
        <p:nvPicPr>
          <p:cNvPr id="13" name="Picture 12" descr="dete-superk.jpg"/>
          <p:cNvPicPr>
            <a:picLocks noChangeAspect="1"/>
          </p:cNvPicPr>
          <p:nvPr/>
        </p:nvPicPr>
        <p:blipFill>
          <a:blip r:embed="rId9"/>
          <a:stretch>
            <a:fillRect/>
          </a:stretch>
        </p:blipFill>
        <p:spPr>
          <a:xfrm>
            <a:off x="381000" y="5145419"/>
            <a:ext cx="1866920" cy="1420482"/>
          </a:xfrm>
          <a:prstGeom prst="rect">
            <a:avLst/>
          </a:prstGeom>
        </p:spPr>
      </p:pic>
      <p:pic>
        <p:nvPicPr>
          <p:cNvPr id="15" name="Picture 14"/>
          <p:cNvPicPr>
            <a:picLocks noChangeAspect="1"/>
          </p:cNvPicPr>
          <p:nvPr/>
        </p:nvPicPr>
        <p:blipFill rotWithShape="1">
          <a:blip r:embed="rId10"/>
          <a:srcRect l="14218" t="8557" r="11999" b="7159"/>
          <a:stretch/>
        </p:blipFill>
        <p:spPr>
          <a:xfrm>
            <a:off x="5676901" y="1291497"/>
            <a:ext cx="1181311" cy="1858103"/>
          </a:xfrm>
          <a:prstGeom prst="rect">
            <a:avLst/>
          </a:prstGeom>
        </p:spPr>
      </p:pic>
    </p:spTree>
    <p:extLst>
      <p:ext uri="{BB962C8B-B14F-4D97-AF65-F5344CB8AC3E}">
        <p14:creationId xmlns:p14="http://schemas.microsoft.com/office/powerpoint/2010/main" val="279003466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90800" y="2743200"/>
            <a:ext cx="2590800" cy="1143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 name="Object 2"/>
          <p:cNvGraphicFramePr>
            <a:graphicFrameLocks noChangeAspect="1"/>
          </p:cNvGraphicFramePr>
          <p:nvPr/>
        </p:nvGraphicFramePr>
        <p:xfrm>
          <a:off x="228600" y="1600200"/>
          <a:ext cx="8789168" cy="2286000"/>
        </p:xfrm>
        <a:graphic>
          <a:graphicData uri="http://schemas.openxmlformats.org/presentationml/2006/ole">
            <mc:AlternateContent xmlns:mc="http://schemas.openxmlformats.org/markup-compatibility/2006">
              <mc:Choice xmlns:v="urn:schemas-microsoft-com:vml" Requires="v">
                <p:oleObj spid="_x0000_s81966" name="Equation" r:id="rId3" imgW="7315200" imgH="1905000" progId="Equation.3">
                  <p:embed/>
                </p:oleObj>
              </mc:Choice>
              <mc:Fallback>
                <p:oleObj name="Equation" r:id="rId3" imgW="7315200" imgH="1905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0200"/>
                        <a:ext cx="8789168" cy="228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1981200" y="533400"/>
            <a:ext cx="6019800" cy="461665"/>
          </a:xfrm>
          <a:prstGeom prst="rect">
            <a:avLst/>
          </a:prstGeom>
        </p:spPr>
        <p:txBody>
          <a:bodyPr wrap="square">
            <a:spAutoFit/>
          </a:bodyPr>
          <a:lstStyle/>
          <a:p>
            <a:r>
              <a:rPr lang="en-US" sz="2400" dirty="0" err="1" smtClean="0">
                <a:latin typeface="Times New Roman"/>
                <a:cs typeface="Times New Roman"/>
              </a:rPr>
              <a:t>Pontecorvo</a:t>
            </a:r>
            <a:r>
              <a:rPr lang="en-US" sz="2400" dirty="0" smtClean="0">
                <a:latin typeface="Times New Roman"/>
                <a:cs typeface="Times New Roman"/>
              </a:rPr>
              <a:t>–Maki–Nakagawa–Sakata matrix </a:t>
            </a:r>
            <a:endParaRPr lang="en-US" sz="2400" dirty="0">
              <a:latin typeface="Times New Roman"/>
              <a:cs typeface="Times New Roman"/>
            </a:endParaRPr>
          </a:p>
        </p:txBody>
      </p:sp>
      <p:sp>
        <p:nvSpPr>
          <p:cNvPr id="5" name="TextBox 4"/>
          <p:cNvSpPr txBox="1"/>
          <p:nvPr/>
        </p:nvSpPr>
        <p:spPr>
          <a:xfrm>
            <a:off x="533400" y="3962400"/>
            <a:ext cx="1828800" cy="646331"/>
          </a:xfrm>
          <a:prstGeom prst="rect">
            <a:avLst/>
          </a:prstGeom>
          <a:noFill/>
        </p:spPr>
        <p:txBody>
          <a:bodyPr wrap="square" rtlCol="0">
            <a:spAutoFit/>
          </a:bodyPr>
          <a:lstStyle/>
          <a:p>
            <a:pPr algn="ctr"/>
            <a:r>
              <a:rPr lang="en-US" dirty="0" smtClean="0"/>
              <a:t>Atmospheric</a:t>
            </a:r>
          </a:p>
          <a:p>
            <a:pPr algn="ctr"/>
            <a:r>
              <a:rPr lang="en-US" dirty="0" smtClean="0"/>
              <a:t>Accelerator</a:t>
            </a:r>
          </a:p>
        </p:txBody>
      </p:sp>
      <p:sp>
        <p:nvSpPr>
          <p:cNvPr id="6" name="TextBox 5"/>
          <p:cNvSpPr txBox="1"/>
          <p:nvPr/>
        </p:nvSpPr>
        <p:spPr>
          <a:xfrm>
            <a:off x="5410200" y="3962400"/>
            <a:ext cx="1828800" cy="646331"/>
          </a:xfrm>
          <a:prstGeom prst="rect">
            <a:avLst/>
          </a:prstGeom>
          <a:noFill/>
        </p:spPr>
        <p:txBody>
          <a:bodyPr wrap="square" rtlCol="0">
            <a:spAutoFit/>
          </a:bodyPr>
          <a:lstStyle/>
          <a:p>
            <a:pPr algn="ctr"/>
            <a:r>
              <a:rPr lang="en-US" dirty="0" smtClean="0"/>
              <a:t>Solar</a:t>
            </a:r>
          </a:p>
          <a:p>
            <a:pPr algn="ctr"/>
            <a:r>
              <a:rPr lang="en-US" dirty="0" smtClean="0"/>
              <a:t>Reactor</a:t>
            </a:r>
          </a:p>
        </p:txBody>
      </p:sp>
      <p:sp>
        <p:nvSpPr>
          <p:cNvPr id="7" name="TextBox 6"/>
          <p:cNvSpPr txBox="1"/>
          <p:nvPr/>
        </p:nvSpPr>
        <p:spPr>
          <a:xfrm>
            <a:off x="2895600" y="3962400"/>
            <a:ext cx="1828800" cy="369332"/>
          </a:xfrm>
          <a:prstGeom prst="rect">
            <a:avLst/>
          </a:prstGeom>
          <a:noFill/>
        </p:spPr>
        <p:txBody>
          <a:bodyPr wrap="square" rtlCol="0">
            <a:spAutoFit/>
          </a:bodyPr>
          <a:lstStyle/>
          <a:p>
            <a:pPr algn="ctr"/>
            <a:r>
              <a:rPr lang="en-US" dirty="0" smtClean="0"/>
              <a:t>Reactor</a:t>
            </a:r>
          </a:p>
        </p:txBody>
      </p:sp>
      <p:sp>
        <p:nvSpPr>
          <p:cNvPr id="8" name="TextBox 7"/>
          <p:cNvSpPr txBox="1"/>
          <p:nvPr/>
        </p:nvSpPr>
        <p:spPr>
          <a:xfrm>
            <a:off x="7391400" y="3962400"/>
            <a:ext cx="1828800" cy="646331"/>
          </a:xfrm>
          <a:prstGeom prst="rect">
            <a:avLst/>
          </a:prstGeom>
          <a:noFill/>
        </p:spPr>
        <p:txBody>
          <a:bodyPr wrap="square" rtlCol="0">
            <a:spAutoFit/>
          </a:bodyPr>
          <a:lstStyle/>
          <a:p>
            <a:pPr algn="ctr"/>
            <a:r>
              <a:rPr lang="en-US" dirty="0" smtClean="0"/>
              <a:t>Double Beta Decay</a:t>
            </a:r>
          </a:p>
        </p:txBody>
      </p:sp>
      <p:sp>
        <p:nvSpPr>
          <p:cNvPr id="9" name="TextBox 8"/>
          <p:cNvSpPr txBox="1"/>
          <p:nvPr/>
        </p:nvSpPr>
        <p:spPr>
          <a:xfrm>
            <a:off x="7772400" y="4611469"/>
            <a:ext cx="1066800" cy="646331"/>
          </a:xfrm>
          <a:prstGeom prst="rect">
            <a:avLst/>
          </a:prstGeom>
          <a:solidFill>
            <a:schemeClr val="bg1">
              <a:lumMod val="95000"/>
            </a:schemeClr>
          </a:solidFill>
        </p:spPr>
        <p:txBody>
          <a:bodyPr wrap="square" rtlCol="0">
            <a:spAutoFit/>
          </a:bodyPr>
          <a:lstStyle/>
          <a:p>
            <a:pPr algn="ctr"/>
            <a:r>
              <a:rPr lang="en-US" dirty="0" smtClean="0"/>
              <a:t>SNO++</a:t>
            </a:r>
            <a:br>
              <a:rPr lang="en-US" dirty="0" smtClean="0"/>
            </a:br>
            <a:r>
              <a:rPr lang="en-US" baseline="30000" dirty="0" smtClean="0"/>
              <a:t>150</a:t>
            </a:r>
            <a:r>
              <a:rPr lang="en-US" dirty="0" smtClean="0"/>
              <a:t>Nd</a:t>
            </a:r>
            <a:endParaRPr lang="en-US" dirty="0"/>
          </a:p>
        </p:txBody>
      </p:sp>
    </p:spTree>
    <p:extLst>
      <p:ext uri="{BB962C8B-B14F-4D97-AF65-F5344CB8AC3E}">
        <p14:creationId xmlns:p14="http://schemas.microsoft.com/office/powerpoint/2010/main" val="267748074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a-bay-2_0.jpg"/>
          <p:cNvPicPr>
            <a:picLocks noChangeAspect="1"/>
          </p:cNvPicPr>
          <p:nvPr/>
        </p:nvPicPr>
        <p:blipFill>
          <a:blip r:embed="rId3"/>
          <a:stretch>
            <a:fillRect/>
          </a:stretch>
        </p:blipFill>
        <p:spPr>
          <a:xfrm>
            <a:off x="152400" y="1295400"/>
            <a:ext cx="5181600" cy="3886200"/>
          </a:xfrm>
          <a:prstGeom prst="rect">
            <a:avLst/>
          </a:prstGeom>
        </p:spPr>
      </p:pic>
      <p:sp>
        <p:nvSpPr>
          <p:cNvPr id="4" name="TextBox 3"/>
          <p:cNvSpPr txBox="1"/>
          <p:nvPr/>
        </p:nvSpPr>
        <p:spPr>
          <a:xfrm>
            <a:off x="2667000" y="457200"/>
            <a:ext cx="3657600" cy="369332"/>
          </a:xfrm>
          <a:prstGeom prst="rect">
            <a:avLst/>
          </a:prstGeom>
          <a:noFill/>
        </p:spPr>
        <p:txBody>
          <a:bodyPr wrap="square" rtlCol="0">
            <a:spAutoFit/>
          </a:bodyPr>
          <a:lstStyle/>
          <a:p>
            <a:pPr algn="ctr"/>
            <a:r>
              <a:rPr lang="en-US" b="1" dirty="0" smtClean="0">
                <a:solidFill>
                  <a:srgbClr val="0000FF"/>
                </a:solidFill>
                <a:latin typeface="Bookman Old Style"/>
                <a:cs typeface="Bookman Old Style"/>
              </a:rPr>
              <a:t>DAYA BAY EXPERIMENT</a:t>
            </a:r>
            <a:endParaRPr lang="en-US" b="1" dirty="0">
              <a:solidFill>
                <a:srgbClr val="0000FF"/>
              </a:solidFill>
              <a:latin typeface="Bookman Old Style"/>
              <a:cs typeface="Bookman Old Style"/>
            </a:endParaRPr>
          </a:p>
        </p:txBody>
      </p:sp>
      <p:pic>
        <p:nvPicPr>
          <p:cNvPr id="6" name="Picture 5" descr="layout.jpg"/>
          <p:cNvPicPr>
            <a:picLocks noChangeAspect="1"/>
          </p:cNvPicPr>
          <p:nvPr/>
        </p:nvPicPr>
        <p:blipFill>
          <a:blip r:embed="rId4"/>
          <a:stretch>
            <a:fillRect/>
          </a:stretch>
        </p:blipFill>
        <p:spPr>
          <a:xfrm>
            <a:off x="5410200" y="1295400"/>
            <a:ext cx="3403370" cy="3886200"/>
          </a:xfrm>
          <a:prstGeom prst="rect">
            <a:avLst/>
          </a:prstGeom>
        </p:spPr>
      </p:pic>
    </p:spTree>
    <p:extLst>
      <p:ext uri="{BB962C8B-B14F-4D97-AF65-F5344CB8AC3E}">
        <p14:creationId xmlns:p14="http://schemas.microsoft.com/office/powerpoint/2010/main" val="39207811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tam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45" y="985977"/>
            <a:ext cx="4335406" cy="3087870"/>
          </a:xfrm>
          <a:prstGeom prst="rect">
            <a:avLst/>
          </a:prstGeom>
        </p:spPr>
      </p:pic>
      <p:pic>
        <p:nvPicPr>
          <p:cNvPr id="5" name="Picture 4" descr="BetaDecay.jpg"/>
          <p:cNvPicPr>
            <a:picLocks noChangeAspect="1"/>
          </p:cNvPicPr>
          <p:nvPr/>
        </p:nvPicPr>
        <p:blipFill rotWithShape="1">
          <a:blip r:embed="rId4">
            <a:extLst>
              <a:ext uri="{28A0092B-C50C-407E-A947-70E740481C1C}">
                <a14:useLocalDpi xmlns:a14="http://schemas.microsoft.com/office/drawing/2010/main" val="0"/>
              </a:ext>
            </a:extLst>
          </a:blip>
          <a:srcRect t="6679" b="4416"/>
          <a:stretch/>
        </p:blipFill>
        <p:spPr>
          <a:xfrm>
            <a:off x="4766067" y="880604"/>
            <a:ext cx="4267458" cy="3398656"/>
          </a:xfrm>
          <a:prstGeom prst="rect">
            <a:avLst/>
          </a:prstGeom>
        </p:spPr>
      </p:pic>
      <p:grpSp>
        <p:nvGrpSpPr>
          <p:cNvPr id="7" name="Grupp 6"/>
          <p:cNvGrpSpPr/>
          <p:nvPr/>
        </p:nvGrpSpPr>
        <p:grpSpPr>
          <a:xfrm>
            <a:off x="1676400" y="385024"/>
            <a:ext cx="5943600" cy="400110"/>
            <a:chOff x="1295400" y="1219200"/>
            <a:chExt cx="5943600" cy="400110"/>
          </a:xfrm>
        </p:grpSpPr>
        <p:sp>
          <p:nvSpPr>
            <p:cNvPr id="8" name="textruta 4"/>
            <p:cNvSpPr txBox="1"/>
            <p:nvPr/>
          </p:nvSpPr>
          <p:spPr>
            <a:xfrm>
              <a:off x="1295400" y="1219200"/>
              <a:ext cx="5943600" cy="400110"/>
            </a:xfrm>
            <a:prstGeom prst="rect">
              <a:avLst/>
            </a:prstGeom>
            <a:noFill/>
          </p:spPr>
          <p:txBody>
            <a:bodyPr wrap="square" rtlCol="0">
              <a:spAutoFit/>
            </a:bodyPr>
            <a:lstStyle/>
            <a:p>
              <a:r>
                <a:rPr lang="sv-SE" sz="2000" dirty="0" smtClean="0">
                  <a:latin typeface="Times New Roman"/>
                  <a:cs typeface="Times New Roman"/>
                </a:rPr>
                <a:t>   Neutrino 		</a:t>
              </a:r>
              <a:r>
                <a:rPr lang="sv-SE" sz="2000" dirty="0">
                  <a:solidFill>
                    <a:srgbClr val="FF0000"/>
                  </a:solidFill>
                  <a:latin typeface="Times New Roman"/>
                  <a:ea typeface="Zapf Dingbats"/>
                  <a:cs typeface="Times New Roman"/>
                </a:rPr>
                <a:t> </a:t>
              </a:r>
              <a:r>
                <a:rPr lang="sv-SE" sz="2000" dirty="0" smtClean="0">
                  <a:solidFill>
                    <a:srgbClr val="FF0000"/>
                  </a:solidFill>
                  <a:latin typeface="Times New Roman"/>
                  <a:ea typeface="Zapf Dingbats"/>
                  <a:cs typeface="Times New Roman"/>
                </a:rPr>
                <a:t>               </a:t>
              </a:r>
              <a:r>
                <a:rPr lang="sv-SE" sz="2000" dirty="0" smtClean="0">
                  <a:latin typeface="Times New Roman"/>
                  <a:cs typeface="Times New Roman"/>
                </a:rPr>
                <a:t> Anti-neutrino    </a:t>
              </a:r>
              <a:endParaRPr lang="sv-SE" sz="2000" dirty="0">
                <a:latin typeface="Times New Roman"/>
                <a:cs typeface="Times New Roman"/>
              </a:endParaRPr>
            </a:p>
          </p:txBody>
        </p:sp>
        <p:graphicFrame>
          <p:nvGraphicFramePr>
            <p:cNvPr id="9" name="Objekt 5"/>
            <p:cNvGraphicFramePr>
              <a:graphicFrameLocks noChangeAspect="1"/>
            </p:cNvGraphicFramePr>
            <p:nvPr>
              <p:extLst>
                <p:ext uri="{D42A27DB-BD31-4B8C-83A1-F6EECF244321}">
                  <p14:modId xmlns:p14="http://schemas.microsoft.com/office/powerpoint/2010/main" val="999552699"/>
                </p:ext>
              </p:extLst>
            </p:nvPr>
          </p:nvGraphicFramePr>
          <p:xfrm>
            <a:off x="6033621" y="1299885"/>
            <a:ext cx="258763" cy="258763"/>
          </p:xfrm>
          <a:graphic>
            <a:graphicData uri="http://schemas.openxmlformats.org/presentationml/2006/ole">
              <mc:AlternateContent xmlns:mc="http://schemas.openxmlformats.org/markup-compatibility/2006">
                <mc:Choice xmlns:v="urn:schemas-microsoft-com:vml" Requires="v">
                  <p:oleObj spid="_x0000_s4504" name="Equation" r:id="rId5" imgW="114300" imgH="114300" progId="Equation.3">
                    <p:embed/>
                  </p:oleObj>
                </mc:Choice>
                <mc:Fallback>
                  <p:oleObj name="Equation" r:id="rId5" imgW="114300" imgH="114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3621" y="1299885"/>
                          <a:ext cx="258763" cy="258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3"/>
            <p:cNvGraphicFramePr>
              <a:graphicFrameLocks noChangeAspect="1"/>
            </p:cNvGraphicFramePr>
            <p:nvPr>
              <p:extLst>
                <p:ext uri="{D42A27DB-BD31-4B8C-83A1-F6EECF244321}">
                  <p14:modId xmlns:p14="http://schemas.microsoft.com/office/powerpoint/2010/main" val="1554440389"/>
                </p:ext>
              </p:extLst>
            </p:nvPr>
          </p:nvGraphicFramePr>
          <p:xfrm>
            <a:off x="2751754" y="1342484"/>
            <a:ext cx="258762" cy="200025"/>
          </p:xfrm>
          <a:graphic>
            <a:graphicData uri="http://schemas.openxmlformats.org/presentationml/2006/ole">
              <mc:AlternateContent xmlns:mc="http://schemas.openxmlformats.org/markup-compatibility/2006">
                <mc:Choice xmlns:v="urn:schemas-microsoft-com:vml" Requires="v">
                  <p:oleObj spid="_x0000_s4505" name="Equation" r:id="rId7" imgW="114300" imgH="88900" progId="Equation.3">
                    <p:embed/>
                  </p:oleObj>
                </mc:Choice>
                <mc:Fallback>
                  <p:oleObj name="Equation" r:id="rId7" imgW="114300" imgH="88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1754" y="1342484"/>
                          <a:ext cx="258762"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2" name="textruta 7"/>
          <p:cNvSpPr txBox="1"/>
          <p:nvPr/>
        </p:nvSpPr>
        <p:spPr>
          <a:xfrm>
            <a:off x="2318854" y="4326363"/>
            <a:ext cx="5047539" cy="923330"/>
          </a:xfrm>
          <a:prstGeom prst="rect">
            <a:avLst/>
          </a:prstGeom>
          <a:solidFill>
            <a:srgbClr val="FFFF00"/>
          </a:solidFill>
          <a:ln>
            <a:solidFill>
              <a:schemeClr val="tx1"/>
            </a:solidFill>
          </a:ln>
          <a:effectLst>
            <a:outerShdw blurRad="50800" dist="38100" dir="2700000" algn="tl" rotWithShape="0">
              <a:srgbClr val="000000">
                <a:alpha val="43000"/>
              </a:srgbClr>
            </a:outerShdw>
          </a:effectLst>
        </p:spPr>
        <p:txBody>
          <a:bodyPr wrap="square" rtlCol="0">
            <a:spAutoFit/>
          </a:bodyPr>
          <a:lstStyle/>
          <a:p>
            <a:pPr>
              <a:buFont typeface="Arial"/>
              <a:buChar char="•"/>
            </a:pPr>
            <a:r>
              <a:rPr lang="sv-SE" dirty="0" smtClean="0">
                <a:latin typeface="Times New Roman"/>
                <a:cs typeface="Times New Roman"/>
              </a:rPr>
              <a:t> The neutrino is an </a:t>
            </a:r>
            <a:r>
              <a:rPr lang="sv-SE" dirty="0" err="1" smtClean="0">
                <a:latin typeface="Times New Roman"/>
                <a:cs typeface="Times New Roman"/>
              </a:rPr>
              <a:t>elementary</a:t>
            </a:r>
            <a:r>
              <a:rPr lang="sv-SE" dirty="0" smtClean="0">
                <a:latin typeface="Times New Roman"/>
                <a:cs typeface="Times New Roman"/>
              </a:rPr>
              <a:t> </a:t>
            </a:r>
            <a:r>
              <a:rPr lang="sv-SE" dirty="0" err="1" smtClean="0">
                <a:latin typeface="Times New Roman"/>
                <a:cs typeface="Times New Roman"/>
              </a:rPr>
              <a:t>particle</a:t>
            </a:r>
            <a:endParaRPr lang="sv-SE" dirty="0" smtClean="0">
              <a:latin typeface="Times New Roman"/>
              <a:cs typeface="Times New Roman"/>
            </a:endParaRPr>
          </a:p>
          <a:p>
            <a:pPr>
              <a:buFont typeface="Arial"/>
              <a:buChar char="•"/>
            </a:pPr>
            <a:r>
              <a:rPr lang="sv-SE" dirty="0" smtClean="0">
                <a:latin typeface="Times New Roman"/>
                <a:cs typeface="Times New Roman"/>
              </a:rPr>
              <a:t> </a:t>
            </a:r>
            <a:r>
              <a:rPr lang="sv-SE" dirty="0">
                <a:latin typeface="Times New Roman"/>
                <a:cs typeface="Times New Roman"/>
              </a:rPr>
              <a:t>C</a:t>
            </a:r>
            <a:r>
              <a:rPr lang="sv-SE" dirty="0" smtClean="0">
                <a:latin typeface="Times New Roman"/>
                <a:cs typeface="Times New Roman"/>
              </a:rPr>
              <a:t>ommon in </a:t>
            </a:r>
            <a:r>
              <a:rPr lang="sv-SE" dirty="0" err="1" smtClean="0">
                <a:latin typeface="Times New Roman"/>
                <a:cs typeface="Times New Roman"/>
              </a:rPr>
              <a:t>our</a:t>
            </a:r>
            <a:r>
              <a:rPr lang="sv-SE" dirty="0" smtClean="0">
                <a:latin typeface="Times New Roman"/>
                <a:cs typeface="Times New Roman"/>
              </a:rPr>
              <a:t> </a:t>
            </a:r>
            <a:r>
              <a:rPr lang="sv-SE" dirty="0" err="1" smtClean="0">
                <a:latin typeface="Times New Roman"/>
                <a:cs typeface="Times New Roman"/>
              </a:rPr>
              <a:t>surroundings</a:t>
            </a:r>
            <a:r>
              <a:rPr lang="sv-SE" dirty="0" smtClean="0">
                <a:latin typeface="Times New Roman"/>
                <a:cs typeface="Times New Roman"/>
              </a:rPr>
              <a:t> (and in the </a:t>
            </a:r>
            <a:r>
              <a:rPr lang="sv-SE" dirty="0" err="1" smtClean="0">
                <a:latin typeface="Times New Roman"/>
                <a:cs typeface="Times New Roman"/>
              </a:rPr>
              <a:t>universe</a:t>
            </a:r>
            <a:r>
              <a:rPr lang="sv-SE" dirty="0" smtClean="0">
                <a:latin typeface="Times New Roman"/>
                <a:cs typeface="Times New Roman"/>
              </a:rPr>
              <a:t>)</a:t>
            </a:r>
          </a:p>
          <a:p>
            <a:pPr>
              <a:buFont typeface="Arial"/>
              <a:buChar char="•"/>
            </a:pPr>
            <a:r>
              <a:rPr lang="sv-SE" dirty="0" smtClean="0">
                <a:latin typeface="Times New Roman"/>
                <a:cs typeface="Times New Roman"/>
              </a:rPr>
              <a:t> </a:t>
            </a:r>
            <a:r>
              <a:rPr lang="sv-SE" dirty="0" err="1">
                <a:latin typeface="Times New Roman"/>
                <a:cs typeface="Times New Roman"/>
              </a:rPr>
              <a:t>K</a:t>
            </a:r>
            <a:r>
              <a:rPr lang="sv-SE" dirty="0" err="1" smtClean="0">
                <a:latin typeface="Times New Roman"/>
                <a:cs typeface="Times New Roman"/>
              </a:rPr>
              <a:t>nown</a:t>
            </a:r>
            <a:r>
              <a:rPr lang="sv-SE" dirty="0" smtClean="0">
                <a:latin typeface="Times New Roman"/>
                <a:cs typeface="Times New Roman"/>
              </a:rPr>
              <a:t> from </a:t>
            </a:r>
            <a:r>
              <a:rPr lang="sv-SE" dirty="0" err="1" smtClean="0">
                <a:latin typeface="Times New Roman"/>
                <a:cs typeface="Times New Roman"/>
              </a:rPr>
              <a:t>decays</a:t>
            </a:r>
            <a:r>
              <a:rPr lang="sv-SE" dirty="0" smtClean="0">
                <a:latin typeface="Times New Roman"/>
                <a:cs typeface="Times New Roman"/>
              </a:rPr>
              <a:t> of </a:t>
            </a:r>
            <a:r>
              <a:rPr lang="sv-SE" dirty="0" err="1" smtClean="0">
                <a:latin typeface="Times New Roman"/>
                <a:cs typeface="Times New Roman"/>
              </a:rPr>
              <a:t>radioactive</a:t>
            </a:r>
            <a:r>
              <a:rPr lang="sv-SE" dirty="0" smtClean="0">
                <a:latin typeface="Times New Roman"/>
                <a:cs typeface="Times New Roman"/>
              </a:rPr>
              <a:t> </a:t>
            </a:r>
            <a:r>
              <a:rPr lang="sv-SE" dirty="0" err="1" smtClean="0">
                <a:latin typeface="Times New Roman"/>
                <a:cs typeface="Times New Roman"/>
              </a:rPr>
              <a:t>isotopes</a:t>
            </a:r>
            <a:endParaRPr lang="sv-SE" dirty="0">
              <a:latin typeface="Times New Roman"/>
              <a:cs typeface="Times New Roman"/>
            </a:endParaRPr>
          </a:p>
        </p:txBody>
      </p:sp>
      <p:graphicFrame>
        <p:nvGraphicFramePr>
          <p:cNvPr id="13" name="Objekt 9"/>
          <p:cNvGraphicFramePr>
            <a:graphicFrameLocks noChangeAspect="1"/>
          </p:cNvGraphicFramePr>
          <p:nvPr>
            <p:extLst>
              <p:ext uri="{D42A27DB-BD31-4B8C-83A1-F6EECF244321}">
                <p14:modId xmlns:p14="http://schemas.microsoft.com/office/powerpoint/2010/main" val="1450094574"/>
              </p:ext>
            </p:extLst>
          </p:nvPr>
        </p:nvGraphicFramePr>
        <p:xfrm>
          <a:off x="5402165" y="1165474"/>
          <a:ext cx="1770000" cy="442500"/>
        </p:xfrm>
        <a:graphic>
          <a:graphicData uri="http://schemas.openxmlformats.org/presentationml/2006/ole">
            <mc:AlternateContent xmlns:mc="http://schemas.openxmlformats.org/markup-compatibility/2006">
              <mc:Choice xmlns:v="urn:schemas-microsoft-com:vml" Requires="v">
                <p:oleObj spid="_x0000_s4506" name="Equation" r:id="rId9" imgW="762000" imgH="190500" progId="Equation.3">
                  <p:embed/>
                </p:oleObj>
              </mc:Choice>
              <mc:Fallback>
                <p:oleObj name="Equation" r:id="rId9" imgW="762000" imgH="1905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2165" y="1165474"/>
                        <a:ext cx="1770000" cy="44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ruta 14"/>
          <p:cNvSpPr txBox="1"/>
          <p:nvPr/>
        </p:nvSpPr>
        <p:spPr>
          <a:xfrm>
            <a:off x="5904834" y="5888853"/>
            <a:ext cx="1811713" cy="523220"/>
          </a:xfrm>
          <a:prstGeom prst="rect">
            <a:avLst/>
          </a:prstGeom>
          <a:noFill/>
        </p:spPr>
        <p:txBody>
          <a:bodyPr wrap="none" rtlCol="0">
            <a:spAutoFit/>
          </a:bodyPr>
          <a:lstStyle/>
          <a:p>
            <a:r>
              <a:rPr lang="sv-SE" sz="2800" b="1" cap="small" dirty="0" smtClean="0">
                <a:solidFill>
                  <a:srgbClr val="FF0000"/>
                </a:solidFill>
                <a:latin typeface="Times New Roman"/>
                <a:cs typeface="Times New Roman"/>
              </a:rPr>
              <a:t> </a:t>
            </a:r>
            <a:r>
              <a:rPr lang="sv-SE" sz="2800" b="1" cap="small" dirty="0" err="1" smtClean="0">
                <a:solidFill>
                  <a:srgbClr val="FF0000"/>
                </a:solidFill>
                <a:latin typeface="Times New Roman"/>
                <a:cs typeface="Times New Roman"/>
              </a:rPr>
              <a:t>flavours</a:t>
            </a:r>
            <a:endParaRPr lang="sv-SE" sz="2800" b="1" cap="small" dirty="0">
              <a:solidFill>
                <a:srgbClr val="FF0000"/>
              </a:solidFill>
              <a:latin typeface="Times New Roman"/>
              <a:cs typeface="Times New Roman"/>
            </a:endParaRPr>
          </a:p>
        </p:txBody>
      </p:sp>
      <p:sp>
        <p:nvSpPr>
          <p:cNvPr id="19" name="TextBox 18"/>
          <p:cNvSpPr txBox="1"/>
          <p:nvPr/>
        </p:nvSpPr>
        <p:spPr>
          <a:xfrm>
            <a:off x="2882952" y="5502727"/>
            <a:ext cx="3911600" cy="892552"/>
          </a:xfrm>
          <a:prstGeom prst="rect">
            <a:avLst/>
          </a:prstGeom>
          <a:noFill/>
        </p:spPr>
        <p:txBody>
          <a:bodyPr wrap="square" rtlCol="0">
            <a:spAutoFit/>
          </a:bodyPr>
          <a:lstStyle/>
          <a:p>
            <a:pPr algn="ctr"/>
            <a:r>
              <a:rPr lang="en-US" sz="2000" dirty="0" smtClean="0">
                <a:latin typeface="Times New Roman"/>
                <a:cs typeface="Times New Roman"/>
              </a:rPr>
              <a:t>There are three kinds of neutrinos</a:t>
            </a:r>
            <a:br>
              <a:rPr lang="en-US" sz="2000" dirty="0" smtClean="0">
                <a:latin typeface="Times New Roman"/>
                <a:cs typeface="Times New Roman"/>
              </a:rPr>
            </a:br>
            <a:r>
              <a:rPr lang="en-US" sz="3200" dirty="0" smtClean="0">
                <a:latin typeface="Symbol" charset="2"/>
                <a:cs typeface="Symbol" charset="2"/>
              </a:rPr>
              <a:t>n</a:t>
            </a:r>
            <a:r>
              <a:rPr lang="en-US" sz="3200" baseline="-25000" dirty="0" smtClean="0">
                <a:cs typeface="Symbol" charset="2"/>
              </a:rPr>
              <a:t>e</a:t>
            </a:r>
            <a:r>
              <a:rPr lang="en-US" sz="3200" dirty="0" smtClean="0">
                <a:latin typeface="Symbol" charset="2"/>
                <a:cs typeface="Symbol" charset="2"/>
              </a:rPr>
              <a:t>, n</a:t>
            </a:r>
            <a:r>
              <a:rPr lang="en-US" sz="3200" baseline="-25000" dirty="0" smtClean="0">
                <a:latin typeface="Symbol" charset="2"/>
                <a:cs typeface="Symbol" charset="2"/>
              </a:rPr>
              <a:t>m</a:t>
            </a:r>
            <a:r>
              <a:rPr lang="en-US" sz="3200" dirty="0" smtClean="0">
                <a:latin typeface="Symbol" charset="2"/>
                <a:cs typeface="Symbol" charset="2"/>
              </a:rPr>
              <a:t>, </a:t>
            </a:r>
            <a:r>
              <a:rPr lang="en-US" sz="3200" dirty="0" err="1" smtClean="0">
                <a:latin typeface="Symbol" charset="2"/>
                <a:cs typeface="Symbol" charset="2"/>
              </a:rPr>
              <a:t>n</a:t>
            </a:r>
            <a:r>
              <a:rPr lang="en-US" sz="3200" baseline="-25000" dirty="0" err="1" smtClean="0">
                <a:latin typeface="Symbol" charset="2"/>
                <a:cs typeface="Symbol" charset="2"/>
              </a:rPr>
              <a:t>t</a:t>
            </a:r>
            <a:endParaRPr lang="en-US" sz="3200" baseline="-25000" dirty="0">
              <a:latin typeface="Symbol" charset="2"/>
              <a:cs typeface="Symbol" charset="2"/>
            </a:endParaRPr>
          </a:p>
        </p:txBody>
      </p:sp>
    </p:spTree>
    <p:extLst>
      <p:ext uri="{BB962C8B-B14F-4D97-AF65-F5344CB8AC3E}">
        <p14:creationId xmlns:p14="http://schemas.microsoft.com/office/powerpoint/2010/main" val="31026730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924050" y="1971675"/>
            <a:ext cx="5086350" cy="3667125"/>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228600" y="1981200"/>
            <a:ext cx="2391719" cy="1981200"/>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2819400" y="228600"/>
            <a:ext cx="2628900" cy="2038350"/>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a:off x="6858000" y="3505200"/>
            <a:ext cx="2219234" cy="1676400"/>
          </a:xfrm>
          <a:prstGeom prst="rect">
            <a:avLst/>
          </a:prstGeom>
          <a:noFill/>
          <a:ln w="9525">
            <a:noFill/>
            <a:miter lim="800000"/>
            <a:headEnd/>
            <a:tailEnd/>
          </a:ln>
        </p:spPr>
      </p:pic>
      <p:sp>
        <p:nvSpPr>
          <p:cNvPr id="2" name="Rectangle 1"/>
          <p:cNvSpPr/>
          <p:nvPr/>
        </p:nvSpPr>
        <p:spPr>
          <a:xfrm>
            <a:off x="2082800" y="5346700"/>
            <a:ext cx="2857500" cy="2667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43290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cstate="print"/>
          <a:srcRect/>
          <a:stretch>
            <a:fillRect/>
          </a:stretch>
        </p:blipFill>
        <p:spPr bwMode="auto">
          <a:xfrm>
            <a:off x="1295400" y="1295400"/>
            <a:ext cx="6096000" cy="1181100"/>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1295400" y="838200"/>
            <a:ext cx="6200775" cy="400050"/>
          </a:xfrm>
          <a:prstGeom prst="rect">
            <a:avLst/>
          </a:prstGeom>
          <a:noFill/>
          <a:ln w="9525">
            <a:noFill/>
            <a:miter lim="800000"/>
            <a:headEnd/>
            <a:tailEnd/>
          </a:ln>
        </p:spPr>
      </p:pic>
      <p:pic>
        <p:nvPicPr>
          <p:cNvPr id="5124" name="Picture 4"/>
          <p:cNvPicPr>
            <a:picLocks noChangeAspect="1" noChangeArrowheads="1"/>
          </p:cNvPicPr>
          <p:nvPr/>
        </p:nvPicPr>
        <p:blipFill>
          <a:blip r:embed="rId6" cstate="print"/>
          <a:srcRect/>
          <a:stretch>
            <a:fillRect/>
          </a:stretch>
        </p:blipFill>
        <p:spPr bwMode="auto">
          <a:xfrm>
            <a:off x="1295400" y="2590800"/>
            <a:ext cx="5867400" cy="657225"/>
          </a:xfrm>
          <a:prstGeom prst="rect">
            <a:avLst/>
          </a:prstGeom>
          <a:noFill/>
          <a:ln w="9525">
            <a:noFill/>
            <a:miter lim="800000"/>
            <a:headEnd/>
            <a:tailEnd/>
          </a:ln>
        </p:spPr>
      </p:pic>
      <p:pic>
        <p:nvPicPr>
          <p:cNvPr id="5125" name="Picture 5"/>
          <p:cNvPicPr>
            <a:picLocks noChangeAspect="1" noChangeArrowheads="1"/>
          </p:cNvPicPr>
          <p:nvPr/>
        </p:nvPicPr>
        <p:blipFill>
          <a:blip r:embed="rId7" cstate="print"/>
          <a:srcRect/>
          <a:stretch>
            <a:fillRect/>
          </a:stretch>
        </p:blipFill>
        <p:spPr bwMode="auto">
          <a:xfrm>
            <a:off x="5257800" y="3886200"/>
            <a:ext cx="3581400" cy="2609850"/>
          </a:xfrm>
          <a:prstGeom prst="rect">
            <a:avLst/>
          </a:prstGeom>
          <a:noFill/>
          <a:ln w="9525">
            <a:noFill/>
            <a:miter lim="800000"/>
            <a:headEnd/>
            <a:tailEnd/>
          </a:ln>
        </p:spPr>
      </p:pic>
      <p:cxnSp>
        <p:nvCxnSpPr>
          <p:cNvPr id="7" name="Straight Connector 6"/>
          <p:cNvCxnSpPr/>
          <p:nvPr/>
        </p:nvCxnSpPr>
        <p:spPr>
          <a:xfrm>
            <a:off x="2579687" y="4038600"/>
            <a:ext cx="1828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a:off x="3237706" y="4686300"/>
            <a:ext cx="129540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3771106" y="5448300"/>
            <a:ext cx="22860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aphicFrame>
        <p:nvGraphicFramePr>
          <p:cNvPr id="15" name="Object 14"/>
          <p:cNvGraphicFramePr>
            <a:graphicFrameLocks noChangeAspect="1"/>
          </p:cNvGraphicFramePr>
          <p:nvPr/>
        </p:nvGraphicFramePr>
        <p:xfrm>
          <a:off x="4408487" y="5334000"/>
          <a:ext cx="326571" cy="457200"/>
        </p:xfrm>
        <a:graphic>
          <a:graphicData uri="http://schemas.openxmlformats.org/presentationml/2006/ole">
            <mc:AlternateContent xmlns:mc="http://schemas.openxmlformats.org/markup-compatibility/2006">
              <mc:Choice xmlns:v="urn:schemas-microsoft-com:vml" Requires="v">
                <p:oleObj spid="_x0000_s83163" name="Equation" r:id="rId8" imgW="127000" imgH="177800" progId="Equation.3">
                  <p:embed/>
                </p:oleObj>
              </mc:Choice>
              <mc:Fallback>
                <p:oleObj name="Equation" r:id="rId8" imgW="127000" imgH="177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8487" y="5334000"/>
                        <a:ext cx="326571"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nvGraphicFramePr>
        <p:xfrm>
          <a:off x="4408487" y="5029200"/>
          <a:ext cx="392113" cy="457200"/>
        </p:xfrm>
        <a:graphic>
          <a:graphicData uri="http://schemas.openxmlformats.org/presentationml/2006/ole">
            <mc:AlternateContent xmlns:mc="http://schemas.openxmlformats.org/markup-compatibility/2006">
              <mc:Choice xmlns:v="urn:schemas-microsoft-com:vml" Requires="v">
                <p:oleObj spid="_x0000_s83164" name="Equation" r:id="rId10" imgW="152400" imgH="177800" progId="Equation.3">
                  <p:embed/>
                </p:oleObj>
              </mc:Choice>
              <mc:Fallback>
                <p:oleObj name="Equation" r:id="rId10" imgW="152400" imgH="177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8487" y="5029200"/>
                        <a:ext cx="392113"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nvGraphicFramePr>
        <p:xfrm>
          <a:off x="4397374" y="3810000"/>
          <a:ext cx="392113" cy="457200"/>
        </p:xfrm>
        <a:graphic>
          <a:graphicData uri="http://schemas.openxmlformats.org/presentationml/2006/ole">
            <mc:AlternateContent xmlns:mc="http://schemas.openxmlformats.org/markup-compatibility/2006">
              <mc:Choice xmlns:v="urn:schemas-microsoft-com:vml" Requires="v">
                <p:oleObj spid="_x0000_s83165" name="Equation" r:id="rId12" imgW="152400" imgH="177800" progId="Equation.3">
                  <p:embed/>
                </p:oleObj>
              </mc:Choice>
              <mc:Fallback>
                <p:oleObj name="Equation" r:id="rId12" imgW="152400" imgH="177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7374" y="3810000"/>
                        <a:ext cx="392113"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9" name="Straight Connector 18"/>
          <p:cNvCxnSpPr/>
          <p:nvPr/>
        </p:nvCxnSpPr>
        <p:spPr>
          <a:xfrm>
            <a:off x="2579687" y="5332412"/>
            <a:ext cx="1828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579687" y="5562600"/>
            <a:ext cx="1828800" cy="1588"/>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2" name="Object 21"/>
          <p:cNvGraphicFramePr>
            <a:graphicFrameLocks noChangeAspect="1"/>
          </p:cNvGraphicFramePr>
          <p:nvPr/>
        </p:nvGraphicFramePr>
        <p:xfrm>
          <a:off x="457200" y="4419600"/>
          <a:ext cx="3269247" cy="425450"/>
        </p:xfrm>
        <a:graphic>
          <a:graphicData uri="http://schemas.openxmlformats.org/presentationml/2006/ole">
            <mc:AlternateContent xmlns:mc="http://schemas.openxmlformats.org/markup-compatibility/2006">
              <mc:Choice xmlns:v="urn:schemas-microsoft-com:vml" Requires="v">
                <p:oleObj spid="_x0000_s83166" name="Equation" r:id="rId14" imgW="1854200" imgH="241300" progId="Equation.3">
                  <p:embed/>
                </p:oleObj>
              </mc:Choice>
              <mc:Fallback>
                <p:oleObj name="Equation" r:id="rId14" imgW="1854200" imgH="2413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4419600"/>
                        <a:ext cx="3269247"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nvGraphicFramePr>
        <p:xfrm>
          <a:off x="304800" y="5213350"/>
          <a:ext cx="2284413" cy="425450"/>
        </p:xfrm>
        <a:graphic>
          <a:graphicData uri="http://schemas.openxmlformats.org/presentationml/2006/ole">
            <mc:AlternateContent xmlns:mc="http://schemas.openxmlformats.org/markup-compatibility/2006">
              <mc:Choice xmlns:v="urn:schemas-microsoft-com:vml" Requires="v">
                <p:oleObj spid="_x0000_s83167" name="Equation" r:id="rId16" imgW="1295400" imgH="241300" progId="Equation.3">
                  <p:embed/>
                </p:oleObj>
              </mc:Choice>
              <mc:Fallback>
                <p:oleObj name="Equation" r:id="rId16" imgW="1295400" imgH="2413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4800" y="5213350"/>
                        <a:ext cx="2284413"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1422400" y="6096000"/>
            <a:ext cx="2133600" cy="461665"/>
          </a:xfrm>
          <a:prstGeom prst="rect">
            <a:avLst/>
          </a:prstGeom>
          <a:noFill/>
        </p:spPr>
        <p:txBody>
          <a:bodyPr wrap="square" rtlCol="0">
            <a:spAutoFit/>
          </a:bodyPr>
          <a:lstStyle/>
          <a:p>
            <a:pPr algn="ctr"/>
            <a:r>
              <a:rPr lang="en-US" sz="2400" dirty="0" smtClean="0">
                <a:latin typeface="Symbol" charset="2"/>
                <a:cs typeface="Symbol" charset="2"/>
              </a:rPr>
              <a:t>Q</a:t>
            </a:r>
            <a:r>
              <a:rPr lang="en-US" sz="2400" baseline="-25000" dirty="0" smtClean="0"/>
              <a:t>13</a:t>
            </a:r>
            <a:r>
              <a:rPr lang="en-US" sz="2400" dirty="0" smtClean="0"/>
              <a:t> = 8.8</a:t>
            </a:r>
            <a:r>
              <a:rPr lang="en-US" sz="2400" baseline="30000" dirty="0" smtClean="0"/>
              <a:t>o</a:t>
            </a:r>
            <a:endParaRPr lang="en-US" sz="2400" baseline="30000" dirty="0"/>
          </a:p>
        </p:txBody>
      </p:sp>
    </p:spTree>
    <p:extLst>
      <p:ext uri="{BB962C8B-B14F-4D97-AF65-F5344CB8AC3E}">
        <p14:creationId xmlns:p14="http://schemas.microsoft.com/office/powerpoint/2010/main" val="98445384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91400" y="2755900"/>
            <a:ext cx="1626368" cy="1143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105547568"/>
              </p:ext>
            </p:extLst>
          </p:nvPr>
        </p:nvGraphicFramePr>
        <p:xfrm>
          <a:off x="228600" y="1612900"/>
          <a:ext cx="8789168" cy="2286000"/>
        </p:xfrm>
        <a:graphic>
          <a:graphicData uri="http://schemas.openxmlformats.org/presentationml/2006/ole">
            <mc:AlternateContent xmlns:mc="http://schemas.openxmlformats.org/markup-compatibility/2006">
              <mc:Choice xmlns:v="urn:schemas-microsoft-com:vml" Requires="v">
                <p:oleObj spid="_x0000_s84014" name="Equation" r:id="rId3" imgW="7315200" imgH="1905000" progId="Equation.3">
                  <p:embed/>
                </p:oleObj>
              </mc:Choice>
              <mc:Fallback>
                <p:oleObj name="Equation" r:id="rId3" imgW="7315200" imgH="1905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12900"/>
                        <a:ext cx="8789168" cy="228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1981200" y="533400"/>
            <a:ext cx="6019800" cy="461665"/>
          </a:xfrm>
          <a:prstGeom prst="rect">
            <a:avLst/>
          </a:prstGeom>
        </p:spPr>
        <p:txBody>
          <a:bodyPr wrap="square">
            <a:spAutoFit/>
          </a:bodyPr>
          <a:lstStyle/>
          <a:p>
            <a:r>
              <a:rPr lang="en-US" sz="2400" dirty="0" err="1" smtClean="0">
                <a:latin typeface="Times New Roman"/>
                <a:cs typeface="Times New Roman"/>
              </a:rPr>
              <a:t>Pontecorvo</a:t>
            </a:r>
            <a:r>
              <a:rPr lang="en-US" sz="2400" dirty="0" smtClean="0">
                <a:latin typeface="Times New Roman"/>
                <a:cs typeface="Times New Roman"/>
              </a:rPr>
              <a:t>–Maki–Nakagawa–Sakata matrix </a:t>
            </a:r>
            <a:endParaRPr lang="en-US" sz="2400" dirty="0">
              <a:latin typeface="Times New Roman"/>
              <a:cs typeface="Times New Roman"/>
            </a:endParaRPr>
          </a:p>
        </p:txBody>
      </p:sp>
      <p:sp>
        <p:nvSpPr>
          <p:cNvPr id="5" name="TextBox 4"/>
          <p:cNvSpPr txBox="1"/>
          <p:nvPr/>
        </p:nvSpPr>
        <p:spPr>
          <a:xfrm>
            <a:off x="533400" y="3962400"/>
            <a:ext cx="1828800" cy="646331"/>
          </a:xfrm>
          <a:prstGeom prst="rect">
            <a:avLst/>
          </a:prstGeom>
          <a:noFill/>
        </p:spPr>
        <p:txBody>
          <a:bodyPr wrap="square" rtlCol="0">
            <a:spAutoFit/>
          </a:bodyPr>
          <a:lstStyle/>
          <a:p>
            <a:pPr algn="ctr"/>
            <a:r>
              <a:rPr lang="en-US" dirty="0" smtClean="0">
                <a:latin typeface="Times New Roman"/>
                <a:cs typeface="Times New Roman"/>
              </a:rPr>
              <a:t>Atmospheric</a:t>
            </a:r>
          </a:p>
          <a:p>
            <a:pPr algn="ctr"/>
            <a:r>
              <a:rPr lang="en-US" dirty="0" smtClean="0">
                <a:latin typeface="Times New Roman"/>
                <a:cs typeface="Times New Roman"/>
              </a:rPr>
              <a:t>Accelerator</a:t>
            </a:r>
          </a:p>
        </p:txBody>
      </p:sp>
      <p:sp>
        <p:nvSpPr>
          <p:cNvPr id="6" name="TextBox 5"/>
          <p:cNvSpPr txBox="1"/>
          <p:nvPr/>
        </p:nvSpPr>
        <p:spPr>
          <a:xfrm>
            <a:off x="5410200" y="3962400"/>
            <a:ext cx="1828800" cy="646331"/>
          </a:xfrm>
          <a:prstGeom prst="rect">
            <a:avLst/>
          </a:prstGeom>
          <a:noFill/>
        </p:spPr>
        <p:txBody>
          <a:bodyPr wrap="square" rtlCol="0">
            <a:spAutoFit/>
          </a:bodyPr>
          <a:lstStyle/>
          <a:p>
            <a:pPr algn="ctr"/>
            <a:r>
              <a:rPr lang="en-US" dirty="0" smtClean="0">
                <a:latin typeface="Times New Roman"/>
                <a:cs typeface="Times New Roman"/>
              </a:rPr>
              <a:t>Solar</a:t>
            </a:r>
          </a:p>
          <a:p>
            <a:pPr algn="ctr"/>
            <a:r>
              <a:rPr lang="en-US" dirty="0" smtClean="0">
                <a:latin typeface="Times New Roman"/>
                <a:cs typeface="Times New Roman"/>
              </a:rPr>
              <a:t>Reactor</a:t>
            </a:r>
          </a:p>
        </p:txBody>
      </p:sp>
      <p:sp>
        <p:nvSpPr>
          <p:cNvPr id="7" name="TextBox 6"/>
          <p:cNvSpPr txBox="1"/>
          <p:nvPr/>
        </p:nvSpPr>
        <p:spPr>
          <a:xfrm>
            <a:off x="2895600" y="3962400"/>
            <a:ext cx="1828800" cy="369332"/>
          </a:xfrm>
          <a:prstGeom prst="rect">
            <a:avLst/>
          </a:prstGeom>
          <a:noFill/>
        </p:spPr>
        <p:txBody>
          <a:bodyPr wrap="square" rtlCol="0">
            <a:spAutoFit/>
          </a:bodyPr>
          <a:lstStyle/>
          <a:p>
            <a:pPr algn="ctr"/>
            <a:r>
              <a:rPr lang="en-US" dirty="0" smtClean="0">
                <a:latin typeface="Times New Roman"/>
                <a:cs typeface="Times New Roman"/>
              </a:rPr>
              <a:t>Reactor</a:t>
            </a:r>
          </a:p>
        </p:txBody>
      </p:sp>
      <p:sp>
        <p:nvSpPr>
          <p:cNvPr id="8" name="TextBox 7"/>
          <p:cNvSpPr txBox="1"/>
          <p:nvPr/>
        </p:nvSpPr>
        <p:spPr>
          <a:xfrm>
            <a:off x="7391400" y="3962400"/>
            <a:ext cx="1828800" cy="646331"/>
          </a:xfrm>
          <a:prstGeom prst="rect">
            <a:avLst/>
          </a:prstGeom>
          <a:noFill/>
        </p:spPr>
        <p:txBody>
          <a:bodyPr wrap="square" rtlCol="0">
            <a:spAutoFit/>
          </a:bodyPr>
          <a:lstStyle/>
          <a:p>
            <a:pPr algn="ctr"/>
            <a:r>
              <a:rPr lang="en-US" dirty="0" smtClean="0">
                <a:latin typeface="Times New Roman"/>
                <a:cs typeface="Times New Roman"/>
              </a:rPr>
              <a:t>Double Beta Decay</a:t>
            </a:r>
          </a:p>
        </p:txBody>
      </p:sp>
      <p:sp>
        <p:nvSpPr>
          <p:cNvPr id="9" name="TextBox 8"/>
          <p:cNvSpPr txBox="1"/>
          <p:nvPr/>
        </p:nvSpPr>
        <p:spPr>
          <a:xfrm>
            <a:off x="7772400" y="4611469"/>
            <a:ext cx="1066800" cy="646331"/>
          </a:xfrm>
          <a:prstGeom prst="rect">
            <a:avLst/>
          </a:prstGeom>
          <a:solidFill>
            <a:schemeClr val="bg1">
              <a:lumMod val="95000"/>
            </a:schemeClr>
          </a:solidFill>
          <a:ln>
            <a:solidFill>
              <a:srgbClr val="000000"/>
            </a:solidFill>
          </a:ln>
        </p:spPr>
        <p:txBody>
          <a:bodyPr wrap="square" rtlCol="0">
            <a:spAutoFit/>
          </a:bodyPr>
          <a:lstStyle/>
          <a:p>
            <a:pPr algn="ctr"/>
            <a:r>
              <a:rPr lang="en-US" dirty="0" smtClean="0">
                <a:latin typeface="Times New Roman"/>
                <a:cs typeface="Times New Roman"/>
              </a:rPr>
              <a:t>SNO+</a:t>
            </a:r>
            <a:br>
              <a:rPr lang="en-US" dirty="0" smtClean="0">
                <a:latin typeface="Times New Roman"/>
                <a:cs typeface="Times New Roman"/>
              </a:rPr>
            </a:br>
            <a:r>
              <a:rPr lang="en-US" baseline="30000" dirty="0" smtClean="0">
                <a:latin typeface="Times New Roman"/>
                <a:cs typeface="Times New Roman"/>
              </a:rPr>
              <a:t>130</a:t>
            </a:r>
            <a:r>
              <a:rPr lang="en-US" dirty="0" smtClean="0">
                <a:latin typeface="Times New Roman"/>
                <a:cs typeface="Times New Roman"/>
              </a:rPr>
              <a:t>Te</a:t>
            </a:r>
            <a:endParaRPr lang="en-US" dirty="0">
              <a:latin typeface="Times New Roman"/>
              <a:cs typeface="Times New Roman"/>
            </a:endParaRPr>
          </a:p>
        </p:txBody>
      </p:sp>
      <p:sp>
        <p:nvSpPr>
          <p:cNvPr id="11" name="TextBox 10"/>
          <p:cNvSpPr txBox="1"/>
          <p:nvPr/>
        </p:nvSpPr>
        <p:spPr>
          <a:xfrm>
            <a:off x="3860800" y="5682734"/>
            <a:ext cx="4661214" cy="369332"/>
          </a:xfrm>
          <a:prstGeom prst="rect">
            <a:avLst/>
          </a:prstGeom>
          <a:solidFill>
            <a:schemeClr val="accent1">
              <a:lumMod val="20000"/>
              <a:lumOff val="80000"/>
            </a:schemeClr>
          </a:solidFill>
          <a:ln>
            <a:solidFill>
              <a:schemeClr val="tx1"/>
            </a:solidFill>
          </a:ln>
          <a:effectLst>
            <a:outerShdw blurRad="50800" dist="38100" dir="3180000" sx="102000" sy="102000" algn="tl" rotWithShape="0">
              <a:srgbClr val="000000">
                <a:alpha val="43000"/>
              </a:srgbClr>
            </a:outerShdw>
          </a:effectLst>
        </p:spPr>
        <p:txBody>
          <a:bodyPr wrap="none" rtlCol="0">
            <a:spAutoFit/>
          </a:bodyPr>
          <a:lstStyle/>
          <a:p>
            <a:r>
              <a:rPr lang="sv-SE" dirty="0" smtClean="0">
                <a:latin typeface="Symbol" pitchFamily="18" charset="2"/>
              </a:rPr>
              <a:t>a</a:t>
            </a:r>
            <a:r>
              <a:rPr lang="sv-SE" baseline="-25000" dirty="0" smtClean="0"/>
              <a:t>1</a:t>
            </a:r>
            <a:r>
              <a:rPr lang="sv-SE" dirty="0" smtClean="0"/>
              <a:t> </a:t>
            </a:r>
            <a:r>
              <a:rPr lang="sv-SE" dirty="0" smtClean="0">
                <a:latin typeface="Times New Roman"/>
                <a:cs typeface="Times New Roman"/>
              </a:rPr>
              <a:t>och</a:t>
            </a:r>
            <a:r>
              <a:rPr lang="sv-SE" dirty="0" smtClean="0"/>
              <a:t> </a:t>
            </a:r>
            <a:r>
              <a:rPr lang="sv-SE" dirty="0" smtClean="0">
                <a:latin typeface="Symbol" pitchFamily="18" charset="2"/>
              </a:rPr>
              <a:t>a</a:t>
            </a:r>
            <a:r>
              <a:rPr lang="sv-SE" baseline="-25000" dirty="0" smtClean="0"/>
              <a:t>2</a:t>
            </a:r>
            <a:r>
              <a:rPr lang="sv-SE" dirty="0" smtClean="0"/>
              <a:t> </a:t>
            </a:r>
            <a:r>
              <a:rPr lang="sv-SE" dirty="0" smtClean="0">
                <a:latin typeface="Symbol" pitchFamily="18" charset="2"/>
                <a:sym typeface="Symbol"/>
              </a:rPr>
              <a:t> </a:t>
            </a:r>
            <a:r>
              <a:rPr lang="sv-SE" dirty="0" smtClean="0"/>
              <a:t>0 </a:t>
            </a:r>
            <a:r>
              <a:rPr lang="sv-SE" dirty="0" smtClean="0">
                <a:latin typeface="Times New Roman"/>
                <a:cs typeface="Times New Roman"/>
              </a:rPr>
              <a:t>endast om</a:t>
            </a:r>
            <a:r>
              <a:rPr lang="sv-SE" dirty="0" smtClean="0"/>
              <a:t> </a:t>
            </a:r>
            <a:r>
              <a:rPr lang="sv-SE" dirty="0" smtClean="0">
                <a:latin typeface="Symbol" pitchFamily="18" charset="2"/>
              </a:rPr>
              <a:t>n</a:t>
            </a:r>
            <a:r>
              <a:rPr lang="sv-SE" dirty="0" smtClean="0"/>
              <a:t> </a:t>
            </a:r>
            <a:r>
              <a:rPr lang="sv-SE" dirty="0" smtClean="0">
                <a:latin typeface="Times New Roman"/>
                <a:cs typeface="Times New Roman"/>
              </a:rPr>
              <a:t>är </a:t>
            </a:r>
            <a:r>
              <a:rPr lang="sv-SE" dirty="0" err="1" smtClean="0">
                <a:latin typeface="Times New Roman"/>
                <a:cs typeface="Times New Roman"/>
              </a:rPr>
              <a:t>Majorana-partiklar</a:t>
            </a:r>
            <a:endParaRPr lang="en-US" dirty="0">
              <a:latin typeface="Times New Roman"/>
              <a:cs typeface="Times New Roman"/>
            </a:endParaRPr>
          </a:p>
        </p:txBody>
      </p:sp>
    </p:spTree>
    <p:extLst>
      <p:ext uri="{BB962C8B-B14F-4D97-AF65-F5344CB8AC3E}">
        <p14:creationId xmlns:p14="http://schemas.microsoft.com/office/powerpoint/2010/main" val="124817491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46501" y="520700"/>
            <a:ext cx="5156200" cy="5018534"/>
          </a:xfrm>
          <a:prstGeom prst="rect">
            <a:avLst/>
          </a:prstGeom>
        </p:spPr>
      </p:pic>
      <p:pic>
        <p:nvPicPr>
          <p:cNvPr id="3" name="Picture 2"/>
          <p:cNvPicPr>
            <a:picLocks noChangeAspect="1"/>
          </p:cNvPicPr>
          <p:nvPr/>
        </p:nvPicPr>
        <p:blipFill>
          <a:blip r:embed="rId3"/>
          <a:stretch>
            <a:fillRect/>
          </a:stretch>
        </p:blipFill>
        <p:spPr>
          <a:xfrm>
            <a:off x="241300" y="292100"/>
            <a:ext cx="2527300" cy="1175310"/>
          </a:xfrm>
          <a:prstGeom prst="rect">
            <a:avLst/>
          </a:prstGeom>
        </p:spPr>
      </p:pic>
      <p:pic>
        <p:nvPicPr>
          <p:cNvPr id="4" name="Picture 3" descr="442px-Linear_alkylbenze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830" y="1947544"/>
            <a:ext cx="2578386" cy="1125856"/>
          </a:xfrm>
          <a:prstGeom prst="rect">
            <a:avLst/>
          </a:prstGeom>
        </p:spPr>
      </p:pic>
      <p:sp>
        <p:nvSpPr>
          <p:cNvPr id="5" name="TextBox 4"/>
          <p:cNvSpPr txBox="1"/>
          <p:nvPr/>
        </p:nvSpPr>
        <p:spPr>
          <a:xfrm>
            <a:off x="609600" y="3358634"/>
            <a:ext cx="2297716" cy="369332"/>
          </a:xfrm>
          <a:prstGeom prst="rect">
            <a:avLst/>
          </a:prstGeom>
          <a:noFill/>
        </p:spPr>
        <p:txBody>
          <a:bodyPr wrap="square" rtlCol="0">
            <a:spAutoFit/>
          </a:bodyPr>
          <a:lstStyle/>
          <a:p>
            <a:pPr algn="ctr"/>
            <a:r>
              <a:rPr lang="en-US" dirty="0" smtClean="0"/>
              <a:t>Linear </a:t>
            </a:r>
            <a:r>
              <a:rPr lang="en-US" dirty="0" err="1" smtClean="0"/>
              <a:t>alkylbenzene</a:t>
            </a:r>
            <a:endParaRPr lang="en-US" dirty="0"/>
          </a:p>
        </p:txBody>
      </p:sp>
      <p:pic>
        <p:nvPicPr>
          <p:cNvPr id="6" name="Picture 5"/>
          <p:cNvPicPr>
            <a:picLocks noChangeAspect="1"/>
          </p:cNvPicPr>
          <p:nvPr/>
        </p:nvPicPr>
        <p:blipFill>
          <a:blip r:embed="rId5"/>
          <a:stretch>
            <a:fillRect/>
          </a:stretch>
        </p:blipFill>
        <p:spPr>
          <a:xfrm>
            <a:off x="786416" y="3898900"/>
            <a:ext cx="2120900" cy="1640437"/>
          </a:xfrm>
          <a:prstGeom prst="rect">
            <a:avLst/>
          </a:prstGeom>
        </p:spPr>
      </p:pic>
      <p:sp>
        <p:nvSpPr>
          <p:cNvPr id="7" name="TextBox 6"/>
          <p:cNvSpPr txBox="1"/>
          <p:nvPr/>
        </p:nvSpPr>
        <p:spPr>
          <a:xfrm>
            <a:off x="3162300" y="6019800"/>
            <a:ext cx="4457700" cy="646331"/>
          </a:xfrm>
          <a:prstGeom prst="rect">
            <a:avLst/>
          </a:prstGeom>
          <a:noFill/>
        </p:spPr>
        <p:txBody>
          <a:bodyPr wrap="square" rtlCol="0">
            <a:spAutoFit/>
          </a:bodyPr>
          <a:lstStyle/>
          <a:p>
            <a:pPr algn="ctr"/>
            <a:r>
              <a:rPr lang="en-US" dirty="0" smtClean="0"/>
              <a:t>A 3</a:t>
            </a:r>
            <a:r>
              <a:rPr lang="en-US" dirty="0"/>
              <a:t>% loading, correspond to 8 tons of </a:t>
            </a:r>
            <a:r>
              <a:rPr lang="en-US" baseline="30000" dirty="0"/>
              <a:t>130</a:t>
            </a:r>
            <a:r>
              <a:rPr lang="en-US" dirty="0"/>
              <a:t>Te isotope in the detector</a:t>
            </a:r>
          </a:p>
        </p:txBody>
      </p:sp>
    </p:spTree>
    <p:extLst>
      <p:ext uri="{BB962C8B-B14F-4D97-AF65-F5344CB8AC3E}">
        <p14:creationId xmlns:p14="http://schemas.microsoft.com/office/powerpoint/2010/main" val="98682839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5"/>
          <p:cNvSpPr txBox="1"/>
          <p:nvPr/>
        </p:nvSpPr>
        <p:spPr>
          <a:xfrm>
            <a:off x="1282700" y="1143000"/>
            <a:ext cx="6400800"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sv-SE" dirty="0">
                <a:latin typeface="Times New Roman"/>
                <a:cs typeface="Times New Roman"/>
              </a:rPr>
              <a:t>O</a:t>
            </a:r>
            <a:r>
              <a:rPr lang="sv-SE" dirty="0" smtClean="0">
                <a:latin typeface="Times New Roman"/>
                <a:cs typeface="Times New Roman"/>
              </a:rPr>
              <a:t>scillations </a:t>
            </a:r>
            <a:r>
              <a:rPr lang="sv-SE" dirty="0" err="1" smtClean="0">
                <a:latin typeface="Times New Roman"/>
                <a:cs typeface="Times New Roman"/>
              </a:rPr>
              <a:t>imply</a:t>
            </a:r>
            <a:r>
              <a:rPr lang="sv-SE" dirty="0" smtClean="0">
                <a:latin typeface="Times New Roman"/>
                <a:cs typeface="Times New Roman"/>
              </a:rPr>
              <a:t>: </a:t>
            </a:r>
          </a:p>
          <a:p>
            <a:r>
              <a:rPr lang="sv-SE" dirty="0" smtClean="0">
                <a:latin typeface="Times New Roman"/>
                <a:cs typeface="Times New Roman"/>
              </a:rPr>
              <a:t>                 1. at </a:t>
            </a:r>
            <a:r>
              <a:rPr lang="sv-SE" dirty="0" err="1" smtClean="0">
                <a:latin typeface="Times New Roman"/>
                <a:cs typeface="Times New Roman"/>
              </a:rPr>
              <a:t>least</a:t>
            </a:r>
            <a:r>
              <a:rPr lang="sv-SE" dirty="0" smtClean="0">
                <a:latin typeface="Times New Roman"/>
                <a:cs typeface="Times New Roman"/>
              </a:rPr>
              <a:t> </a:t>
            </a:r>
            <a:r>
              <a:rPr lang="sv-SE" dirty="0" err="1" smtClean="0">
                <a:latin typeface="Times New Roman"/>
                <a:cs typeface="Times New Roman"/>
              </a:rPr>
              <a:t>one</a:t>
            </a:r>
            <a:r>
              <a:rPr lang="sv-SE" dirty="0" smtClean="0">
                <a:latin typeface="Times New Roman"/>
                <a:cs typeface="Times New Roman"/>
              </a:rPr>
              <a:t> neutrino </a:t>
            </a:r>
            <a:r>
              <a:rPr lang="sv-SE" dirty="0" err="1" smtClean="0">
                <a:latin typeface="Times New Roman"/>
                <a:cs typeface="Times New Roman"/>
              </a:rPr>
              <a:t>type</a:t>
            </a:r>
            <a:r>
              <a:rPr lang="sv-SE" dirty="0" smtClean="0">
                <a:latin typeface="Times New Roman"/>
                <a:cs typeface="Times New Roman"/>
              </a:rPr>
              <a:t> has </a:t>
            </a:r>
            <a:r>
              <a:rPr lang="sv-SE" dirty="0" err="1" smtClean="0">
                <a:latin typeface="Times New Roman"/>
                <a:cs typeface="Times New Roman"/>
              </a:rPr>
              <a:t>mass</a:t>
            </a:r>
            <a:r>
              <a:rPr lang="sv-SE" dirty="0" smtClean="0">
                <a:latin typeface="Times New Roman"/>
                <a:cs typeface="Times New Roman"/>
              </a:rPr>
              <a:t> &gt; 0 (</a:t>
            </a:r>
            <a:r>
              <a:rPr lang="sv-SE" dirty="0" smtClean="0">
                <a:latin typeface="Symbol" charset="2"/>
                <a:cs typeface="Symbol" charset="2"/>
              </a:rPr>
              <a:t>D</a:t>
            </a:r>
            <a:r>
              <a:rPr lang="sv-SE" i="1" dirty="0" smtClean="0">
                <a:latin typeface="Times New Roman"/>
                <a:cs typeface="Times New Roman"/>
              </a:rPr>
              <a:t>m</a:t>
            </a:r>
            <a:r>
              <a:rPr lang="sv-SE" baseline="30000" dirty="0" smtClean="0">
                <a:latin typeface="Times New Roman"/>
                <a:cs typeface="Times New Roman"/>
              </a:rPr>
              <a:t>2 </a:t>
            </a:r>
            <a:r>
              <a:rPr lang="sv-SE" dirty="0" smtClean="0">
                <a:latin typeface="Times New Roman"/>
                <a:cs typeface="Times New Roman"/>
              </a:rPr>
              <a:t>≠ 0) </a:t>
            </a:r>
            <a:endParaRPr lang="sv-SE" dirty="0">
              <a:latin typeface="Times New Roman"/>
              <a:cs typeface="Times New Roman"/>
            </a:endParaRPr>
          </a:p>
          <a:p>
            <a:r>
              <a:rPr lang="sv-SE" dirty="0" smtClean="0">
                <a:latin typeface="Times New Roman"/>
                <a:cs typeface="Times New Roman"/>
              </a:rPr>
              <a:t>                 2. neutrino </a:t>
            </a:r>
            <a:r>
              <a:rPr lang="sv-SE" cap="small" dirty="0" err="1" smtClean="0">
                <a:latin typeface="Times New Roman"/>
                <a:cs typeface="Times New Roman"/>
              </a:rPr>
              <a:t>flavours</a:t>
            </a:r>
            <a:r>
              <a:rPr lang="sv-SE" dirty="0" smtClean="0">
                <a:latin typeface="Times New Roman"/>
                <a:cs typeface="Times New Roman"/>
              </a:rPr>
              <a:t> mix</a:t>
            </a:r>
          </a:p>
          <a:p>
            <a:pPr algn="ctr"/>
            <a:endParaRPr lang="sv-SE" dirty="0" smtClean="0">
              <a:latin typeface="Times New Roman"/>
              <a:cs typeface="Times New Roman"/>
            </a:endParaRPr>
          </a:p>
          <a:p>
            <a:pPr algn="ctr"/>
            <a:r>
              <a:rPr lang="sv-SE" dirty="0">
                <a:latin typeface="Times New Roman"/>
                <a:cs typeface="Times New Roman"/>
              </a:rPr>
              <a:t>T</a:t>
            </a:r>
            <a:r>
              <a:rPr lang="sv-SE" dirty="0" smtClean="0">
                <a:latin typeface="Times New Roman"/>
                <a:cs typeface="Times New Roman"/>
              </a:rPr>
              <a:t>he </a:t>
            </a:r>
            <a:r>
              <a:rPr lang="sv-SE" dirty="0" err="1" smtClean="0">
                <a:latin typeface="Times New Roman"/>
                <a:cs typeface="Times New Roman"/>
              </a:rPr>
              <a:t>degree</a:t>
            </a:r>
            <a:r>
              <a:rPr lang="sv-SE" dirty="0" smtClean="0">
                <a:latin typeface="Times New Roman"/>
                <a:cs typeface="Times New Roman"/>
              </a:rPr>
              <a:t> of </a:t>
            </a:r>
            <a:r>
              <a:rPr lang="sv-SE" dirty="0" err="1" smtClean="0">
                <a:latin typeface="Times New Roman"/>
                <a:cs typeface="Times New Roman"/>
              </a:rPr>
              <a:t>mixing</a:t>
            </a:r>
            <a:r>
              <a:rPr lang="sv-SE" dirty="0" smtClean="0">
                <a:latin typeface="Times New Roman"/>
                <a:cs typeface="Times New Roman"/>
              </a:rPr>
              <a:t> is </a:t>
            </a:r>
            <a:r>
              <a:rPr lang="sv-SE" dirty="0" err="1" smtClean="0">
                <a:latin typeface="Times New Roman"/>
                <a:cs typeface="Times New Roman"/>
              </a:rPr>
              <a:t>determined</a:t>
            </a:r>
            <a:r>
              <a:rPr lang="sv-SE" dirty="0" smtClean="0">
                <a:latin typeface="Times New Roman"/>
                <a:cs typeface="Times New Roman"/>
              </a:rPr>
              <a:t> by the parameter </a:t>
            </a:r>
            <a:r>
              <a:rPr lang="sv-SE" i="1" dirty="0" smtClean="0">
                <a:latin typeface="Symbol" charset="2"/>
                <a:cs typeface="Symbol" charset="2"/>
              </a:rPr>
              <a:t>q</a:t>
            </a:r>
            <a:r>
              <a:rPr lang="sv-SE" i="1" dirty="0" smtClean="0">
                <a:latin typeface="Times New Roman"/>
                <a:cs typeface="Times New Roman"/>
              </a:rPr>
              <a:t> </a:t>
            </a:r>
            <a:r>
              <a:rPr lang="sv-SE" dirty="0" smtClean="0">
                <a:latin typeface="Times New Roman"/>
                <a:cs typeface="Times New Roman"/>
              </a:rPr>
              <a:t>≠ 0</a:t>
            </a:r>
          </a:p>
        </p:txBody>
      </p:sp>
      <p:sp>
        <p:nvSpPr>
          <p:cNvPr id="3" name="textruta 4"/>
          <p:cNvSpPr txBox="1"/>
          <p:nvPr/>
        </p:nvSpPr>
        <p:spPr>
          <a:xfrm>
            <a:off x="2604125" y="4417873"/>
            <a:ext cx="3147015" cy="1754327"/>
          </a:xfrm>
          <a:prstGeom prst="rect">
            <a:avLst/>
          </a:prstGeom>
          <a:noFill/>
        </p:spPr>
        <p:txBody>
          <a:bodyPr wrap="none" rtlCol="0">
            <a:spAutoFit/>
          </a:bodyPr>
          <a:lstStyle/>
          <a:p>
            <a:r>
              <a:rPr lang="sv-SE" b="1" cap="small" dirty="0" err="1" smtClean="0">
                <a:latin typeface="Times New Roman"/>
                <a:cs typeface="Times New Roman"/>
              </a:rPr>
              <a:t>profound</a:t>
            </a:r>
            <a:r>
              <a:rPr lang="sv-SE" b="1" cap="small" dirty="0" smtClean="0">
                <a:latin typeface="Times New Roman"/>
                <a:cs typeface="Times New Roman"/>
              </a:rPr>
              <a:t> </a:t>
            </a:r>
            <a:r>
              <a:rPr lang="sv-SE" b="1" cap="small" dirty="0" err="1" smtClean="0">
                <a:latin typeface="Times New Roman"/>
                <a:cs typeface="Times New Roman"/>
              </a:rPr>
              <a:t>consequences</a:t>
            </a:r>
            <a:r>
              <a:rPr lang="sv-SE" b="1" cap="small" dirty="0" smtClean="0">
                <a:latin typeface="Times New Roman"/>
                <a:cs typeface="Times New Roman"/>
              </a:rPr>
              <a:t> </a:t>
            </a:r>
            <a:r>
              <a:rPr lang="sv-SE" dirty="0" smtClean="0">
                <a:latin typeface="Times New Roman"/>
                <a:cs typeface="Times New Roman"/>
              </a:rPr>
              <a:t>for</a:t>
            </a:r>
          </a:p>
          <a:p>
            <a:endParaRPr lang="sv-SE" dirty="0" smtClean="0">
              <a:latin typeface="Times New Roman"/>
              <a:cs typeface="Times New Roman"/>
            </a:endParaRPr>
          </a:p>
          <a:p>
            <a:r>
              <a:rPr lang="sv-SE" dirty="0" smtClean="0">
                <a:latin typeface="Times New Roman"/>
                <a:cs typeface="Times New Roman"/>
              </a:rPr>
              <a:t> 	– </a:t>
            </a:r>
            <a:r>
              <a:rPr lang="sv-SE" dirty="0" err="1" smtClean="0">
                <a:latin typeface="Times New Roman"/>
                <a:cs typeface="Times New Roman"/>
              </a:rPr>
              <a:t>particle</a:t>
            </a:r>
            <a:r>
              <a:rPr lang="sv-SE" dirty="0" smtClean="0">
                <a:latin typeface="Times New Roman"/>
                <a:cs typeface="Times New Roman"/>
              </a:rPr>
              <a:t> </a:t>
            </a:r>
            <a:r>
              <a:rPr lang="sv-SE" dirty="0" err="1" smtClean="0">
                <a:latin typeface="Times New Roman"/>
                <a:cs typeface="Times New Roman"/>
              </a:rPr>
              <a:t>physics</a:t>
            </a:r>
            <a:endParaRPr lang="sv-SE" dirty="0" smtClean="0">
              <a:latin typeface="Times New Roman"/>
              <a:cs typeface="Times New Roman"/>
            </a:endParaRPr>
          </a:p>
          <a:p>
            <a:r>
              <a:rPr lang="sv-SE" dirty="0" smtClean="0">
                <a:latin typeface="Times New Roman"/>
                <a:cs typeface="Times New Roman"/>
              </a:rPr>
              <a:t>	– </a:t>
            </a:r>
            <a:r>
              <a:rPr lang="sv-SE" dirty="0" err="1" smtClean="0">
                <a:latin typeface="Times New Roman"/>
                <a:cs typeface="Times New Roman"/>
              </a:rPr>
              <a:t>astrophysics</a:t>
            </a:r>
            <a:endParaRPr lang="sv-SE" dirty="0" smtClean="0">
              <a:latin typeface="Times New Roman"/>
              <a:cs typeface="Times New Roman"/>
            </a:endParaRPr>
          </a:p>
          <a:p>
            <a:r>
              <a:rPr lang="sv-SE" dirty="0" smtClean="0">
                <a:latin typeface="Times New Roman"/>
                <a:cs typeface="Times New Roman"/>
              </a:rPr>
              <a:t> 	– </a:t>
            </a:r>
            <a:r>
              <a:rPr lang="sv-SE" dirty="0" err="1" smtClean="0">
                <a:latin typeface="Times New Roman"/>
                <a:cs typeface="Times New Roman"/>
              </a:rPr>
              <a:t>cosmology</a:t>
            </a:r>
            <a:endParaRPr lang="sv-SE" dirty="0" smtClean="0">
              <a:latin typeface="Times New Roman"/>
              <a:cs typeface="Times New Roman"/>
            </a:endParaRPr>
          </a:p>
          <a:p>
            <a:endParaRPr lang="sv-SE" dirty="0">
              <a:latin typeface="Times New Roman"/>
              <a:cs typeface="Times New Roman"/>
            </a:endParaRPr>
          </a:p>
        </p:txBody>
      </p:sp>
      <p:grpSp>
        <p:nvGrpSpPr>
          <p:cNvPr id="4" name="Grupp 12"/>
          <p:cNvGrpSpPr/>
          <p:nvPr/>
        </p:nvGrpSpPr>
        <p:grpSpPr>
          <a:xfrm>
            <a:off x="2231201" y="2819400"/>
            <a:ext cx="4681598" cy="1447800"/>
            <a:chOff x="2714565" y="2819400"/>
            <a:chExt cx="4681598" cy="1447800"/>
          </a:xfrm>
        </p:grpSpPr>
        <p:pic>
          <p:nvPicPr>
            <p:cNvPr id="5" name="Bildobjekt 6" descr="numixing.png"/>
            <p:cNvPicPr>
              <a:picLocks noChangeAspect="1"/>
            </p:cNvPicPr>
            <p:nvPr/>
          </p:nvPicPr>
          <p:blipFill>
            <a:blip r:embed="rId3"/>
            <a:stretch>
              <a:fillRect/>
            </a:stretch>
          </p:blipFill>
          <p:spPr>
            <a:xfrm>
              <a:off x="2714565" y="2819400"/>
              <a:ext cx="3708400" cy="1447800"/>
            </a:xfrm>
            <a:prstGeom prst="rect">
              <a:avLst/>
            </a:prstGeom>
          </p:spPr>
        </p:pic>
        <p:pic>
          <p:nvPicPr>
            <p:cNvPr id="6" name="Bildobjekt 7" descr="numixing.png"/>
            <p:cNvPicPr>
              <a:picLocks noChangeAspect="1"/>
            </p:cNvPicPr>
            <p:nvPr/>
          </p:nvPicPr>
          <p:blipFill>
            <a:blip r:embed="rId3"/>
            <a:srcRect l="52740" r="39041" b="31579"/>
            <a:stretch>
              <a:fillRect/>
            </a:stretch>
          </p:blipFill>
          <p:spPr>
            <a:xfrm>
              <a:off x="6602944" y="2819400"/>
              <a:ext cx="304800" cy="990600"/>
            </a:xfrm>
            <a:prstGeom prst="rect">
              <a:avLst/>
            </a:prstGeom>
          </p:spPr>
        </p:pic>
        <p:pic>
          <p:nvPicPr>
            <p:cNvPr id="7" name="Bildobjekt 8" descr="numixing.png"/>
            <p:cNvPicPr>
              <a:picLocks/>
            </p:cNvPicPr>
            <p:nvPr/>
          </p:nvPicPr>
          <p:blipFill>
            <a:blip r:embed="rId3"/>
            <a:srcRect l="86301" r="3425" b="73683"/>
            <a:stretch>
              <a:fillRect/>
            </a:stretch>
          </p:blipFill>
          <p:spPr>
            <a:xfrm>
              <a:off x="6594489" y="3757088"/>
              <a:ext cx="321711" cy="357712"/>
            </a:xfrm>
            <a:prstGeom prst="rect">
              <a:avLst/>
            </a:prstGeom>
          </p:spPr>
        </p:pic>
        <p:graphicFrame>
          <p:nvGraphicFramePr>
            <p:cNvPr id="8" name="Objekt 10"/>
            <p:cNvGraphicFramePr>
              <a:graphicFrameLocks noChangeAspect="1"/>
            </p:cNvGraphicFramePr>
            <p:nvPr/>
          </p:nvGraphicFramePr>
          <p:xfrm>
            <a:off x="7086600" y="2885550"/>
            <a:ext cx="296400" cy="370500"/>
          </p:xfrm>
          <a:graphic>
            <a:graphicData uri="http://schemas.openxmlformats.org/presentationml/2006/ole">
              <mc:AlternateContent xmlns:mc="http://schemas.openxmlformats.org/markup-compatibility/2006">
                <mc:Choice xmlns:v="urn:schemas-microsoft-com:vml" Requires="v">
                  <p:oleObj spid="_x0000_s20803" name="Equation" r:id="rId4" imgW="152400" imgH="190500" progId="Equation.3">
                    <p:embed/>
                  </p:oleObj>
                </mc:Choice>
                <mc:Fallback>
                  <p:oleObj name="Equation" r:id="rId4" imgW="152400" imgH="190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2885550"/>
                          <a:ext cx="296400" cy="37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3"/>
            <p:cNvGraphicFramePr>
              <a:graphicFrameLocks noChangeAspect="1"/>
            </p:cNvGraphicFramePr>
            <p:nvPr/>
          </p:nvGraphicFramePr>
          <p:xfrm>
            <a:off x="7073900" y="3341688"/>
            <a:ext cx="322263" cy="393700"/>
          </p:xfrm>
          <a:graphic>
            <a:graphicData uri="http://schemas.openxmlformats.org/presentationml/2006/ole">
              <mc:AlternateContent xmlns:mc="http://schemas.openxmlformats.org/markup-compatibility/2006">
                <mc:Choice xmlns:v="urn:schemas-microsoft-com:vml" Requires="v">
                  <p:oleObj spid="_x0000_s20804" name="Equation" r:id="rId6" imgW="165100" imgH="203200" progId="Equation.3">
                    <p:embed/>
                  </p:oleObj>
                </mc:Choice>
                <mc:Fallback>
                  <p:oleObj name="Equation" r:id="rId6" imgW="165100" imgH="203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3900" y="3341688"/>
                          <a:ext cx="322263"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4"/>
            <p:cNvGraphicFramePr>
              <a:graphicFrameLocks noChangeAspect="1"/>
            </p:cNvGraphicFramePr>
            <p:nvPr/>
          </p:nvGraphicFramePr>
          <p:xfrm>
            <a:off x="7086600" y="3810000"/>
            <a:ext cx="296863" cy="369888"/>
          </p:xfrm>
          <a:graphic>
            <a:graphicData uri="http://schemas.openxmlformats.org/presentationml/2006/ole">
              <mc:AlternateContent xmlns:mc="http://schemas.openxmlformats.org/markup-compatibility/2006">
                <mc:Choice xmlns:v="urn:schemas-microsoft-com:vml" Requires="v">
                  <p:oleObj spid="_x0000_s20805" name="Equation" r:id="rId8" imgW="152400" imgH="190500" progId="Equation.3">
                    <p:embed/>
                  </p:oleObj>
                </mc:Choice>
                <mc:Fallback>
                  <p:oleObj name="Equation" r:id="rId8" imgW="152400" imgH="1905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600" y="3810000"/>
                          <a:ext cx="296863" cy="369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58539534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8701" y="368300"/>
            <a:ext cx="4622799" cy="461665"/>
          </a:xfrm>
          <a:prstGeom prst="rect">
            <a:avLst/>
          </a:prstGeom>
          <a:solidFill>
            <a:srgbClr val="FFFFFF"/>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sv-SE" sz="2400" cap="small" dirty="0" smtClean="0">
                <a:latin typeface="Times New Roman"/>
                <a:cs typeface="Times New Roman"/>
              </a:rPr>
              <a:t>neutrinos in the </a:t>
            </a:r>
            <a:r>
              <a:rPr lang="sv-SE" sz="2400" cap="small" dirty="0" err="1" smtClean="0">
                <a:latin typeface="Times New Roman"/>
                <a:cs typeface="Times New Roman"/>
              </a:rPr>
              <a:t>universe</a:t>
            </a:r>
            <a:endParaRPr lang="en-US" sz="2400" cap="small" dirty="0">
              <a:latin typeface="Times New Roman"/>
              <a:cs typeface="Times New Roman"/>
            </a:endParaRPr>
          </a:p>
        </p:txBody>
      </p:sp>
      <p:sp>
        <p:nvSpPr>
          <p:cNvPr id="3" name="textruta 16"/>
          <p:cNvSpPr txBox="1"/>
          <p:nvPr/>
        </p:nvSpPr>
        <p:spPr>
          <a:xfrm>
            <a:off x="2336800" y="1066800"/>
            <a:ext cx="4493538" cy="369332"/>
          </a:xfrm>
          <a:prstGeom prst="rect">
            <a:avLst/>
          </a:prstGeom>
          <a:noFill/>
        </p:spPr>
        <p:txBody>
          <a:bodyPr wrap="none" rtlCol="0">
            <a:spAutoFit/>
          </a:bodyPr>
          <a:lstStyle/>
          <a:p>
            <a:r>
              <a:rPr lang="sv-SE" dirty="0">
                <a:latin typeface="Times New Roman"/>
                <a:cs typeface="Times New Roman"/>
              </a:rPr>
              <a:t>S</a:t>
            </a:r>
            <a:r>
              <a:rPr lang="sv-SE" dirty="0" smtClean="0">
                <a:latin typeface="Times New Roman"/>
                <a:cs typeface="Times New Roman"/>
              </a:rPr>
              <a:t>econd </a:t>
            </a:r>
            <a:r>
              <a:rPr lang="sv-SE" dirty="0" err="1" smtClean="0">
                <a:latin typeface="Times New Roman"/>
                <a:cs typeface="Times New Roman"/>
              </a:rPr>
              <a:t>most</a:t>
            </a:r>
            <a:r>
              <a:rPr lang="sv-SE" dirty="0" smtClean="0">
                <a:latin typeface="Times New Roman"/>
                <a:cs typeface="Times New Roman"/>
              </a:rPr>
              <a:t> common </a:t>
            </a:r>
            <a:r>
              <a:rPr lang="sv-SE" dirty="0" err="1" smtClean="0">
                <a:latin typeface="Times New Roman"/>
                <a:cs typeface="Times New Roman"/>
              </a:rPr>
              <a:t>particle</a:t>
            </a:r>
            <a:r>
              <a:rPr lang="sv-SE" dirty="0" smtClean="0">
                <a:latin typeface="Times New Roman"/>
                <a:cs typeface="Times New Roman"/>
              </a:rPr>
              <a:t> in the </a:t>
            </a:r>
            <a:r>
              <a:rPr lang="sv-SE" dirty="0" err="1" smtClean="0">
                <a:latin typeface="Times New Roman"/>
                <a:cs typeface="Times New Roman"/>
              </a:rPr>
              <a:t>universe</a:t>
            </a:r>
            <a:r>
              <a:rPr lang="sv-SE" dirty="0" smtClean="0">
                <a:latin typeface="Times New Roman"/>
                <a:cs typeface="Times New Roman"/>
              </a:rPr>
              <a:t> </a:t>
            </a:r>
          </a:p>
        </p:txBody>
      </p:sp>
      <p:sp>
        <p:nvSpPr>
          <p:cNvPr id="4" name="textruta 20"/>
          <p:cNvSpPr txBox="1"/>
          <p:nvPr/>
        </p:nvSpPr>
        <p:spPr>
          <a:xfrm>
            <a:off x="1505784" y="1752600"/>
            <a:ext cx="5749139" cy="369332"/>
          </a:xfrm>
          <a:prstGeom prst="rect">
            <a:avLst/>
          </a:prstGeom>
          <a:noFill/>
        </p:spPr>
        <p:txBody>
          <a:bodyPr wrap="none" rtlCol="0">
            <a:spAutoFit/>
          </a:bodyPr>
          <a:lstStyle/>
          <a:p>
            <a:r>
              <a:rPr lang="sv-SE" dirty="0" smtClean="0"/>
              <a:t>~ 330 </a:t>
            </a:r>
            <a:r>
              <a:rPr lang="sv-SE" dirty="0" smtClean="0">
                <a:latin typeface="Symbol" charset="2"/>
                <a:cs typeface="Symbol" charset="2"/>
              </a:rPr>
              <a:t>n</a:t>
            </a:r>
            <a:r>
              <a:rPr lang="sv-SE" dirty="0" smtClean="0"/>
              <a:t>/cm</a:t>
            </a:r>
            <a:r>
              <a:rPr lang="sv-SE" baseline="30000" dirty="0" smtClean="0"/>
              <a:t>3</a:t>
            </a:r>
            <a:r>
              <a:rPr lang="sv-SE" dirty="0" smtClean="0"/>
              <a:t>  </a:t>
            </a:r>
            <a:r>
              <a:rPr lang="sv-SE" dirty="0" err="1" smtClean="0"/>
              <a:t>jf</a:t>
            </a:r>
            <a:r>
              <a:rPr lang="sv-SE" dirty="0" smtClean="0"/>
              <a:t>. ~ 410 </a:t>
            </a:r>
            <a:r>
              <a:rPr lang="sv-SE" dirty="0" smtClean="0">
                <a:latin typeface="Symbol" charset="2"/>
                <a:cs typeface="Symbol" charset="2"/>
              </a:rPr>
              <a:t>g</a:t>
            </a:r>
            <a:r>
              <a:rPr lang="sv-SE" dirty="0" smtClean="0"/>
              <a:t>/cm</a:t>
            </a:r>
            <a:r>
              <a:rPr lang="sv-SE" baseline="30000" dirty="0" smtClean="0"/>
              <a:t>3  </a:t>
            </a:r>
            <a:r>
              <a:rPr lang="sv-SE" sz="1400" dirty="0" smtClean="0"/>
              <a:t>(</a:t>
            </a:r>
            <a:r>
              <a:rPr lang="sv-SE" sz="1400" dirty="0" err="1" smtClean="0"/>
              <a:t>jf</a:t>
            </a:r>
            <a:r>
              <a:rPr lang="sv-SE" sz="1400" dirty="0" smtClean="0"/>
              <a:t>. ~ 250×10</a:t>
            </a:r>
            <a:r>
              <a:rPr lang="sv-SE" sz="1400" baseline="30000" dirty="0" smtClean="0"/>
              <a:t>-9</a:t>
            </a:r>
            <a:r>
              <a:rPr lang="sv-SE" sz="1400" dirty="0" smtClean="0"/>
              <a:t> p/cm</a:t>
            </a:r>
            <a:r>
              <a:rPr lang="sv-SE" sz="1400" baseline="30000" dirty="0" smtClean="0"/>
              <a:t>3</a:t>
            </a:r>
            <a:r>
              <a:rPr lang="sv-SE" sz="1400" dirty="0" smtClean="0"/>
              <a:t>)</a:t>
            </a:r>
            <a:r>
              <a:rPr lang="sv-SE" dirty="0" smtClean="0"/>
              <a:t>  </a:t>
            </a:r>
            <a:endParaRPr lang="sv-SE" dirty="0"/>
          </a:p>
        </p:txBody>
      </p:sp>
      <p:pic>
        <p:nvPicPr>
          <p:cNvPr id="5" name="Bildobjekt 24" descr="PIA16876.jpg"/>
          <p:cNvPicPr>
            <a:picLocks noChangeAspect="1"/>
          </p:cNvPicPr>
          <p:nvPr/>
        </p:nvPicPr>
        <p:blipFill>
          <a:blip r:embed="rId2"/>
          <a:srcRect l="3733" t="8458" r="42233"/>
          <a:stretch>
            <a:fillRect/>
          </a:stretch>
        </p:blipFill>
        <p:spPr>
          <a:xfrm>
            <a:off x="388214" y="2514600"/>
            <a:ext cx="4412386" cy="3298994"/>
          </a:xfrm>
          <a:prstGeom prst="rect">
            <a:avLst/>
          </a:prstGeom>
        </p:spPr>
      </p:pic>
      <p:sp>
        <p:nvSpPr>
          <p:cNvPr id="6" name="textruta 23"/>
          <p:cNvSpPr txBox="1"/>
          <p:nvPr/>
        </p:nvSpPr>
        <p:spPr>
          <a:xfrm>
            <a:off x="4953000" y="4258270"/>
            <a:ext cx="3632200" cy="1200329"/>
          </a:xfrm>
          <a:prstGeom prst="rect">
            <a:avLst/>
          </a:prstGeom>
          <a:noFill/>
        </p:spPr>
        <p:txBody>
          <a:bodyPr wrap="square" rtlCol="0">
            <a:spAutoFit/>
          </a:bodyPr>
          <a:lstStyle/>
          <a:p>
            <a:pPr algn="ctr"/>
            <a:r>
              <a:rPr lang="sv-SE" dirty="0">
                <a:latin typeface="Times New Roman"/>
                <a:cs typeface="Times New Roman"/>
              </a:rPr>
              <a:t>N</a:t>
            </a:r>
            <a:r>
              <a:rPr lang="sv-SE" dirty="0" smtClean="0">
                <a:latin typeface="Times New Roman"/>
                <a:cs typeface="Times New Roman"/>
              </a:rPr>
              <a:t>eutrinos </a:t>
            </a:r>
            <a:r>
              <a:rPr lang="sv-SE" dirty="0" err="1" smtClean="0">
                <a:latin typeface="Times New Roman"/>
                <a:cs typeface="Times New Roman"/>
              </a:rPr>
              <a:t>important</a:t>
            </a:r>
            <a:endParaRPr lang="sv-SE" dirty="0" smtClean="0">
              <a:latin typeface="Times New Roman"/>
              <a:cs typeface="Times New Roman"/>
            </a:endParaRPr>
          </a:p>
          <a:p>
            <a:pPr algn="ctr"/>
            <a:r>
              <a:rPr lang="sv-SE" dirty="0" smtClean="0">
                <a:solidFill>
                  <a:srgbClr val="000000"/>
                </a:solidFill>
                <a:latin typeface="Times New Roman"/>
                <a:cs typeface="Times New Roman"/>
              </a:rPr>
              <a:t>for </a:t>
            </a:r>
            <a:r>
              <a:rPr lang="sv-SE" dirty="0" err="1" smtClean="0">
                <a:solidFill>
                  <a:srgbClr val="000000"/>
                </a:solidFill>
                <a:latin typeface="Times New Roman"/>
                <a:cs typeface="Times New Roman"/>
              </a:rPr>
              <a:t>galaxy</a:t>
            </a:r>
            <a:r>
              <a:rPr lang="sv-SE" dirty="0" smtClean="0">
                <a:solidFill>
                  <a:srgbClr val="000000"/>
                </a:solidFill>
                <a:latin typeface="Times New Roman"/>
                <a:cs typeface="Times New Roman"/>
              </a:rPr>
              <a:t> formation and</a:t>
            </a:r>
          </a:p>
          <a:p>
            <a:pPr algn="ctr"/>
            <a:r>
              <a:rPr lang="sv-SE" dirty="0" smtClean="0">
                <a:solidFill>
                  <a:srgbClr val="000000"/>
                </a:solidFill>
                <a:latin typeface="Times New Roman"/>
                <a:cs typeface="Times New Roman"/>
              </a:rPr>
              <a:t>the </a:t>
            </a:r>
            <a:r>
              <a:rPr lang="sv-SE" dirty="0" err="1" smtClean="0">
                <a:solidFill>
                  <a:srgbClr val="000000"/>
                </a:solidFill>
                <a:latin typeface="Times New Roman"/>
                <a:cs typeface="Times New Roman"/>
              </a:rPr>
              <a:t>large</a:t>
            </a:r>
            <a:r>
              <a:rPr lang="sv-SE" dirty="0" smtClean="0">
                <a:solidFill>
                  <a:srgbClr val="000000"/>
                </a:solidFill>
                <a:latin typeface="Times New Roman"/>
                <a:cs typeface="Times New Roman"/>
              </a:rPr>
              <a:t> </a:t>
            </a:r>
            <a:r>
              <a:rPr lang="sv-SE" dirty="0" err="1" smtClean="0">
                <a:solidFill>
                  <a:srgbClr val="000000"/>
                </a:solidFill>
                <a:latin typeface="Times New Roman"/>
                <a:cs typeface="Times New Roman"/>
              </a:rPr>
              <a:t>scale</a:t>
            </a:r>
            <a:r>
              <a:rPr lang="sv-SE" dirty="0" smtClean="0">
                <a:solidFill>
                  <a:srgbClr val="000000"/>
                </a:solidFill>
                <a:latin typeface="Times New Roman"/>
                <a:cs typeface="Times New Roman"/>
              </a:rPr>
              <a:t> </a:t>
            </a:r>
            <a:r>
              <a:rPr lang="sv-SE" dirty="0" err="1" smtClean="0">
                <a:solidFill>
                  <a:srgbClr val="000000"/>
                </a:solidFill>
                <a:latin typeface="Times New Roman"/>
                <a:cs typeface="Times New Roman"/>
              </a:rPr>
              <a:t>structure</a:t>
            </a:r>
            <a:r>
              <a:rPr lang="sv-SE" dirty="0" smtClean="0">
                <a:solidFill>
                  <a:srgbClr val="000000"/>
                </a:solidFill>
                <a:latin typeface="Times New Roman"/>
                <a:cs typeface="Times New Roman"/>
              </a:rPr>
              <a:t> of the </a:t>
            </a:r>
            <a:r>
              <a:rPr lang="sv-SE" dirty="0" err="1">
                <a:solidFill>
                  <a:srgbClr val="000000"/>
                </a:solidFill>
                <a:latin typeface="Times New Roman"/>
                <a:cs typeface="Times New Roman"/>
              </a:rPr>
              <a:t>U</a:t>
            </a:r>
            <a:r>
              <a:rPr lang="sv-SE" dirty="0" err="1" smtClean="0">
                <a:solidFill>
                  <a:srgbClr val="000000"/>
                </a:solidFill>
                <a:latin typeface="Times New Roman"/>
                <a:cs typeface="Times New Roman"/>
              </a:rPr>
              <a:t>niverse</a:t>
            </a:r>
            <a:endParaRPr lang="sv-SE" dirty="0">
              <a:solidFill>
                <a:srgbClr val="000000"/>
              </a:solidFill>
              <a:latin typeface="Times New Roman"/>
              <a:cs typeface="Times New Roman"/>
            </a:endParaRPr>
          </a:p>
        </p:txBody>
      </p:sp>
      <p:sp>
        <p:nvSpPr>
          <p:cNvPr id="7" name="textruta 27"/>
          <p:cNvSpPr txBox="1"/>
          <p:nvPr/>
        </p:nvSpPr>
        <p:spPr>
          <a:xfrm>
            <a:off x="5029200" y="2971800"/>
            <a:ext cx="3085062" cy="646331"/>
          </a:xfrm>
          <a:prstGeom prst="rect">
            <a:avLst/>
          </a:prstGeom>
          <a:noFill/>
        </p:spPr>
        <p:txBody>
          <a:bodyPr wrap="none" rtlCol="0">
            <a:spAutoFit/>
          </a:bodyPr>
          <a:lstStyle/>
          <a:p>
            <a:r>
              <a:rPr lang="sv-SE" dirty="0" err="1">
                <a:latin typeface="Times New Roman"/>
                <a:cs typeface="Times New Roman"/>
              </a:rPr>
              <a:t>R</a:t>
            </a:r>
            <a:r>
              <a:rPr lang="sv-SE" dirty="0" err="1" smtClean="0">
                <a:latin typeface="Times New Roman"/>
                <a:cs typeface="Times New Roman"/>
              </a:rPr>
              <a:t>elic</a:t>
            </a:r>
            <a:r>
              <a:rPr lang="sv-SE" dirty="0" smtClean="0">
                <a:latin typeface="Times New Roman"/>
                <a:cs typeface="Times New Roman"/>
              </a:rPr>
              <a:t> neutrino </a:t>
            </a:r>
            <a:r>
              <a:rPr lang="sv-SE" dirty="0" err="1" smtClean="0">
                <a:latin typeface="Times New Roman"/>
                <a:cs typeface="Times New Roman"/>
              </a:rPr>
              <a:t>background</a:t>
            </a:r>
            <a:endParaRPr lang="sv-SE" dirty="0" smtClean="0">
              <a:latin typeface="Times New Roman"/>
              <a:cs typeface="Times New Roman"/>
            </a:endParaRPr>
          </a:p>
          <a:p>
            <a:r>
              <a:rPr lang="sv-SE" dirty="0" smtClean="0">
                <a:latin typeface="Times New Roman"/>
                <a:cs typeface="Times New Roman"/>
              </a:rPr>
              <a:t>from the </a:t>
            </a:r>
            <a:r>
              <a:rPr lang="sv-SE" dirty="0" err="1" smtClean="0">
                <a:latin typeface="Times New Roman"/>
                <a:cs typeface="Times New Roman"/>
              </a:rPr>
              <a:t>early</a:t>
            </a:r>
            <a:r>
              <a:rPr lang="sv-SE" dirty="0" smtClean="0">
                <a:latin typeface="Times New Roman"/>
                <a:cs typeface="Times New Roman"/>
              </a:rPr>
              <a:t> </a:t>
            </a:r>
            <a:r>
              <a:rPr lang="sv-SE" dirty="0" err="1" smtClean="0">
                <a:latin typeface="Times New Roman"/>
                <a:cs typeface="Times New Roman"/>
              </a:rPr>
              <a:t>universe</a:t>
            </a:r>
            <a:r>
              <a:rPr lang="sv-SE" dirty="0" smtClean="0">
                <a:latin typeface="Times New Roman"/>
                <a:cs typeface="Times New Roman"/>
              </a:rPr>
              <a:t> ~1.9K</a:t>
            </a:r>
            <a:endParaRPr lang="sv-SE" dirty="0">
              <a:latin typeface="Times New Roman"/>
              <a:cs typeface="Times New Roman"/>
            </a:endParaRPr>
          </a:p>
        </p:txBody>
      </p:sp>
      <p:cxnSp>
        <p:nvCxnSpPr>
          <p:cNvPr id="8" name="Rak pil 30"/>
          <p:cNvCxnSpPr/>
          <p:nvPr/>
        </p:nvCxnSpPr>
        <p:spPr>
          <a:xfrm rot="5400000">
            <a:off x="5561806" y="2513806"/>
            <a:ext cx="609600" cy="1588"/>
          </a:xfrm>
          <a:prstGeom prst="straightConnector1">
            <a:avLst/>
          </a:prstGeom>
          <a:ln w="9525" cap="flat" cmpd="sng" algn="ctr">
            <a:solidFill>
              <a:srgbClr val="FF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9" name="Rak 33"/>
          <p:cNvCxnSpPr/>
          <p:nvPr/>
        </p:nvCxnSpPr>
        <p:spPr>
          <a:xfrm>
            <a:off x="1219200" y="2209800"/>
            <a:ext cx="4648200" cy="1588"/>
          </a:xfrm>
          <a:prstGeom prst="line">
            <a:avLst/>
          </a:prstGeom>
          <a:ln w="952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 name="Rak pil 40"/>
          <p:cNvCxnSpPr/>
          <p:nvPr/>
        </p:nvCxnSpPr>
        <p:spPr>
          <a:xfrm rot="5400000">
            <a:off x="532606" y="2894806"/>
            <a:ext cx="1371600" cy="1588"/>
          </a:xfrm>
          <a:prstGeom prst="straightConnector1">
            <a:avLst/>
          </a:prstGeom>
          <a:ln w="9525" cap="flat" cmpd="sng" algn="ctr">
            <a:solidFill>
              <a:srgbClr val="FF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902146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333500" y="841683"/>
            <a:ext cx="7810500" cy="6016317"/>
          </a:xfrm>
          <a:prstGeom prst="rect">
            <a:avLst/>
          </a:prstGeom>
        </p:spPr>
      </p:pic>
      <p:sp>
        <p:nvSpPr>
          <p:cNvPr id="4" name="TextBox 3"/>
          <p:cNvSpPr txBox="1"/>
          <p:nvPr/>
        </p:nvSpPr>
        <p:spPr>
          <a:xfrm>
            <a:off x="2082801" y="368300"/>
            <a:ext cx="4432299" cy="461665"/>
          </a:xfrm>
          <a:prstGeom prst="rect">
            <a:avLst/>
          </a:prstGeom>
          <a:solidFill>
            <a:srgbClr val="FFFFFF"/>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sv-SE" sz="2400" cap="small" dirty="0" err="1" smtClean="0">
                <a:latin typeface="Times New Roman"/>
                <a:cs typeface="Times New Roman"/>
              </a:rPr>
              <a:t>Universe</a:t>
            </a:r>
            <a:r>
              <a:rPr lang="sv-SE" sz="2400" cap="small" dirty="0" smtClean="0">
                <a:latin typeface="Times New Roman"/>
                <a:cs typeface="Times New Roman"/>
              </a:rPr>
              <a:t> </a:t>
            </a:r>
            <a:r>
              <a:rPr lang="sv-SE" sz="2400" cap="small" dirty="0" err="1" smtClean="0">
                <a:latin typeface="Times New Roman"/>
                <a:cs typeface="Times New Roman"/>
              </a:rPr>
              <a:t>Mass</a:t>
            </a:r>
            <a:r>
              <a:rPr lang="sv-SE" sz="2400" cap="small" dirty="0" smtClean="0">
                <a:latin typeface="Times New Roman"/>
                <a:cs typeface="Times New Roman"/>
              </a:rPr>
              <a:t> </a:t>
            </a:r>
            <a:r>
              <a:rPr lang="sv-SE" sz="2400" cap="small" dirty="0" err="1" smtClean="0">
                <a:latin typeface="Times New Roman"/>
                <a:cs typeface="Times New Roman"/>
              </a:rPr>
              <a:t>Composition</a:t>
            </a:r>
            <a:endParaRPr lang="en-US" sz="2400" cap="small" dirty="0">
              <a:latin typeface="Times New Roman"/>
              <a:cs typeface="Times New Roman"/>
            </a:endParaRPr>
          </a:p>
        </p:txBody>
      </p:sp>
      <p:sp>
        <p:nvSpPr>
          <p:cNvPr id="5" name="TextBox 4"/>
          <p:cNvSpPr txBox="1"/>
          <p:nvPr/>
        </p:nvSpPr>
        <p:spPr>
          <a:xfrm>
            <a:off x="457200" y="1066800"/>
            <a:ext cx="3162300" cy="1477328"/>
          </a:xfrm>
          <a:prstGeom prst="rect">
            <a:avLst/>
          </a:prstGeom>
          <a:solidFill>
            <a:schemeClr val="bg1"/>
          </a:solidFill>
        </p:spPr>
        <p:txBody>
          <a:bodyPr wrap="square" rtlCol="0">
            <a:spAutoFit/>
          </a:bodyPr>
          <a:lstStyle/>
          <a:p>
            <a:pPr algn="ctr"/>
            <a:r>
              <a:rPr lang="sv-SE" dirty="0" err="1">
                <a:latin typeface="Times New Roman"/>
                <a:cs typeface="Times New Roman"/>
              </a:rPr>
              <a:t>C</a:t>
            </a:r>
            <a:r>
              <a:rPr lang="sv-SE" dirty="0" err="1" smtClean="0">
                <a:latin typeface="Times New Roman"/>
                <a:cs typeface="Times New Roman"/>
              </a:rPr>
              <a:t>osmological</a:t>
            </a:r>
            <a:r>
              <a:rPr lang="sv-SE" dirty="0" smtClean="0">
                <a:latin typeface="Times New Roman"/>
                <a:cs typeface="Times New Roman"/>
              </a:rPr>
              <a:t> data</a:t>
            </a:r>
          </a:p>
          <a:p>
            <a:r>
              <a:rPr lang="sv-SE" dirty="0" smtClean="0">
                <a:latin typeface="Times New Roman"/>
                <a:cs typeface="Times New Roman"/>
              </a:rPr>
              <a:t>     + </a:t>
            </a:r>
            <a:r>
              <a:rPr lang="sv-SE" dirty="0" err="1" smtClean="0">
                <a:latin typeface="Times New Roman"/>
                <a:cs typeface="Times New Roman"/>
              </a:rPr>
              <a:t>cosmological</a:t>
            </a:r>
            <a:r>
              <a:rPr lang="sv-SE" dirty="0" smtClean="0">
                <a:latin typeface="Times New Roman"/>
                <a:cs typeface="Times New Roman"/>
              </a:rPr>
              <a:t> </a:t>
            </a:r>
            <a:r>
              <a:rPr lang="sv-SE" dirty="0" err="1" smtClean="0">
                <a:latin typeface="Times New Roman"/>
                <a:cs typeface="Times New Roman"/>
              </a:rPr>
              <a:t>models</a:t>
            </a:r>
            <a:endParaRPr lang="sv-SE" dirty="0" smtClean="0">
              <a:latin typeface="Times New Roman"/>
              <a:cs typeface="Times New Roman"/>
            </a:endParaRPr>
          </a:p>
          <a:p>
            <a:endParaRPr lang="sv-SE" dirty="0">
              <a:latin typeface="Times New Roman"/>
              <a:cs typeface="Times New Roman"/>
            </a:endParaRPr>
          </a:p>
          <a:p>
            <a:endParaRPr lang="sv-SE" dirty="0" smtClean="0">
              <a:latin typeface="Times New Roman"/>
              <a:cs typeface="Times New Roman"/>
            </a:endParaRPr>
          </a:p>
          <a:p>
            <a:endParaRPr lang="sv-SE" dirty="0" smtClean="0">
              <a:latin typeface="Times New Roman"/>
              <a:cs typeface="Times New Roman"/>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665037743"/>
              </p:ext>
            </p:extLst>
          </p:nvPr>
        </p:nvGraphicFramePr>
        <p:xfrm>
          <a:off x="876300" y="1789113"/>
          <a:ext cx="2008188" cy="487362"/>
        </p:xfrm>
        <a:graphic>
          <a:graphicData uri="http://schemas.openxmlformats.org/presentationml/2006/ole">
            <mc:AlternateContent xmlns:mc="http://schemas.openxmlformats.org/markup-compatibility/2006">
              <mc:Choice xmlns:v="urn:schemas-microsoft-com:vml" Requires="v">
                <p:oleObj spid="_x0000_s21620" name="Equation" r:id="rId5" imgW="889000" imgH="215900" progId="Equation.3">
                  <p:embed/>
                </p:oleObj>
              </mc:Choice>
              <mc:Fallback>
                <p:oleObj name="Equation" r:id="rId5" imgW="889000" imgH="215900" progId="Equation.3">
                  <p:embed/>
                  <p:pic>
                    <p:nvPicPr>
                      <p:cNvPr id="0" name=""/>
                      <p:cNvPicPr>
                        <a:picLocks noChangeAspect="1" noChangeArrowheads="1"/>
                      </p:cNvPicPr>
                      <p:nvPr/>
                    </p:nvPicPr>
                    <p:blipFill>
                      <a:blip r:embed="rId6"/>
                      <a:srcRect/>
                      <a:stretch>
                        <a:fillRect/>
                      </a:stretch>
                    </p:blipFill>
                    <p:spPr bwMode="auto">
                      <a:xfrm>
                        <a:off x="876300" y="1789113"/>
                        <a:ext cx="2008188"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4547463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0301" y="381000"/>
            <a:ext cx="4635499" cy="461665"/>
          </a:xfrm>
          <a:prstGeom prst="rect">
            <a:avLst/>
          </a:prstGeom>
          <a:solidFill>
            <a:srgbClr val="FFFFFF"/>
          </a:solidFill>
          <a:ln>
            <a:solidFill>
              <a:srgbClr val="FF000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sv-SE" sz="2400" cap="small" dirty="0" smtClean="0">
                <a:latin typeface="Times New Roman"/>
                <a:cs typeface="Times New Roman"/>
              </a:rPr>
              <a:t>neutrinos in the </a:t>
            </a:r>
            <a:r>
              <a:rPr lang="sv-SE" sz="2400" cap="small" dirty="0" err="1" smtClean="0">
                <a:latin typeface="Times New Roman"/>
                <a:cs typeface="Times New Roman"/>
              </a:rPr>
              <a:t>universe</a:t>
            </a:r>
            <a:endParaRPr lang="en-US" sz="2400" cap="small" dirty="0">
              <a:latin typeface="Times New Roman"/>
              <a:cs typeface="Times New Roman"/>
            </a:endParaRPr>
          </a:p>
        </p:txBody>
      </p:sp>
      <p:sp>
        <p:nvSpPr>
          <p:cNvPr id="3" name="TextBox 12"/>
          <p:cNvSpPr txBox="1"/>
          <p:nvPr/>
        </p:nvSpPr>
        <p:spPr>
          <a:xfrm>
            <a:off x="2251278" y="1346200"/>
            <a:ext cx="5025822" cy="646331"/>
          </a:xfrm>
          <a:prstGeom prst="rect">
            <a:avLst/>
          </a:prstGeom>
          <a:ln>
            <a:solidFill>
              <a:srgbClr val="FFFF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dirty="0" err="1">
                <a:latin typeface="Times New Roman"/>
                <a:cs typeface="Times New Roman"/>
              </a:rPr>
              <a:t>P</a:t>
            </a:r>
            <a:r>
              <a:rPr lang="sv-SE" dirty="0" err="1" smtClean="0">
                <a:latin typeface="Times New Roman"/>
                <a:cs typeface="Times New Roman"/>
              </a:rPr>
              <a:t>ossibly</a:t>
            </a:r>
            <a:r>
              <a:rPr lang="sv-SE" dirty="0" smtClean="0">
                <a:latin typeface="Times New Roman"/>
                <a:cs typeface="Times New Roman"/>
              </a:rPr>
              <a:t> the key </a:t>
            </a:r>
            <a:r>
              <a:rPr lang="sv-SE" dirty="0" err="1" smtClean="0">
                <a:latin typeface="Times New Roman"/>
                <a:cs typeface="Times New Roman"/>
              </a:rPr>
              <a:t>to</a:t>
            </a:r>
            <a:r>
              <a:rPr lang="sv-SE" dirty="0" smtClean="0">
                <a:latin typeface="Times New Roman"/>
                <a:cs typeface="Times New Roman"/>
              </a:rPr>
              <a:t> </a:t>
            </a:r>
            <a:r>
              <a:rPr lang="sv-SE" dirty="0" err="1" smtClean="0">
                <a:latin typeface="Times New Roman"/>
                <a:cs typeface="Times New Roman"/>
              </a:rPr>
              <a:t>understanding</a:t>
            </a:r>
            <a:r>
              <a:rPr lang="sv-SE" dirty="0">
                <a:latin typeface="Times New Roman"/>
                <a:cs typeface="Times New Roman"/>
              </a:rPr>
              <a:t> </a:t>
            </a:r>
            <a:r>
              <a:rPr lang="sv-SE" dirty="0" err="1" smtClean="0">
                <a:latin typeface="Times New Roman"/>
                <a:cs typeface="Times New Roman"/>
              </a:rPr>
              <a:t>why</a:t>
            </a:r>
            <a:r>
              <a:rPr lang="sv-SE" dirty="0" smtClean="0">
                <a:latin typeface="Times New Roman"/>
                <a:cs typeface="Times New Roman"/>
              </a:rPr>
              <a:t> </a:t>
            </a:r>
            <a:r>
              <a:rPr lang="sv-SE" dirty="0" err="1" smtClean="0">
                <a:latin typeface="Times New Roman"/>
                <a:cs typeface="Times New Roman"/>
              </a:rPr>
              <a:t>there</a:t>
            </a:r>
            <a:r>
              <a:rPr lang="sv-SE" dirty="0" smtClean="0">
                <a:latin typeface="Times New Roman"/>
                <a:cs typeface="Times New Roman"/>
              </a:rPr>
              <a:t> is </a:t>
            </a:r>
            <a:r>
              <a:rPr lang="sv-SE" dirty="0" err="1" smtClean="0">
                <a:latin typeface="Times New Roman"/>
                <a:cs typeface="Times New Roman"/>
              </a:rPr>
              <a:t>more</a:t>
            </a:r>
            <a:r>
              <a:rPr lang="sv-SE" dirty="0" smtClean="0">
                <a:latin typeface="Times New Roman"/>
                <a:cs typeface="Times New Roman"/>
              </a:rPr>
              <a:t> </a:t>
            </a:r>
            <a:r>
              <a:rPr lang="sv-SE" dirty="0" err="1" smtClean="0">
                <a:latin typeface="Times New Roman"/>
                <a:cs typeface="Times New Roman"/>
              </a:rPr>
              <a:t>matter</a:t>
            </a:r>
            <a:r>
              <a:rPr lang="sv-SE" dirty="0" smtClean="0">
                <a:latin typeface="Times New Roman"/>
                <a:cs typeface="Times New Roman"/>
              </a:rPr>
              <a:t> </a:t>
            </a:r>
            <a:r>
              <a:rPr lang="sv-SE" dirty="0" err="1" smtClean="0">
                <a:latin typeface="Times New Roman"/>
                <a:cs typeface="Times New Roman"/>
              </a:rPr>
              <a:t>than</a:t>
            </a:r>
            <a:r>
              <a:rPr lang="sv-SE" dirty="0" smtClean="0">
                <a:latin typeface="Times New Roman"/>
                <a:cs typeface="Times New Roman"/>
              </a:rPr>
              <a:t> anti-</a:t>
            </a:r>
            <a:r>
              <a:rPr lang="sv-SE" dirty="0" err="1" smtClean="0">
                <a:latin typeface="Times New Roman"/>
                <a:cs typeface="Times New Roman"/>
              </a:rPr>
              <a:t>matter</a:t>
            </a:r>
            <a:r>
              <a:rPr lang="sv-SE" dirty="0">
                <a:latin typeface="Times New Roman"/>
                <a:cs typeface="Times New Roman"/>
              </a:rPr>
              <a:t> </a:t>
            </a:r>
            <a:r>
              <a:rPr lang="sv-SE" dirty="0" smtClean="0">
                <a:latin typeface="Times New Roman"/>
                <a:cs typeface="Times New Roman"/>
              </a:rPr>
              <a:t>in the </a:t>
            </a:r>
            <a:r>
              <a:rPr lang="sv-SE" dirty="0" err="1" smtClean="0">
                <a:latin typeface="Times New Roman"/>
                <a:cs typeface="Times New Roman"/>
              </a:rPr>
              <a:t>universe</a:t>
            </a:r>
            <a:r>
              <a:rPr lang="sv-SE" dirty="0" smtClean="0">
                <a:latin typeface="Times New Roman"/>
                <a:cs typeface="Times New Roman"/>
              </a:rPr>
              <a:t>?</a:t>
            </a:r>
            <a:endParaRPr lang="en-US" dirty="0">
              <a:latin typeface="Times New Roman"/>
              <a:cs typeface="Times New Roman"/>
            </a:endParaRPr>
          </a:p>
        </p:txBody>
      </p:sp>
      <p:sp>
        <p:nvSpPr>
          <p:cNvPr id="4" name="TextBox 14"/>
          <p:cNvSpPr txBox="1"/>
          <p:nvPr/>
        </p:nvSpPr>
        <p:spPr>
          <a:xfrm>
            <a:off x="2257508" y="2122269"/>
            <a:ext cx="3928254" cy="646331"/>
          </a:xfrm>
          <a:prstGeom prst="rect">
            <a:avLst/>
          </a:prstGeom>
          <a:noFill/>
        </p:spPr>
        <p:txBody>
          <a:bodyPr wrap="none" rtlCol="0">
            <a:spAutoFit/>
          </a:bodyPr>
          <a:lstStyle/>
          <a:p>
            <a:r>
              <a:rPr lang="sv-SE" dirty="0">
                <a:latin typeface="Times New Roman"/>
                <a:cs typeface="Times New Roman"/>
              </a:rPr>
              <a:t>I</a:t>
            </a:r>
            <a:r>
              <a:rPr lang="sv-SE" dirty="0" smtClean="0">
                <a:latin typeface="Times New Roman"/>
                <a:cs typeface="Times New Roman"/>
              </a:rPr>
              <a:t>f heavy neutrinos </a:t>
            </a:r>
            <a:r>
              <a:rPr lang="sv-SE" dirty="0" err="1" smtClean="0">
                <a:latin typeface="Times New Roman"/>
                <a:cs typeface="Times New Roman"/>
              </a:rPr>
              <a:t>exist</a:t>
            </a:r>
            <a:r>
              <a:rPr lang="sv-SE" dirty="0" smtClean="0">
                <a:latin typeface="Times New Roman"/>
                <a:cs typeface="Times New Roman"/>
              </a:rPr>
              <a:t> and CP </a:t>
            </a:r>
            <a:r>
              <a:rPr lang="sv-SE" dirty="0" err="1" smtClean="0">
                <a:latin typeface="Times New Roman"/>
                <a:cs typeface="Times New Roman"/>
              </a:rPr>
              <a:t>violation</a:t>
            </a:r>
            <a:r>
              <a:rPr lang="sv-SE" dirty="0" smtClean="0">
                <a:latin typeface="Times New Roman"/>
                <a:cs typeface="Times New Roman"/>
              </a:rPr>
              <a:t> </a:t>
            </a:r>
          </a:p>
          <a:p>
            <a:r>
              <a:rPr lang="sv-SE" dirty="0" smtClean="0">
                <a:latin typeface="Times New Roman"/>
                <a:cs typeface="Times New Roman"/>
              </a:rPr>
              <a:t>in the neutrino </a:t>
            </a:r>
            <a:r>
              <a:rPr lang="sv-SE" dirty="0" err="1" smtClean="0">
                <a:latin typeface="Times New Roman"/>
                <a:cs typeface="Times New Roman"/>
              </a:rPr>
              <a:t>sector</a:t>
            </a:r>
            <a:r>
              <a:rPr lang="sv-SE" dirty="0" smtClean="0">
                <a:latin typeface="Times New Roman"/>
                <a:cs typeface="Times New Roman"/>
              </a:rPr>
              <a:t> </a:t>
            </a:r>
          </a:p>
        </p:txBody>
      </p:sp>
      <p:sp>
        <p:nvSpPr>
          <p:cNvPr id="5" name="TextBox 16"/>
          <p:cNvSpPr txBox="1"/>
          <p:nvPr/>
        </p:nvSpPr>
        <p:spPr>
          <a:xfrm>
            <a:off x="2348589" y="3581400"/>
            <a:ext cx="4128411" cy="369332"/>
          </a:xfrm>
          <a:prstGeom prst="rect">
            <a:avLst/>
          </a:prstGeom>
          <a:noFill/>
        </p:spPr>
        <p:txBody>
          <a:bodyPr wrap="square" rtlCol="0">
            <a:spAutoFit/>
          </a:bodyPr>
          <a:lstStyle/>
          <a:p>
            <a:r>
              <a:rPr lang="sv-SE" dirty="0" err="1" smtClean="0">
                <a:latin typeface="Times New Roman"/>
                <a:cs typeface="Times New Roman"/>
              </a:rPr>
              <a:t>lepton</a:t>
            </a:r>
            <a:r>
              <a:rPr lang="sv-SE" dirty="0" smtClean="0">
                <a:latin typeface="Times New Roman"/>
                <a:cs typeface="Times New Roman"/>
              </a:rPr>
              <a:t> </a:t>
            </a:r>
            <a:r>
              <a:rPr lang="sv-SE" dirty="0" err="1" smtClean="0">
                <a:latin typeface="Times New Roman"/>
                <a:cs typeface="Times New Roman"/>
              </a:rPr>
              <a:t>asymmetry</a:t>
            </a:r>
            <a:r>
              <a:rPr lang="sv-SE" dirty="0" smtClean="0">
                <a:latin typeface="Times New Roman"/>
                <a:cs typeface="Times New Roman"/>
              </a:rPr>
              <a:t>  </a:t>
            </a:r>
            <a:r>
              <a:rPr lang="sv-SE" dirty="0" smtClean="0">
                <a:latin typeface="Times New Roman"/>
                <a:cs typeface="Times New Roman"/>
                <a:sym typeface="Symbol"/>
              </a:rPr>
              <a:t>  </a:t>
            </a:r>
            <a:r>
              <a:rPr lang="sv-SE" dirty="0" err="1" smtClean="0">
                <a:latin typeface="Times New Roman"/>
                <a:cs typeface="Times New Roman"/>
              </a:rPr>
              <a:t>baryon</a:t>
            </a:r>
            <a:r>
              <a:rPr lang="sv-SE" dirty="0" smtClean="0">
                <a:latin typeface="Times New Roman"/>
                <a:cs typeface="Times New Roman"/>
              </a:rPr>
              <a:t> </a:t>
            </a:r>
            <a:r>
              <a:rPr lang="sv-SE" dirty="0" err="1" smtClean="0">
                <a:latin typeface="Times New Roman"/>
                <a:cs typeface="Times New Roman"/>
              </a:rPr>
              <a:t>asymmetry</a:t>
            </a:r>
            <a:r>
              <a:rPr lang="sv-SE" dirty="0" smtClean="0">
                <a:latin typeface="Times New Roman"/>
                <a:cs typeface="Times New Roman"/>
              </a:rPr>
              <a:t> </a:t>
            </a:r>
            <a:endParaRPr lang="en-US" dirty="0">
              <a:latin typeface="Times New Roman"/>
              <a:cs typeface="Times New Roman"/>
            </a:endParaRPr>
          </a:p>
        </p:txBody>
      </p:sp>
      <p:sp>
        <p:nvSpPr>
          <p:cNvPr id="6" name="textruta 17"/>
          <p:cNvSpPr txBox="1"/>
          <p:nvPr/>
        </p:nvSpPr>
        <p:spPr>
          <a:xfrm>
            <a:off x="2325519" y="2984500"/>
            <a:ext cx="1608133" cy="369332"/>
          </a:xfrm>
          <a:prstGeom prst="rect">
            <a:avLst/>
          </a:prstGeom>
          <a:noFill/>
        </p:spPr>
        <p:txBody>
          <a:bodyPr wrap="none" rtlCol="0">
            <a:spAutoFit/>
          </a:bodyPr>
          <a:lstStyle/>
          <a:p>
            <a:r>
              <a:rPr lang="sv-SE" dirty="0" smtClean="0">
                <a:solidFill>
                  <a:srgbClr val="FF0000"/>
                </a:solidFill>
                <a:latin typeface="Times New Roman"/>
                <a:cs typeface="Times New Roman"/>
              </a:rPr>
              <a:t>”</a:t>
            </a:r>
            <a:r>
              <a:rPr lang="sv-SE" dirty="0" err="1" smtClean="0">
                <a:solidFill>
                  <a:srgbClr val="FF0000"/>
                </a:solidFill>
                <a:latin typeface="Times New Roman"/>
                <a:cs typeface="Times New Roman"/>
              </a:rPr>
              <a:t>lepto-genesis</a:t>
            </a:r>
            <a:r>
              <a:rPr lang="sv-SE" dirty="0" smtClean="0">
                <a:solidFill>
                  <a:srgbClr val="FF0000"/>
                </a:solidFill>
                <a:latin typeface="Times New Roman"/>
                <a:cs typeface="Times New Roman"/>
              </a:rPr>
              <a:t>”</a:t>
            </a:r>
            <a:endParaRPr lang="sv-SE" dirty="0">
              <a:latin typeface="Times New Roman"/>
              <a:cs typeface="Times New Roman"/>
            </a:endParaRPr>
          </a:p>
        </p:txBody>
      </p:sp>
      <p:sp>
        <p:nvSpPr>
          <p:cNvPr id="7" name="TextBox 6"/>
          <p:cNvSpPr txBox="1"/>
          <p:nvPr/>
        </p:nvSpPr>
        <p:spPr>
          <a:xfrm>
            <a:off x="2400301" y="4267200"/>
            <a:ext cx="4978399"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dirty="0">
                <a:latin typeface="Times New Roman"/>
                <a:cs typeface="Times New Roman"/>
              </a:rPr>
              <a:t>N</a:t>
            </a:r>
            <a:r>
              <a:rPr lang="sv-SE" dirty="0" smtClean="0">
                <a:latin typeface="Times New Roman"/>
                <a:cs typeface="Times New Roman"/>
              </a:rPr>
              <a:t>eutrinos are </a:t>
            </a:r>
            <a:r>
              <a:rPr lang="sv-SE" dirty="0" err="1" smtClean="0">
                <a:latin typeface="Times New Roman"/>
                <a:cs typeface="Times New Roman"/>
              </a:rPr>
              <a:t>fundamentally</a:t>
            </a:r>
            <a:r>
              <a:rPr lang="sv-SE" dirty="0" smtClean="0">
                <a:latin typeface="Times New Roman"/>
                <a:cs typeface="Times New Roman"/>
              </a:rPr>
              <a:t> </a:t>
            </a:r>
            <a:r>
              <a:rPr lang="sv-SE" dirty="0" err="1" smtClean="0">
                <a:latin typeface="Times New Roman"/>
                <a:cs typeface="Times New Roman"/>
              </a:rPr>
              <a:t>important</a:t>
            </a:r>
            <a:r>
              <a:rPr lang="sv-SE" dirty="0" smtClean="0">
                <a:latin typeface="Times New Roman"/>
                <a:cs typeface="Times New Roman"/>
              </a:rPr>
              <a:t> for</a:t>
            </a:r>
          </a:p>
          <a:p>
            <a:r>
              <a:rPr lang="sv-SE" dirty="0" err="1" smtClean="0">
                <a:latin typeface="Times New Roman"/>
                <a:cs typeface="Times New Roman"/>
              </a:rPr>
              <a:t>energy</a:t>
            </a:r>
            <a:r>
              <a:rPr lang="sv-SE" dirty="0" smtClean="0">
                <a:latin typeface="Times New Roman"/>
                <a:cs typeface="Times New Roman"/>
              </a:rPr>
              <a:t> transport in stars</a:t>
            </a:r>
            <a:endParaRPr lang="en-US" dirty="0">
              <a:latin typeface="Times New Roman"/>
              <a:cs typeface="Times New Roman"/>
            </a:endParaRPr>
          </a:p>
        </p:txBody>
      </p:sp>
    </p:spTree>
    <p:extLst>
      <p:ext uri="{BB962C8B-B14F-4D97-AF65-F5344CB8AC3E}">
        <p14:creationId xmlns:p14="http://schemas.microsoft.com/office/powerpoint/2010/main" val="120216532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37099" y="1536700"/>
            <a:ext cx="4219276" cy="3606800"/>
          </a:xfrm>
          <a:prstGeom prst="rect">
            <a:avLst/>
          </a:prstGeom>
        </p:spPr>
      </p:pic>
      <p:sp>
        <p:nvSpPr>
          <p:cNvPr id="3" name="TextBox 2"/>
          <p:cNvSpPr txBox="1"/>
          <p:nvPr/>
        </p:nvSpPr>
        <p:spPr>
          <a:xfrm>
            <a:off x="355600" y="1219200"/>
            <a:ext cx="4326826" cy="1200328"/>
          </a:xfrm>
          <a:prstGeom prst="rect">
            <a:avLst/>
          </a:prstGeom>
          <a:noFill/>
        </p:spPr>
        <p:txBody>
          <a:bodyPr wrap="none" rtlCol="0">
            <a:spAutoFit/>
          </a:bodyPr>
          <a:lstStyle/>
          <a:p>
            <a:pPr marL="285750" indent="-285750">
              <a:buClr>
                <a:schemeClr val="accent2"/>
              </a:buClr>
              <a:buFont typeface="Arial"/>
              <a:buChar char="•"/>
            </a:pPr>
            <a:r>
              <a:rPr lang="en-US" sz="2400" smtClean="0">
                <a:latin typeface="Times New Roman"/>
                <a:cs typeface="Times New Roman"/>
              </a:rPr>
              <a:t>Normal or inverted mass scale?</a:t>
            </a:r>
          </a:p>
          <a:p>
            <a:pPr marL="285750" indent="-285750">
              <a:buClr>
                <a:schemeClr val="accent2"/>
              </a:buClr>
              <a:buFont typeface="Arial"/>
              <a:buChar char="•"/>
            </a:pPr>
            <a:r>
              <a:rPr lang="en-US" sz="2400" smtClean="0">
                <a:latin typeface="Times New Roman"/>
                <a:cs typeface="Times New Roman"/>
              </a:rPr>
              <a:t>Absolute mass scale?</a:t>
            </a:r>
          </a:p>
          <a:p>
            <a:pPr marL="285750" indent="-285750">
              <a:buClr>
                <a:schemeClr val="accent2"/>
              </a:buClr>
              <a:buFont typeface="Arial"/>
              <a:buChar char="•"/>
            </a:pPr>
            <a:r>
              <a:rPr lang="en-US" sz="2400" smtClean="0">
                <a:latin typeface="Times New Roman"/>
                <a:cs typeface="Times New Roman"/>
              </a:rPr>
              <a:t>Why is m</a:t>
            </a:r>
            <a:r>
              <a:rPr lang="en-US" sz="2400" baseline="-25000" smtClean="0">
                <a:latin typeface="Symbol" charset="2"/>
                <a:cs typeface="Symbol" charset="2"/>
              </a:rPr>
              <a:t>n</a:t>
            </a:r>
            <a:r>
              <a:rPr lang="en-US" sz="2400" smtClean="0">
                <a:latin typeface="Times New Roman"/>
                <a:cs typeface="Times New Roman"/>
              </a:rPr>
              <a:t> so small?</a:t>
            </a:r>
          </a:p>
        </p:txBody>
      </p:sp>
      <p:sp>
        <p:nvSpPr>
          <p:cNvPr id="6" name="TextBox 5"/>
          <p:cNvSpPr txBox="1"/>
          <p:nvPr/>
        </p:nvSpPr>
        <p:spPr>
          <a:xfrm>
            <a:off x="355600" y="4013346"/>
            <a:ext cx="4965272" cy="1938992"/>
          </a:xfrm>
          <a:prstGeom prst="rect">
            <a:avLst/>
          </a:prstGeom>
          <a:noFill/>
        </p:spPr>
        <p:txBody>
          <a:bodyPr wrap="none" rtlCol="0">
            <a:spAutoFit/>
          </a:bodyPr>
          <a:lstStyle/>
          <a:p>
            <a:pPr>
              <a:buClr>
                <a:schemeClr val="accent2"/>
              </a:buClr>
              <a:buFont typeface="Arial" pitchFamily="34" charset="0"/>
              <a:buChar char="•"/>
            </a:pPr>
            <a:r>
              <a:rPr lang="en-US" sz="2400" dirty="0" smtClean="0">
                <a:solidFill>
                  <a:srgbClr val="000000"/>
                </a:solidFill>
                <a:latin typeface="Times New Roman"/>
                <a:cs typeface="Times New Roman"/>
              </a:rPr>
              <a:t> </a:t>
            </a:r>
            <a:r>
              <a:rPr lang="en-US" sz="2400" dirty="0" smtClean="0">
                <a:solidFill>
                  <a:srgbClr val="000000"/>
                </a:solidFill>
                <a:latin typeface="Times New Roman"/>
                <a:cs typeface="Times New Roman"/>
                <a:sym typeface="Symbol"/>
              </a:rPr>
              <a:t>Neutrino = anti-neutrino?</a:t>
            </a:r>
          </a:p>
          <a:p>
            <a:pPr>
              <a:buClr>
                <a:schemeClr val="accent2"/>
              </a:buClr>
              <a:buFont typeface="Arial" pitchFamily="34" charset="0"/>
              <a:buChar char="•"/>
            </a:pPr>
            <a:r>
              <a:rPr lang="en-US" sz="2400" dirty="0" smtClean="0">
                <a:solidFill>
                  <a:srgbClr val="000000"/>
                </a:solidFill>
                <a:latin typeface="Times New Roman"/>
                <a:cs typeface="Times New Roman"/>
              </a:rPr>
              <a:t> Do sterile neutrinos exist?</a:t>
            </a:r>
          </a:p>
          <a:p>
            <a:pPr>
              <a:buClr>
                <a:schemeClr val="accent2"/>
              </a:buClr>
              <a:buFont typeface="Arial" pitchFamily="34" charset="0"/>
              <a:buChar char="•"/>
            </a:pPr>
            <a:r>
              <a:rPr lang="en-US" sz="2400" dirty="0" smtClean="0">
                <a:solidFill>
                  <a:srgbClr val="000000"/>
                </a:solidFill>
                <a:latin typeface="Times New Roman"/>
                <a:cs typeface="Times New Roman"/>
              </a:rPr>
              <a:t> Do neutrinos violate CP?</a:t>
            </a:r>
          </a:p>
          <a:p>
            <a:pPr>
              <a:buClr>
                <a:schemeClr val="accent2"/>
              </a:buClr>
              <a:buFont typeface="Arial" pitchFamily="34" charset="0"/>
              <a:buChar char="•"/>
            </a:pPr>
            <a:r>
              <a:rPr lang="en-US" sz="2400" dirty="0" smtClean="0">
                <a:solidFill>
                  <a:srgbClr val="000000"/>
                </a:solidFill>
                <a:latin typeface="Times New Roman"/>
                <a:cs typeface="Times New Roman"/>
              </a:rPr>
              <a:t> Why are the neutrino mixing angles </a:t>
            </a:r>
          </a:p>
          <a:p>
            <a:pPr>
              <a:buClr>
                <a:schemeClr val="accent2"/>
              </a:buClr>
            </a:pPr>
            <a:r>
              <a:rPr lang="en-US" sz="2400" dirty="0" smtClean="0">
                <a:solidFill>
                  <a:srgbClr val="000000"/>
                </a:solidFill>
                <a:latin typeface="Times New Roman"/>
                <a:cs typeface="Times New Roman"/>
              </a:rPr>
              <a:t>  so different from those of the quarks?</a:t>
            </a:r>
            <a:endParaRPr lang="en-US" sz="2400" dirty="0">
              <a:solidFill>
                <a:srgbClr val="000000"/>
              </a:solidFill>
              <a:latin typeface="Times New Roman"/>
              <a:cs typeface="Times New Roman"/>
            </a:endParaRPr>
          </a:p>
        </p:txBody>
      </p:sp>
      <p:sp>
        <p:nvSpPr>
          <p:cNvPr id="9" name="TextBox 8"/>
          <p:cNvSpPr txBox="1"/>
          <p:nvPr/>
        </p:nvSpPr>
        <p:spPr>
          <a:xfrm>
            <a:off x="2603500" y="444500"/>
            <a:ext cx="3987800" cy="584776"/>
          </a:xfrm>
          <a:prstGeom prst="rect">
            <a:avLst/>
          </a:prstGeom>
          <a:noFill/>
        </p:spPr>
        <p:txBody>
          <a:bodyPr wrap="square" rtlCol="0">
            <a:spAutoFit/>
          </a:bodyPr>
          <a:lstStyle/>
          <a:p>
            <a:pPr algn="ctr"/>
            <a:r>
              <a:rPr lang="en-US" sz="3200" b="1" dirty="0" smtClean="0">
                <a:solidFill>
                  <a:srgbClr val="FF0000"/>
                </a:solidFill>
                <a:latin typeface="Times New Roman"/>
                <a:cs typeface="Times New Roman"/>
              </a:rPr>
              <a:t>OPEN QUESTIONS</a:t>
            </a:r>
            <a:endParaRPr lang="en-US" sz="3200" b="1" dirty="0">
              <a:solidFill>
                <a:srgbClr val="FF0000"/>
              </a:solidFill>
              <a:latin typeface="Times New Roman"/>
              <a:cs typeface="Times New Roman"/>
            </a:endParaRPr>
          </a:p>
        </p:txBody>
      </p:sp>
    </p:spTree>
    <p:extLst>
      <p:ext uri="{BB962C8B-B14F-4D97-AF65-F5344CB8AC3E}">
        <p14:creationId xmlns:p14="http://schemas.microsoft.com/office/powerpoint/2010/main" val="279057152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6200" y="381000"/>
            <a:ext cx="3454400" cy="461665"/>
          </a:xfrm>
          <a:prstGeom prst="rect">
            <a:avLst/>
          </a:prstGeom>
          <a:solidFill>
            <a:srgbClr val="FFFFFF"/>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cap="small" smtClean="0">
                <a:latin typeface="Times New Roman"/>
                <a:cs typeface="Times New Roman"/>
              </a:rPr>
              <a:t>neutrino revolution</a:t>
            </a:r>
            <a:endParaRPr lang="en-US" sz="2400" cap="small">
              <a:latin typeface="Times New Roman"/>
              <a:cs typeface="Times New Roman"/>
            </a:endParaRPr>
          </a:p>
        </p:txBody>
      </p:sp>
      <p:sp>
        <p:nvSpPr>
          <p:cNvPr id="3" name="textruta 5"/>
          <p:cNvSpPr txBox="1"/>
          <p:nvPr/>
        </p:nvSpPr>
        <p:spPr>
          <a:xfrm>
            <a:off x="1482259" y="1400076"/>
            <a:ext cx="5985341" cy="2308324"/>
          </a:xfrm>
          <a:prstGeom prst="rect">
            <a:avLst/>
          </a:prstGeom>
          <a:noFill/>
        </p:spPr>
        <p:txBody>
          <a:bodyPr wrap="square" rtlCol="0">
            <a:spAutoFit/>
          </a:bodyPr>
          <a:lstStyle/>
          <a:p>
            <a:pPr algn="ctr"/>
            <a:r>
              <a:rPr lang="en-US" dirty="0" smtClean="0">
                <a:latin typeface="Times New Roman"/>
                <a:cs typeface="Times New Roman"/>
              </a:rPr>
              <a:t>The discovery of neutrino oscillations opened the door </a:t>
            </a:r>
          </a:p>
          <a:p>
            <a:pPr algn="ctr"/>
            <a:r>
              <a:rPr lang="en-US" dirty="0" smtClean="0">
                <a:latin typeface="Times New Roman"/>
                <a:cs typeface="Times New Roman"/>
              </a:rPr>
              <a:t>  to a new exciting and challenging field of research</a:t>
            </a:r>
          </a:p>
          <a:p>
            <a:pPr algn="ctr"/>
            <a:endParaRPr lang="en-US" dirty="0" smtClean="0">
              <a:latin typeface="Times New Roman"/>
              <a:cs typeface="Times New Roman"/>
            </a:endParaRPr>
          </a:p>
          <a:p>
            <a:pPr algn="ctr"/>
            <a:r>
              <a:rPr lang="en-US" dirty="0" smtClean="0">
                <a:latin typeface="Times New Roman"/>
                <a:cs typeface="Times New Roman"/>
              </a:rPr>
              <a:t>This resolved 30 year’s of speculation</a:t>
            </a:r>
          </a:p>
          <a:p>
            <a:pPr algn="ctr"/>
            <a:endParaRPr lang="en-US" dirty="0" smtClean="0">
              <a:latin typeface="Times New Roman"/>
              <a:cs typeface="Times New Roman"/>
            </a:endParaRPr>
          </a:p>
          <a:p>
            <a:pPr algn="ctr"/>
            <a:r>
              <a:rPr lang="en-US" dirty="0" smtClean="0">
                <a:latin typeface="Times New Roman"/>
                <a:cs typeface="Times New Roman"/>
              </a:rPr>
              <a:t>The fact that neutrinos have non-zero mass has implications </a:t>
            </a:r>
          </a:p>
          <a:p>
            <a:pPr algn="ctr"/>
            <a:r>
              <a:rPr lang="en-US" dirty="0" smtClean="0">
                <a:latin typeface="Times New Roman"/>
                <a:cs typeface="Times New Roman"/>
              </a:rPr>
              <a:t> for our understanding of the Universe</a:t>
            </a:r>
          </a:p>
          <a:p>
            <a:pPr algn="ctr"/>
            <a:r>
              <a:rPr lang="en-US" dirty="0" smtClean="0">
                <a:latin typeface="Times New Roman"/>
                <a:cs typeface="Times New Roman"/>
              </a:rPr>
              <a:t>  </a:t>
            </a:r>
            <a:endParaRPr lang="en-US" dirty="0">
              <a:latin typeface="Times New Roman"/>
              <a:cs typeface="Times New Roman"/>
            </a:endParaRPr>
          </a:p>
        </p:txBody>
      </p:sp>
      <p:sp>
        <p:nvSpPr>
          <p:cNvPr id="4" name="TextBox 3"/>
          <p:cNvSpPr txBox="1"/>
          <p:nvPr/>
        </p:nvSpPr>
        <p:spPr>
          <a:xfrm>
            <a:off x="5003800" y="4000500"/>
            <a:ext cx="3238500" cy="707886"/>
          </a:xfrm>
          <a:prstGeom prst="rect">
            <a:avLst/>
          </a:prstGeom>
          <a:noFill/>
        </p:spPr>
        <p:txBody>
          <a:bodyPr wrap="square" rtlCol="0">
            <a:spAutoFit/>
          </a:bodyPr>
          <a:lstStyle/>
          <a:p>
            <a:pPr algn="ctr"/>
            <a:r>
              <a:rPr lang="en-US" sz="4000" dirty="0" smtClean="0">
                <a:solidFill>
                  <a:srgbClr val="FF0000"/>
                </a:solidFill>
                <a:latin typeface="Times New Roman"/>
                <a:cs typeface="Times New Roman"/>
              </a:rPr>
              <a:t>Thank you!</a:t>
            </a:r>
            <a:endParaRPr lang="en-US" sz="4000" dirty="0">
              <a:solidFill>
                <a:srgbClr val="FF0000"/>
              </a:solidFill>
              <a:latin typeface="Times New Roman"/>
              <a:cs typeface="Times New Roman"/>
            </a:endParaRPr>
          </a:p>
        </p:txBody>
      </p:sp>
      <p:pic>
        <p:nvPicPr>
          <p:cNvPr id="5" name="Picture 4" descr="ARSignbmp"/>
          <p:cNvPicPr>
            <a:picLocks noChangeAspect="1" noChangeArrowheads="1"/>
          </p:cNvPicPr>
          <p:nvPr/>
        </p:nvPicPr>
        <p:blipFill>
          <a:blip r:embed="rId2" cstate="print"/>
          <a:srcRect/>
          <a:stretch>
            <a:fillRect/>
          </a:stretch>
        </p:blipFill>
        <p:spPr bwMode="auto">
          <a:xfrm>
            <a:off x="5257800" y="4876204"/>
            <a:ext cx="2981325" cy="1052513"/>
          </a:xfrm>
          <a:prstGeom prst="rect">
            <a:avLst/>
          </a:prstGeom>
          <a:noFill/>
        </p:spPr>
      </p:pic>
    </p:spTree>
    <p:extLst>
      <p:ext uri="{BB962C8B-B14F-4D97-AF65-F5344CB8AC3E}">
        <p14:creationId xmlns:p14="http://schemas.microsoft.com/office/powerpoint/2010/main" val="3568626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taway-Ear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656" y="1914051"/>
            <a:ext cx="4772538" cy="4772538"/>
          </a:xfrm>
          <a:prstGeom prst="rect">
            <a:avLst/>
          </a:prstGeom>
        </p:spPr>
      </p:pic>
      <p:sp>
        <p:nvSpPr>
          <p:cNvPr id="3" name="TextBox 2"/>
          <p:cNvSpPr txBox="1"/>
          <p:nvPr/>
        </p:nvSpPr>
        <p:spPr>
          <a:xfrm>
            <a:off x="2050800" y="114254"/>
            <a:ext cx="4445368" cy="523220"/>
          </a:xfrm>
          <a:prstGeom prst="rect">
            <a:avLst/>
          </a:prstGeom>
          <a:noFill/>
        </p:spPr>
        <p:txBody>
          <a:bodyPr wrap="square" rtlCol="0">
            <a:spAutoFit/>
          </a:bodyPr>
          <a:lstStyle/>
          <a:p>
            <a:pPr algn="ctr"/>
            <a:r>
              <a:rPr lang="en-US" sz="2800" dirty="0" smtClean="0">
                <a:latin typeface="Times New Roman"/>
                <a:cs typeface="Times New Roman"/>
              </a:rPr>
              <a:t>Geo-neutrinos</a:t>
            </a:r>
            <a:endParaRPr lang="en-US" sz="2800" dirty="0">
              <a:latin typeface="Times New Roman"/>
              <a:cs typeface="Times New Roman"/>
            </a:endParaRPr>
          </a:p>
        </p:txBody>
      </p:sp>
      <p:sp>
        <p:nvSpPr>
          <p:cNvPr id="6" name="textruta 10"/>
          <p:cNvSpPr txBox="1"/>
          <p:nvPr/>
        </p:nvSpPr>
        <p:spPr>
          <a:xfrm>
            <a:off x="1902421" y="792775"/>
            <a:ext cx="5350331" cy="923330"/>
          </a:xfrm>
          <a:prstGeom prst="rect">
            <a:avLst/>
          </a:prstGeom>
          <a:noFill/>
        </p:spPr>
        <p:txBody>
          <a:bodyPr wrap="none" rtlCol="0">
            <a:spAutoFit/>
          </a:bodyPr>
          <a:lstStyle/>
          <a:p>
            <a:pPr algn="ctr"/>
            <a:r>
              <a:rPr lang="en-US" smtClean="0">
                <a:latin typeface="Times New Roman"/>
                <a:cs typeface="Times New Roman"/>
                <a:sym typeface="Wingdings"/>
              </a:rPr>
              <a:t>At the surface of Earth  </a:t>
            </a:r>
            <a:r>
              <a:rPr lang="en-US" smtClean="0">
                <a:latin typeface="Times New Roman"/>
                <a:cs typeface="Times New Roman"/>
              </a:rPr>
              <a:t>~ 6×10</a:t>
            </a:r>
            <a:r>
              <a:rPr lang="en-US" baseline="30000" smtClean="0">
                <a:latin typeface="Times New Roman"/>
                <a:cs typeface="Times New Roman"/>
              </a:rPr>
              <a:t>6</a:t>
            </a:r>
            <a:r>
              <a:rPr lang="en-US" smtClean="0">
                <a:latin typeface="Times New Roman"/>
                <a:cs typeface="Times New Roman"/>
              </a:rPr>
              <a:t> cm</a:t>
            </a:r>
            <a:r>
              <a:rPr lang="en-US" baseline="30000" smtClean="0">
                <a:latin typeface="Times New Roman"/>
                <a:cs typeface="Times New Roman"/>
              </a:rPr>
              <a:t>-2</a:t>
            </a:r>
            <a:r>
              <a:rPr lang="en-US" smtClean="0">
                <a:latin typeface="Times New Roman"/>
                <a:cs typeface="Times New Roman"/>
              </a:rPr>
              <a:t> s</a:t>
            </a:r>
            <a:r>
              <a:rPr lang="en-US" baseline="30000" smtClean="0">
                <a:latin typeface="Times New Roman"/>
                <a:cs typeface="Times New Roman"/>
              </a:rPr>
              <a:t>-1</a:t>
            </a:r>
            <a:endParaRPr lang="en-US" smtClean="0">
              <a:latin typeface="Times New Roman"/>
              <a:cs typeface="Times New Roman"/>
            </a:endParaRPr>
          </a:p>
          <a:p>
            <a:pPr algn="ctr"/>
            <a:r>
              <a:rPr lang="en-US" smtClean="0">
                <a:latin typeface="Times New Roman"/>
                <a:cs typeface="Times New Roman"/>
              </a:rPr>
              <a:t>From decays of naturally occuring radioactive isotopes: </a:t>
            </a:r>
            <a:br>
              <a:rPr lang="en-US" smtClean="0">
                <a:latin typeface="Times New Roman"/>
                <a:cs typeface="Times New Roman"/>
              </a:rPr>
            </a:br>
            <a:r>
              <a:rPr lang="en-US" baseline="30000" smtClean="0">
                <a:latin typeface="Times New Roman"/>
                <a:cs typeface="Times New Roman"/>
              </a:rPr>
              <a:t>238</a:t>
            </a:r>
            <a:r>
              <a:rPr lang="en-US" smtClean="0">
                <a:latin typeface="Times New Roman"/>
                <a:cs typeface="Times New Roman"/>
              </a:rPr>
              <a:t>U, </a:t>
            </a:r>
            <a:r>
              <a:rPr lang="en-US" baseline="30000" smtClean="0">
                <a:latin typeface="Times New Roman"/>
                <a:cs typeface="Times New Roman"/>
              </a:rPr>
              <a:t>235</a:t>
            </a:r>
            <a:r>
              <a:rPr lang="en-US" smtClean="0">
                <a:latin typeface="Times New Roman"/>
                <a:cs typeface="Times New Roman"/>
              </a:rPr>
              <a:t>U, </a:t>
            </a:r>
            <a:r>
              <a:rPr lang="en-US" baseline="30000" smtClean="0">
                <a:latin typeface="Times New Roman"/>
                <a:cs typeface="Times New Roman"/>
              </a:rPr>
              <a:t>232</a:t>
            </a:r>
            <a:r>
              <a:rPr lang="en-US" smtClean="0">
                <a:latin typeface="Times New Roman"/>
                <a:cs typeface="Times New Roman"/>
              </a:rPr>
              <a:t>Th, </a:t>
            </a:r>
            <a:r>
              <a:rPr lang="en-US" baseline="30000" smtClean="0">
                <a:latin typeface="Times New Roman"/>
                <a:cs typeface="Times New Roman"/>
              </a:rPr>
              <a:t>40</a:t>
            </a:r>
            <a:r>
              <a:rPr lang="en-US" smtClean="0">
                <a:latin typeface="Times New Roman"/>
                <a:cs typeface="Times New Roman"/>
              </a:rPr>
              <a:t>K  </a:t>
            </a:r>
            <a:endParaRPr lang="en-US">
              <a:latin typeface="Times New Roman"/>
              <a:cs typeface="Times New Roman"/>
            </a:endParaRPr>
          </a:p>
        </p:txBody>
      </p:sp>
    </p:spTree>
    <p:extLst>
      <p:ext uri="{BB962C8B-B14F-4D97-AF65-F5344CB8AC3E}">
        <p14:creationId xmlns:p14="http://schemas.microsoft.com/office/powerpoint/2010/main" val="23279352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0" y="952500"/>
            <a:ext cx="6337300" cy="5664200"/>
          </a:xfrm>
          <a:prstGeom prst="rect">
            <a:avLst/>
          </a:prstGeom>
        </p:spPr>
      </p:pic>
      <p:sp>
        <p:nvSpPr>
          <p:cNvPr id="3" name="Rectangle 2"/>
          <p:cNvSpPr/>
          <p:nvPr/>
        </p:nvSpPr>
        <p:spPr>
          <a:xfrm>
            <a:off x="3860800" y="351135"/>
            <a:ext cx="5181600" cy="923330"/>
          </a:xfrm>
          <a:prstGeom prst="rect">
            <a:avLst/>
          </a:prstGeom>
          <a:solidFill>
            <a:srgbClr val="FFFF00"/>
          </a:solidFill>
          <a:ln>
            <a:solidFill>
              <a:schemeClr val="tx1"/>
            </a:solidFill>
          </a:ln>
          <a:effectLst>
            <a:outerShdw blurRad="50800" dist="38100" dir="2700000" sx="101000" sy="101000" algn="tl" rotWithShape="0">
              <a:srgbClr val="000000">
                <a:alpha val="43000"/>
              </a:srgbClr>
            </a:outerShdw>
          </a:effectLst>
        </p:spPr>
        <p:txBody>
          <a:bodyPr wrap="square">
            <a:spAutoFit/>
          </a:bodyPr>
          <a:lstStyle/>
          <a:p>
            <a:r>
              <a:rPr lang="en-US" dirty="0">
                <a:latin typeface="Times New Roman"/>
                <a:cs typeface="Times New Roman"/>
              </a:rPr>
              <a:t>The Review of Particle Physics (2015</a:t>
            </a:r>
            <a:r>
              <a:rPr lang="en-US" dirty="0" smtClean="0">
                <a:latin typeface="Times New Roman"/>
                <a:cs typeface="Times New Roman"/>
              </a:rPr>
              <a:t>)</a:t>
            </a:r>
          </a:p>
          <a:p>
            <a:r>
              <a:rPr lang="en-US" dirty="0" smtClean="0">
                <a:latin typeface="Times New Roman"/>
                <a:cs typeface="Times New Roman"/>
              </a:rPr>
              <a:t>K.A. Olive </a:t>
            </a:r>
            <a:r>
              <a:rPr lang="en-US" i="1" dirty="0" smtClean="0">
                <a:latin typeface="Times New Roman"/>
                <a:cs typeface="Times New Roman"/>
              </a:rPr>
              <a:t>et al. (Particle Data Group),</a:t>
            </a:r>
          </a:p>
          <a:p>
            <a:r>
              <a:rPr lang="en-US" i="1" dirty="0" smtClean="0">
                <a:latin typeface="Times New Roman"/>
                <a:cs typeface="Times New Roman"/>
              </a:rPr>
              <a:t>Chin. Phys. C, </a:t>
            </a:r>
            <a:r>
              <a:rPr lang="en-US" b="1" i="1" dirty="0" smtClean="0">
                <a:latin typeface="Times New Roman"/>
                <a:cs typeface="Times New Roman"/>
              </a:rPr>
              <a:t>38</a:t>
            </a:r>
            <a:r>
              <a:rPr lang="en-US" i="1" dirty="0" smtClean="0">
                <a:latin typeface="Times New Roman"/>
                <a:cs typeface="Times New Roman"/>
              </a:rPr>
              <a:t>, 090001 (2014) and 2015 update.</a:t>
            </a:r>
            <a:endParaRPr lang="en-US" dirty="0">
              <a:latin typeface="Times New Roman"/>
              <a:cs typeface="Times New Roman"/>
            </a:endParaRPr>
          </a:p>
        </p:txBody>
      </p:sp>
    </p:spTree>
    <p:extLst>
      <p:ext uri="{BB962C8B-B14F-4D97-AF65-F5344CB8AC3E}">
        <p14:creationId xmlns:p14="http://schemas.microsoft.com/office/powerpoint/2010/main" val="26770969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sue14cloud5_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62" y="930193"/>
            <a:ext cx="3752961" cy="5434576"/>
          </a:xfrm>
          <a:prstGeom prst="rect">
            <a:avLst/>
          </a:prstGeom>
        </p:spPr>
      </p:pic>
      <p:sp>
        <p:nvSpPr>
          <p:cNvPr id="3" name="textruta 14"/>
          <p:cNvSpPr txBox="1"/>
          <p:nvPr/>
        </p:nvSpPr>
        <p:spPr>
          <a:xfrm>
            <a:off x="5413909" y="1210745"/>
            <a:ext cx="3050535" cy="461665"/>
          </a:xfrm>
          <a:prstGeom prst="rect">
            <a:avLst/>
          </a:prstGeom>
          <a:noFill/>
        </p:spPr>
        <p:txBody>
          <a:bodyPr wrap="none" rtlCol="0">
            <a:spAutoFit/>
          </a:bodyPr>
          <a:lstStyle/>
          <a:p>
            <a:r>
              <a:rPr lang="en-US" sz="2400" dirty="0" smtClean="0">
                <a:latin typeface="Times New Roman"/>
                <a:cs typeface="Times New Roman"/>
              </a:rPr>
              <a:t>Atmospheric neutrinos</a:t>
            </a:r>
            <a:endParaRPr lang="en-US" sz="2400" baseline="30000" dirty="0">
              <a:latin typeface="Times New Roman"/>
              <a:cs typeface="Times New Roman"/>
            </a:endParaRPr>
          </a:p>
        </p:txBody>
      </p:sp>
      <p:sp>
        <p:nvSpPr>
          <p:cNvPr id="4" name="textruta 16"/>
          <p:cNvSpPr txBox="1"/>
          <p:nvPr/>
        </p:nvSpPr>
        <p:spPr>
          <a:xfrm>
            <a:off x="4965197" y="3541048"/>
            <a:ext cx="3999884" cy="830997"/>
          </a:xfrm>
          <a:prstGeom prst="rect">
            <a:avLst/>
          </a:prstGeom>
          <a:noFill/>
        </p:spPr>
        <p:txBody>
          <a:bodyPr wrap="square" rtlCol="0">
            <a:spAutoFit/>
          </a:bodyPr>
          <a:lstStyle/>
          <a:p>
            <a:pPr algn="ctr"/>
            <a:r>
              <a:rPr lang="en-US" sz="2400" smtClean="0">
                <a:latin typeface="Times New Roman"/>
                <a:cs typeface="Times New Roman"/>
              </a:rPr>
              <a:t>Neutrinos from nuclear reactors, humans, animals…</a:t>
            </a:r>
            <a:endParaRPr lang="en-US" sz="2400">
              <a:latin typeface="Times New Roman"/>
              <a:cs typeface="Times New Roman"/>
            </a:endParaRPr>
          </a:p>
        </p:txBody>
      </p:sp>
      <p:sp>
        <p:nvSpPr>
          <p:cNvPr id="5" name="TextBox 4"/>
          <p:cNvSpPr txBox="1"/>
          <p:nvPr/>
        </p:nvSpPr>
        <p:spPr>
          <a:xfrm>
            <a:off x="5384798" y="4559300"/>
            <a:ext cx="2929467" cy="830997"/>
          </a:xfrm>
          <a:prstGeom prst="rect">
            <a:avLst/>
          </a:prstGeom>
          <a:noFill/>
        </p:spPr>
        <p:txBody>
          <a:bodyPr wrap="square" rtlCol="0">
            <a:spAutoFit/>
          </a:bodyPr>
          <a:lstStyle/>
          <a:p>
            <a:pPr algn="ctr"/>
            <a:r>
              <a:rPr lang="en-US" sz="2400" baseline="30000" dirty="0" smtClean="0">
                <a:latin typeface="Times New Roman"/>
                <a:cs typeface="Times New Roman"/>
              </a:rPr>
              <a:t>40</a:t>
            </a:r>
            <a:r>
              <a:rPr lang="en-US" sz="2400" dirty="0" smtClean="0">
                <a:latin typeface="Times New Roman"/>
                <a:cs typeface="Times New Roman"/>
              </a:rPr>
              <a:t>K in muscles</a:t>
            </a:r>
          </a:p>
          <a:p>
            <a:pPr algn="ctr"/>
            <a:r>
              <a:rPr lang="en-US" sz="2400" dirty="0" smtClean="0">
                <a:latin typeface="Times New Roman"/>
                <a:cs typeface="Times New Roman"/>
              </a:rPr>
              <a:t>~ 5000 </a:t>
            </a:r>
            <a:r>
              <a:rPr lang="en-US" sz="2400" dirty="0" smtClean="0">
                <a:latin typeface="Symbol" charset="2"/>
                <a:cs typeface="Symbol" charset="2"/>
              </a:rPr>
              <a:t>n</a:t>
            </a:r>
            <a:r>
              <a:rPr lang="en-US" sz="2400" dirty="0" smtClean="0">
                <a:latin typeface="Times New Roman"/>
                <a:cs typeface="Times New Roman"/>
              </a:rPr>
              <a:t>/s</a:t>
            </a:r>
            <a:endParaRPr lang="en-US" sz="2400" dirty="0">
              <a:latin typeface="Times New Roman"/>
              <a:cs typeface="Times New Roman"/>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4088335554"/>
              </p:ext>
            </p:extLst>
          </p:nvPr>
        </p:nvGraphicFramePr>
        <p:xfrm>
          <a:off x="5583239" y="1768873"/>
          <a:ext cx="2108454" cy="627870"/>
        </p:xfrm>
        <a:graphic>
          <a:graphicData uri="http://schemas.openxmlformats.org/presentationml/2006/ole">
            <mc:AlternateContent xmlns:mc="http://schemas.openxmlformats.org/markup-compatibility/2006">
              <mc:Choice xmlns:v="urn:schemas-microsoft-com:vml" Requires="v">
                <p:oleObj spid="_x0000_s58535" name="Document" r:id="rId6" imgW="850900" imgH="254000" progId="Word.Document.8">
                  <p:embed/>
                </p:oleObj>
              </mc:Choice>
              <mc:Fallback>
                <p:oleObj name="Document" r:id="rId6" imgW="850900" imgH="254000" progId="Word.Document.8">
                  <p:embed/>
                  <p:pic>
                    <p:nvPicPr>
                      <p:cNvPr id="0" name=""/>
                      <p:cNvPicPr/>
                      <p:nvPr/>
                    </p:nvPicPr>
                    <p:blipFill>
                      <a:blip r:embed="rId7"/>
                      <a:stretch>
                        <a:fillRect/>
                      </a:stretch>
                    </p:blipFill>
                    <p:spPr>
                      <a:xfrm>
                        <a:off x="5583239" y="1768873"/>
                        <a:ext cx="2108454" cy="62787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7513771"/>
              </p:ext>
            </p:extLst>
          </p:nvPr>
        </p:nvGraphicFramePr>
        <p:xfrm>
          <a:off x="5566306" y="2464484"/>
          <a:ext cx="2900362" cy="721084"/>
        </p:xfrm>
        <a:graphic>
          <a:graphicData uri="http://schemas.openxmlformats.org/presentationml/2006/ole">
            <mc:AlternateContent xmlns:mc="http://schemas.openxmlformats.org/markup-compatibility/2006">
              <mc:Choice xmlns:v="urn:schemas-microsoft-com:vml" Requires="v">
                <p:oleObj spid="_x0000_s58536" name="Document" r:id="rId9" imgW="1066800" imgH="254000" progId="Word.Document.8">
                  <p:embed/>
                </p:oleObj>
              </mc:Choice>
              <mc:Fallback>
                <p:oleObj name="Document" r:id="rId9" imgW="1066800" imgH="254000" progId="Word.Document.8">
                  <p:embed/>
                  <p:pic>
                    <p:nvPicPr>
                      <p:cNvPr id="0" name=""/>
                      <p:cNvPicPr/>
                      <p:nvPr/>
                    </p:nvPicPr>
                    <p:blipFill>
                      <a:blip r:embed="rId10"/>
                      <a:stretch>
                        <a:fillRect/>
                      </a:stretch>
                    </p:blipFill>
                    <p:spPr>
                      <a:xfrm>
                        <a:off x="5566306" y="2464484"/>
                        <a:ext cx="2900362" cy="721084"/>
                      </a:xfrm>
                      <a:prstGeom prst="rect">
                        <a:avLst/>
                      </a:prstGeom>
                    </p:spPr>
                  </p:pic>
                </p:oleObj>
              </mc:Fallback>
            </mc:AlternateContent>
          </a:graphicData>
        </a:graphic>
      </p:graphicFrame>
      <p:sp>
        <p:nvSpPr>
          <p:cNvPr id="8" name="Rounded Rectangle 7"/>
          <p:cNvSpPr/>
          <p:nvPr/>
        </p:nvSpPr>
        <p:spPr>
          <a:xfrm>
            <a:off x="5532440" y="1768873"/>
            <a:ext cx="3035827" cy="160086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858931" y="4549845"/>
            <a:ext cx="1968226" cy="827752"/>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8598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0px-Proton_proton_cy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1898"/>
            <a:ext cx="9144000" cy="6076188"/>
          </a:xfrm>
          <a:prstGeom prst="rect">
            <a:avLst/>
          </a:prstGeom>
          <a:solidFill>
            <a:schemeClr val="bg1"/>
          </a:solidFill>
          <a:effectLst/>
        </p:spPr>
      </p:pic>
      <p:sp>
        <p:nvSpPr>
          <p:cNvPr id="3" name="TextBox 2"/>
          <p:cNvSpPr txBox="1"/>
          <p:nvPr/>
        </p:nvSpPr>
        <p:spPr>
          <a:xfrm>
            <a:off x="3417187" y="143308"/>
            <a:ext cx="2721654" cy="461665"/>
          </a:xfrm>
          <a:prstGeom prst="rect">
            <a:avLst/>
          </a:prstGeom>
          <a:solidFill>
            <a:schemeClr val="tx2">
              <a:lumMod val="20000"/>
              <a:lumOff val="80000"/>
            </a:schemeClr>
          </a:solidFill>
          <a:ln>
            <a:solidFill>
              <a:schemeClr val="tx1"/>
            </a:solidFill>
          </a:ln>
          <a:effectLst/>
        </p:spPr>
        <p:txBody>
          <a:bodyPr wrap="square" rtlCol="0">
            <a:spAutoFit/>
          </a:bodyPr>
          <a:lstStyle/>
          <a:p>
            <a:pPr algn="ctr"/>
            <a:r>
              <a:rPr lang="en-US" sz="2400" dirty="0" smtClean="0">
                <a:latin typeface="Times New Roman"/>
                <a:cs typeface="Times New Roman"/>
              </a:rPr>
              <a:t>Solar Neutrinos</a:t>
            </a:r>
            <a:endParaRPr lang="en-US" sz="2400" dirty="0">
              <a:latin typeface="Times New Roman"/>
              <a:cs typeface="Times New Roman"/>
            </a:endParaRPr>
          </a:p>
        </p:txBody>
      </p:sp>
    </p:spTree>
    <p:extLst>
      <p:ext uri="{BB962C8B-B14F-4D97-AF65-F5344CB8AC3E}">
        <p14:creationId xmlns:p14="http://schemas.microsoft.com/office/powerpoint/2010/main" val="251182897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l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150" y="1427962"/>
            <a:ext cx="4567542" cy="3379981"/>
          </a:xfrm>
          <a:prstGeom prst="rect">
            <a:avLst/>
          </a:prstGeom>
        </p:spPr>
      </p:pic>
      <p:sp>
        <p:nvSpPr>
          <p:cNvPr id="4" name="TextBox 3"/>
          <p:cNvSpPr txBox="1"/>
          <p:nvPr/>
        </p:nvSpPr>
        <p:spPr>
          <a:xfrm>
            <a:off x="3349455" y="312638"/>
            <a:ext cx="2721654" cy="461665"/>
          </a:xfrm>
          <a:prstGeom prst="rect">
            <a:avLst/>
          </a:prstGeom>
          <a:noFill/>
        </p:spPr>
        <p:txBody>
          <a:bodyPr wrap="square" rtlCol="0">
            <a:spAutoFit/>
          </a:bodyPr>
          <a:lstStyle/>
          <a:p>
            <a:pPr algn="ctr"/>
            <a:r>
              <a:rPr lang="en-US" sz="2400" b="1" dirty="0" smtClean="0">
                <a:latin typeface="Times New Roman"/>
                <a:cs typeface="Times New Roman"/>
              </a:rPr>
              <a:t>Solar Neutrinos</a:t>
            </a:r>
            <a:endParaRPr lang="en-US" sz="2400" b="1" dirty="0">
              <a:latin typeface="Times New Roman"/>
              <a:cs typeface="Times New Roman"/>
            </a:endParaRPr>
          </a:p>
        </p:txBody>
      </p:sp>
      <p:sp>
        <p:nvSpPr>
          <p:cNvPr id="5" name="TextBox 4"/>
          <p:cNvSpPr txBox="1"/>
          <p:nvPr/>
        </p:nvSpPr>
        <p:spPr>
          <a:xfrm>
            <a:off x="3354838" y="5277254"/>
            <a:ext cx="3240662" cy="461665"/>
          </a:xfrm>
          <a:prstGeom prst="rect">
            <a:avLst/>
          </a:prstGeom>
          <a:noFill/>
        </p:spPr>
        <p:txBody>
          <a:bodyPr wrap="square" rtlCol="0">
            <a:spAutoFit/>
          </a:bodyPr>
          <a:lstStyle/>
          <a:p>
            <a:pPr algn="ctr"/>
            <a:r>
              <a:rPr lang="en-US" sz="2400" dirty="0" smtClean="0">
                <a:latin typeface="Times New Roman"/>
                <a:cs typeface="Times New Roman"/>
              </a:rPr>
              <a:t>Rate:   6.5x10</a:t>
            </a:r>
            <a:r>
              <a:rPr lang="en-US" sz="2400" baseline="30000" dirty="0" smtClean="0">
                <a:latin typeface="Times New Roman"/>
                <a:cs typeface="Times New Roman"/>
              </a:rPr>
              <a:t>10</a:t>
            </a:r>
            <a:r>
              <a:rPr lang="en-US" sz="2400" dirty="0" smtClean="0">
                <a:latin typeface="Times New Roman"/>
                <a:cs typeface="Times New Roman"/>
              </a:rPr>
              <a:t>  </a:t>
            </a:r>
            <a:r>
              <a:rPr lang="en-US" sz="2400" dirty="0">
                <a:latin typeface="Times New Roman"/>
                <a:cs typeface="Times New Roman"/>
              </a:rPr>
              <a:t>cm</a:t>
            </a:r>
            <a:r>
              <a:rPr lang="en-US" sz="2400" baseline="30000" dirty="0">
                <a:latin typeface="Times New Roman"/>
                <a:cs typeface="Times New Roman"/>
              </a:rPr>
              <a:t>-2</a:t>
            </a:r>
            <a:r>
              <a:rPr lang="en-US" sz="2400" dirty="0">
                <a:latin typeface="Times New Roman"/>
                <a:cs typeface="Times New Roman"/>
              </a:rPr>
              <a:t>s</a:t>
            </a:r>
            <a:r>
              <a:rPr lang="en-US" sz="2400" baseline="30000" dirty="0">
                <a:latin typeface="Times New Roman"/>
                <a:cs typeface="Times New Roman"/>
              </a:rPr>
              <a:t>-</a:t>
            </a:r>
            <a:r>
              <a:rPr lang="en-US" sz="2400" baseline="30000" dirty="0" smtClean="0">
                <a:latin typeface="Times New Roman"/>
                <a:cs typeface="Times New Roman"/>
              </a:rPr>
              <a:t>1</a:t>
            </a:r>
            <a:endParaRPr lang="en-US" sz="2400" baseline="30000" dirty="0">
              <a:latin typeface="Times New Roman"/>
              <a:cs typeface="Times New Roman"/>
            </a:endParaRPr>
          </a:p>
        </p:txBody>
      </p:sp>
      <p:pic>
        <p:nvPicPr>
          <p:cNvPr id="6" name="Picture 5" descr="neusun1_super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921" y="1567505"/>
            <a:ext cx="3073912" cy="3013900"/>
          </a:xfrm>
          <a:prstGeom prst="rect">
            <a:avLst/>
          </a:prstGeom>
        </p:spPr>
      </p:pic>
    </p:spTree>
    <p:extLst>
      <p:ext uri="{BB962C8B-B14F-4D97-AF65-F5344CB8AC3E}">
        <p14:creationId xmlns:p14="http://schemas.microsoft.com/office/powerpoint/2010/main" val="18574093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15683</TotalTime>
  <Words>1593</Words>
  <Application>Microsoft Macintosh PowerPoint</Application>
  <PresentationFormat>On-screen Show (4:3)</PresentationFormat>
  <Paragraphs>332</Paragraphs>
  <Slides>60</Slides>
  <Notes>18</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60</vt:i4>
      </vt:variant>
    </vt:vector>
  </HeadingPairs>
  <TitlesOfParts>
    <vt:vector size="64" baseType="lpstr">
      <vt:lpstr>Office Theme</vt:lpstr>
      <vt:lpstr>Equation</vt:lpstr>
      <vt:lpstr>Document</vt:lpstr>
      <vt:lpstr>Ekvation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Chalmers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Björn Jonson</dc:creator>
  <cp:lastModifiedBy>Björn Jonson</cp:lastModifiedBy>
  <cp:revision>178</cp:revision>
  <dcterms:created xsi:type="dcterms:W3CDTF">2015-10-01T08:50:37Z</dcterms:created>
  <dcterms:modified xsi:type="dcterms:W3CDTF">2015-10-16T07:10:07Z</dcterms:modified>
</cp:coreProperties>
</file>