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60" r:id="rId2"/>
    <p:sldId id="292" r:id="rId3"/>
    <p:sldId id="257" r:id="rId4"/>
    <p:sldId id="290" r:id="rId5"/>
    <p:sldId id="282" r:id="rId6"/>
    <p:sldId id="288" r:id="rId7"/>
    <p:sldId id="281" r:id="rId8"/>
    <p:sldId id="294" r:id="rId9"/>
    <p:sldId id="258" r:id="rId10"/>
    <p:sldId id="261" r:id="rId11"/>
    <p:sldId id="259" r:id="rId12"/>
    <p:sldId id="262" r:id="rId13"/>
    <p:sldId id="267" r:id="rId14"/>
    <p:sldId id="306" r:id="rId15"/>
    <p:sldId id="278" r:id="rId16"/>
    <p:sldId id="265" r:id="rId17"/>
    <p:sldId id="270" r:id="rId18"/>
    <p:sldId id="272" r:id="rId19"/>
    <p:sldId id="293" r:id="rId20"/>
    <p:sldId id="305" r:id="rId21"/>
    <p:sldId id="299" r:id="rId22"/>
    <p:sldId id="289" r:id="rId23"/>
    <p:sldId id="304" r:id="rId24"/>
    <p:sldId id="269" r:id="rId25"/>
    <p:sldId id="279" r:id="rId26"/>
    <p:sldId id="297" r:id="rId27"/>
    <p:sldId id="307" r:id="rId28"/>
    <p:sldId id="273" r:id="rId29"/>
    <p:sldId id="274" r:id="rId30"/>
    <p:sldId id="295" r:id="rId31"/>
    <p:sldId id="298" r:id="rId32"/>
    <p:sldId id="286" r:id="rId33"/>
    <p:sldId id="280" r:id="rId34"/>
    <p:sldId id="263" r:id="rId35"/>
    <p:sldId id="287" r:id="rId36"/>
    <p:sldId id="308" r:id="rId37"/>
    <p:sldId id="275" r:id="rId38"/>
    <p:sldId id="303" r:id="rId39"/>
    <p:sldId id="300" r:id="rId40"/>
    <p:sldId id="277" r:id="rId41"/>
    <p:sldId id="302"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860" autoAdjust="0"/>
  </p:normalViewPr>
  <p:slideViewPr>
    <p:cSldViewPr snapToGrid="0" snapToObjects="1">
      <p:cViewPr>
        <p:scale>
          <a:sx n="100" d="100"/>
          <a:sy n="100" d="100"/>
        </p:scale>
        <p:origin x="-688"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C1EF3F-8D54-1248-ACEE-D5E53AEB1C78}" type="datetimeFigureOut">
              <a:rPr lang="en-US" smtClean="0"/>
              <a:t>16/12/14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1DA15-61AD-664F-8848-7EEC527C6E43}" type="slidenum">
              <a:rPr lang="en-US" smtClean="0"/>
              <a:t>‹#›</a:t>
            </a:fld>
            <a:endParaRPr lang="en-US"/>
          </a:p>
        </p:txBody>
      </p:sp>
    </p:spTree>
    <p:extLst>
      <p:ext uri="{BB962C8B-B14F-4D97-AF65-F5344CB8AC3E}">
        <p14:creationId xmlns:p14="http://schemas.microsoft.com/office/powerpoint/2010/main" val="18384613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A18E25-5496-8F43-9620-DD350F925360}" type="slidenum">
              <a:rPr lang="en-US" smtClean="0"/>
              <a:t>4</a:t>
            </a:fld>
            <a:endParaRPr lang="en-US"/>
          </a:p>
        </p:txBody>
      </p:sp>
    </p:spTree>
    <p:extLst>
      <p:ext uri="{BB962C8B-B14F-4D97-AF65-F5344CB8AC3E}">
        <p14:creationId xmlns:p14="http://schemas.microsoft.com/office/powerpoint/2010/main" val="864859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1DA15-61AD-664F-8848-7EEC527C6E43}" type="slidenum">
              <a:rPr lang="en-US" smtClean="0"/>
              <a:t>9</a:t>
            </a:fld>
            <a:endParaRPr lang="en-US"/>
          </a:p>
        </p:txBody>
      </p:sp>
    </p:spTree>
    <p:extLst>
      <p:ext uri="{BB962C8B-B14F-4D97-AF65-F5344CB8AC3E}">
        <p14:creationId xmlns:p14="http://schemas.microsoft.com/office/powerpoint/2010/main" val="3341591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31DA15-61AD-664F-8848-7EEC527C6E43}" type="slidenum">
              <a:rPr lang="en-US" smtClean="0"/>
              <a:t>19</a:t>
            </a:fld>
            <a:endParaRPr lang="en-US"/>
          </a:p>
        </p:txBody>
      </p:sp>
    </p:spTree>
    <p:extLst>
      <p:ext uri="{BB962C8B-B14F-4D97-AF65-F5344CB8AC3E}">
        <p14:creationId xmlns:p14="http://schemas.microsoft.com/office/powerpoint/2010/main" val="2612026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060689A-E8E1-6941-9A41-13EAD8825BC6}" type="slidenum">
              <a:rPr lang="en-US" sz="1200" b="0"/>
              <a:pPr eaLnBrk="1" hangingPunct="1"/>
              <a:t>25</a:t>
            </a:fld>
            <a:endParaRPr lang="en-US" sz="1200" b="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A58C2D-3CE6-714D-9834-10ECA6803B87}" type="slidenum">
              <a:rPr lang="en-US"/>
              <a:pPr/>
              <a:t>26</a:t>
            </a:fld>
            <a:endParaRPr lang="en-US"/>
          </a:p>
        </p:txBody>
      </p:sp>
      <p:sp>
        <p:nvSpPr>
          <p:cNvPr id="20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B836275-112A-E648-B9C7-9D87281C232D}" type="slidenum">
              <a:rPr lang="en-US" sz="1200" b="0"/>
              <a:pPr eaLnBrk="1" hangingPunct="1"/>
              <a:t>29</a:t>
            </a:fld>
            <a:endParaRPr lang="en-US" sz="1200" b="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1AC13B-EE51-FA41-BCE6-864CF5BF19D6}" type="slidenum">
              <a:rPr lang="en-US"/>
              <a:pPr/>
              <a:t>30</a:t>
            </a:fld>
            <a:endParaRPr lang="en-US"/>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7C927EF-C58F-A64B-8E14-205DBA32C3C5}" type="slidenum">
              <a:rPr lang="en-US" sz="1200" b="0"/>
              <a:pPr eaLnBrk="1" hangingPunct="1"/>
              <a:t>37</a:t>
            </a:fld>
            <a:endParaRPr lang="en-US" sz="1200" b="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1B68ADC-AEE3-8B42-9B11-F122A319B5E0}" type="slidenum">
              <a:rPr lang="en-US" sz="1200" b="0"/>
              <a:pPr eaLnBrk="1" hangingPunct="1"/>
              <a:t>40</a:t>
            </a:fld>
            <a:endParaRPr lang="en-US" sz="1200" b="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a:p>
        </p:txBody>
      </p:sp>
      <p:sp>
        <p:nvSpPr>
          <p:cNvPr id="4" name="Date Placeholder 3"/>
          <p:cNvSpPr>
            <a:spLocks noGrp="1"/>
          </p:cNvSpPr>
          <p:nvPr>
            <p:ph type="dt" sz="half" idx="10"/>
          </p:nvPr>
        </p:nvSpPr>
        <p:spPr/>
        <p:txBody>
          <a:bodyPr/>
          <a:lstStyle/>
          <a:p>
            <a:fld id="{6A9F58FF-50AB-C348-B58D-2344E2355687}" type="datetimeFigureOut">
              <a:rPr lang="en-US" smtClean="0"/>
              <a:t>16/12/14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320B5-C2BC-054C-B463-BAAC6C167074}" type="slidenum">
              <a:rPr lang="en-US" smtClean="0"/>
              <a:t>‹#›</a:t>
            </a:fld>
            <a:endParaRPr lang="en-US"/>
          </a:p>
        </p:txBody>
      </p:sp>
    </p:spTree>
    <p:extLst>
      <p:ext uri="{BB962C8B-B14F-4D97-AF65-F5344CB8AC3E}">
        <p14:creationId xmlns:p14="http://schemas.microsoft.com/office/powerpoint/2010/main" val="2410426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6A9F58FF-50AB-C348-B58D-2344E2355687}" type="datetimeFigureOut">
              <a:rPr lang="en-US" smtClean="0"/>
              <a:t>16/12/14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320B5-C2BC-054C-B463-BAAC6C167074}" type="slidenum">
              <a:rPr lang="en-US" smtClean="0"/>
              <a:t>‹#›</a:t>
            </a:fld>
            <a:endParaRPr lang="en-US"/>
          </a:p>
        </p:txBody>
      </p:sp>
    </p:spTree>
    <p:extLst>
      <p:ext uri="{BB962C8B-B14F-4D97-AF65-F5344CB8AC3E}">
        <p14:creationId xmlns:p14="http://schemas.microsoft.com/office/powerpoint/2010/main" val="3647636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6A9F58FF-50AB-C348-B58D-2344E2355687}" type="datetimeFigureOut">
              <a:rPr lang="en-US" smtClean="0"/>
              <a:t>16/12/14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320B5-C2BC-054C-B463-BAAC6C167074}" type="slidenum">
              <a:rPr lang="en-US" smtClean="0"/>
              <a:t>‹#›</a:t>
            </a:fld>
            <a:endParaRPr lang="en-US"/>
          </a:p>
        </p:txBody>
      </p:sp>
    </p:spTree>
    <p:extLst>
      <p:ext uri="{BB962C8B-B14F-4D97-AF65-F5344CB8AC3E}">
        <p14:creationId xmlns:p14="http://schemas.microsoft.com/office/powerpoint/2010/main" val="2771117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10"/>
          </p:nvPr>
        </p:nvSpPr>
        <p:spPr/>
        <p:txBody>
          <a:bodyPr/>
          <a:lstStyle/>
          <a:p>
            <a:fld id="{6A9F58FF-50AB-C348-B58D-2344E2355687}" type="datetimeFigureOut">
              <a:rPr lang="en-US" smtClean="0"/>
              <a:t>16/12/14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320B5-C2BC-054C-B463-BAAC6C167074}" type="slidenum">
              <a:rPr lang="en-US" smtClean="0"/>
              <a:t>‹#›</a:t>
            </a:fld>
            <a:endParaRPr lang="en-US"/>
          </a:p>
        </p:txBody>
      </p:sp>
    </p:spTree>
    <p:extLst>
      <p:ext uri="{BB962C8B-B14F-4D97-AF65-F5344CB8AC3E}">
        <p14:creationId xmlns:p14="http://schemas.microsoft.com/office/powerpoint/2010/main" val="1313356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6A9F58FF-50AB-C348-B58D-2344E2355687}" type="datetimeFigureOut">
              <a:rPr lang="en-US" smtClean="0"/>
              <a:t>16/12/14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E320B5-C2BC-054C-B463-BAAC6C167074}" type="slidenum">
              <a:rPr lang="en-US" smtClean="0"/>
              <a:t>‹#›</a:t>
            </a:fld>
            <a:endParaRPr lang="en-US"/>
          </a:p>
        </p:txBody>
      </p:sp>
    </p:spTree>
    <p:extLst>
      <p:ext uri="{BB962C8B-B14F-4D97-AF65-F5344CB8AC3E}">
        <p14:creationId xmlns:p14="http://schemas.microsoft.com/office/powerpoint/2010/main" val="244816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Date Placeholder 4"/>
          <p:cNvSpPr>
            <a:spLocks noGrp="1"/>
          </p:cNvSpPr>
          <p:nvPr>
            <p:ph type="dt" sz="half" idx="10"/>
          </p:nvPr>
        </p:nvSpPr>
        <p:spPr/>
        <p:txBody>
          <a:bodyPr/>
          <a:lstStyle/>
          <a:p>
            <a:fld id="{6A9F58FF-50AB-C348-B58D-2344E2355687}" type="datetimeFigureOut">
              <a:rPr lang="en-US" smtClean="0"/>
              <a:t>16/12/14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E320B5-C2BC-054C-B463-BAAC6C167074}" type="slidenum">
              <a:rPr lang="en-US" smtClean="0"/>
              <a:t>‹#›</a:t>
            </a:fld>
            <a:endParaRPr lang="en-US"/>
          </a:p>
        </p:txBody>
      </p:sp>
    </p:spTree>
    <p:extLst>
      <p:ext uri="{BB962C8B-B14F-4D97-AF65-F5344CB8AC3E}">
        <p14:creationId xmlns:p14="http://schemas.microsoft.com/office/powerpoint/2010/main" val="146108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7" name="Date Placeholder 6"/>
          <p:cNvSpPr>
            <a:spLocks noGrp="1"/>
          </p:cNvSpPr>
          <p:nvPr>
            <p:ph type="dt" sz="half" idx="10"/>
          </p:nvPr>
        </p:nvSpPr>
        <p:spPr/>
        <p:txBody>
          <a:bodyPr/>
          <a:lstStyle/>
          <a:p>
            <a:fld id="{6A9F58FF-50AB-C348-B58D-2344E2355687}" type="datetimeFigureOut">
              <a:rPr lang="en-US" smtClean="0"/>
              <a:t>16/12/14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E320B5-C2BC-054C-B463-BAAC6C167074}" type="slidenum">
              <a:rPr lang="en-US" smtClean="0"/>
              <a:t>‹#›</a:t>
            </a:fld>
            <a:endParaRPr lang="en-US"/>
          </a:p>
        </p:txBody>
      </p:sp>
    </p:spTree>
    <p:extLst>
      <p:ext uri="{BB962C8B-B14F-4D97-AF65-F5344CB8AC3E}">
        <p14:creationId xmlns:p14="http://schemas.microsoft.com/office/powerpoint/2010/main" val="455860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Date Placeholder 2"/>
          <p:cNvSpPr>
            <a:spLocks noGrp="1"/>
          </p:cNvSpPr>
          <p:nvPr>
            <p:ph type="dt" sz="half" idx="10"/>
          </p:nvPr>
        </p:nvSpPr>
        <p:spPr/>
        <p:txBody>
          <a:bodyPr/>
          <a:lstStyle/>
          <a:p>
            <a:fld id="{6A9F58FF-50AB-C348-B58D-2344E2355687}" type="datetimeFigureOut">
              <a:rPr lang="en-US" smtClean="0"/>
              <a:t>16/12/14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E320B5-C2BC-054C-B463-BAAC6C167074}" type="slidenum">
              <a:rPr lang="en-US" smtClean="0"/>
              <a:t>‹#›</a:t>
            </a:fld>
            <a:endParaRPr lang="en-US"/>
          </a:p>
        </p:txBody>
      </p:sp>
    </p:spTree>
    <p:extLst>
      <p:ext uri="{BB962C8B-B14F-4D97-AF65-F5344CB8AC3E}">
        <p14:creationId xmlns:p14="http://schemas.microsoft.com/office/powerpoint/2010/main" val="157711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F58FF-50AB-C348-B58D-2344E2355687}" type="datetimeFigureOut">
              <a:rPr lang="en-US" smtClean="0"/>
              <a:t>16/12/14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E320B5-C2BC-054C-B463-BAAC6C167074}" type="slidenum">
              <a:rPr lang="en-US" smtClean="0"/>
              <a:t>‹#›</a:t>
            </a:fld>
            <a:endParaRPr lang="en-US"/>
          </a:p>
        </p:txBody>
      </p:sp>
    </p:spTree>
    <p:extLst>
      <p:ext uri="{BB962C8B-B14F-4D97-AF65-F5344CB8AC3E}">
        <p14:creationId xmlns:p14="http://schemas.microsoft.com/office/powerpoint/2010/main" val="3403078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6A9F58FF-50AB-C348-B58D-2344E2355687}" type="datetimeFigureOut">
              <a:rPr lang="en-US" smtClean="0"/>
              <a:t>16/12/14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E320B5-C2BC-054C-B463-BAAC6C167074}" type="slidenum">
              <a:rPr lang="en-US" smtClean="0"/>
              <a:t>‹#›</a:t>
            </a:fld>
            <a:endParaRPr lang="en-US"/>
          </a:p>
        </p:txBody>
      </p:sp>
    </p:spTree>
    <p:extLst>
      <p:ext uri="{BB962C8B-B14F-4D97-AF65-F5344CB8AC3E}">
        <p14:creationId xmlns:p14="http://schemas.microsoft.com/office/powerpoint/2010/main" val="90314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6A9F58FF-50AB-C348-B58D-2344E2355687}" type="datetimeFigureOut">
              <a:rPr lang="en-US" smtClean="0"/>
              <a:t>16/12/14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E320B5-C2BC-054C-B463-BAAC6C167074}" type="slidenum">
              <a:rPr lang="en-US" smtClean="0"/>
              <a:t>‹#›</a:t>
            </a:fld>
            <a:endParaRPr lang="en-US"/>
          </a:p>
        </p:txBody>
      </p:sp>
    </p:spTree>
    <p:extLst>
      <p:ext uri="{BB962C8B-B14F-4D97-AF65-F5344CB8AC3E}">
        <p14:creationId xmlns:p14="http://schemas.microsoft.com/office/powerpoint/2010/main" val="22615082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F58FF-50AB-C348-B58D-2344E2355687}" type="datetimeFigureOut">
              <a:rPr lang="en-US" smtClean="0"/>
              <a:t>16/12/14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320B5-C2BC-054C-B463-BAAC6C167074}" type="slidenum">
              <a:rPr lang="en-US" smtClean="0"/>
              <a:t>‹#›</a:t>
            </a:fld>
            <a:endParaRPr lang="en-US"/>
          </a:p>
        </p:txBody>
      </p:sp>
    </p:spTree>
    <p:extLst>
      <p:ext uri="{BB962C8B-B14F-4D97-AF65-F5344CB8AC3E}">
        <p14:creationId xmlns:p14="http://schemas.microsoft.com/office/powerpoint/2010/main" val="3303445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 Id="rId3"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9.wmf"/><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8.wmf"/></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5.gif"/><Relationship Id="rId4" Type="http://schemas.openxmlformats.org/officeDocument/2006/relationships/image" Target="../media/image66.png"/><Relationship Id="rId5" Type="http://schemas.openxmlformats.org/officeDocument/2006/relationships/image" Target="../media/image67.wmf"/><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 Id="rId3" Type="http://schemas.openxmlformats.org/officeDocument/2006/relationships/image" Target="../media/image7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g"/><Relationship Id="rId3" Type="http://schemas.openxmlformats.org/officeDocument/2006/relationships/image" Target="../media/image7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jpg"/><Relationship Id="rId5" Type="http://schemas.openxmlformats.org/officeDocument/2006/relationships/image" Target="../media/image80.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7.xml"/><Relationship Id="rId2" Type="http://schemas.openxmlformats.org/officeDocument/2006/relationships/image" Target="../media/image8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 Id="rId3"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jpeg"/><Relationship Id="rId1" Type="http://schemas.openxmlformats.org/officeDocument/2006/relationships/slideLayout" Target="../slideLayouts/slideLayout7.xml"/><Relationship Id="rId2" Type="http://schemas.openxmlformats.org/officeDocument/2006/relationships/image" Target="../media/image8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66898" y="6426530"/>
            <a:ext cx="1823749" cy="369332"/>
          </a:xfrm>
          <a:prstGeom prst="rect">
            <a:avLst/>
          </a:prstGeom>
          <a:noFill/>
        </p:spPr>
        <p:txBody>
          <a:bodyPr wrap="square" rtlCol="0">
            <a:spAutoFit/>
          </a:bodyPr>
          <a:lstStyle/>
          <a:p>
            <a:pPr algn="ctr"/>
            <a:r>
              <a:rPr lang="en-US" i="1" dirty="0"/>
              <a:t>Aubrey Beardsley</a:t>
            </a:r>
            <a:endParaRPr lang="en-US" dirty="0"/>
          </a:p>
        </p:txBody>
      </p:sp>
      <p:pic>
        <p:nvPicPr>
          <p:cNvPr id="4" name="Picture 12" descr="ARSign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907" y="5614274"/>
            <a:ext cx="3066812" cy="1081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423306" y="308873"/>
            <a:ext cx="3337680" cy="1104002"/>
          </a:xfrm>
          <a:prstGeom prst="rect">
            <a:avLst/>
          </a:prstGeom>
        </p:spPr>
      </p:pic>
      <p:sp>
        <p:nvSpPr>
          <p:cNvPr id="6" name="TextBox 5"/>
          <p:cNvSpPr txBox="1"/>
          <p:nvPr/>
        </p:nvSpPr>
        <p:spPr>
          <a:xfrm>
            <a:off x="700097" y="1728915"/>
            <a:ext cx="3288828" cy="1815882"/>
          </a:xfrm>
          <a:prstGeom prst="rect">
            <a:avLst/>
          </a:prstGeom>
          <a:noFill/>
        </p:spPr>
        <p:txBody>
          <a:bodyPr wrap="square" rtlCol="0">
            <a:spAutoFit/>
          </a:bodyPr>
          <a:lstStyle/>
          <a:p>
            <a:pPr algn="ctr"/>
            <a:endParaRPr lang="en-GB" sz="2800" b="1" dirty="0" smtClean="0">
              <a:latin typeface="Comic Sans MS"/>
              <a:cs typeface="Comic Sans MS"/>
            </a:endParaRPr>
          </a:p>
          <a:p>
            <a:pPr algn="ctr"/>
            <a:r>
              <a:rPr lang="en-GB" sz="2800" b="1" dirty="0" smtClean="0">
                <a:latin typeface="Comic Sans MS"/>
                <a:cs typeface="Comic Sans MS"/>
              </a:rPr>
              <a:t>From </a:t>
            </a:r>
            <a:r>
              <a:rPr lang="en-GB" sz="2800" b="1" dirty="0">
                <a:latin typeface="Comic Sans MS"/>
                <a:cs typeface="Comic Sans MS"/>
              </a:rPr>
              <a:t>ISOLDE </a:t>
            </a:r>
            <a:r>
              <a:rPr lang="en-GB" sz="2800" b="1" dirty="0" smtClean="0">
                <a:latin typeface="Comic Sans MS"/>
                <a:cs typeface="Comic Sans MS"/>
              </a:rPr>
              <a:t>to </a:t>
            </a:r>
          </a:p>
          <a:p>
            <a:pPr algn="ctr"/>
            <a:r>
              <a:rPr lang="en-GB" sz="2800" b="1" dirty="0" smtClean="0">
                <a:latin typeface="Comic Sans MS"/>
                <a:cs typeface="Comic Sans MS"/>
              </a:rPr>
              <a:t>ISOLDE </a:t>
            </a:r>
            <a:r>
              <a:rPr lang="en-GB" sz="2800" b="1" dirty="0">
                <a:latin typeface="Comic Sans MS"/>
                <a:cs typeface="Comic Sans MS"/>
              </a:rPr>
              <a:t>2</a:t>
            </a:r>
            <a:endParaRPr lang="en-US" sz="2800" b="1" dirty="0">
              <a:latin typeface="Comic Sans MS"/>
              <a:cs typeface="Comic Sans MS"/>
            </a:endParaRPr>
          </a:p>
          <a:p>
            <a:pPr algn="ctr"/>
            <a:endParaRPr lang="en-US" sz="2800" b="1" dirty="0">
              <a:latin typeface="Comic Sans MS"/>
              <a:cs typeface="Comic Sans MS"/>
            </a:endParaRPr>
          </a:p>
        </p:txBody>
      </p:sp>
      <p:sp>
        <p:nvSpPr>
          <p:cNvPr id="8" name="TextBox 7"/>
          <p:cNvSpPr txBox="1"/>
          <p:nvPr/>
        </p:nvSpPr>
        <p:spPr>
          <a:xfrm>
            <a:off x="700097" y="3637235"/>
            <a:ext cx="3288828" cy="923330"/>
          </a:xfrm>
          <a:prstGeom prst="rect">
            <a:avLst/>
          </a:prstGeom>
          <a:noFill/>
        </p:spPr>
        <p:txBody>
          <a:bodyPr wrap="square" rtlCol="0">
            <a:spAutoFit/>
          </a:bodyPr>
          <a:lstStyle/>
          <a:p>
            <a:pPr algn="ctr"/>
            <a:r>
              <a:rPr lang="en-US" dirty="0">
                <a:latin typeface="Comic Sans MS"/>
                <a:cs typeface="Comic Sans MS"/>
              </a:rPr>
              <a:t>ISOLDE Workshop </a:t>
            </a:r>
            <a:endParaRPr lang="en-US" dirty="0" smtClean="0">
              <a:latin typeface="Comic Sans MS"/>
              <a:cs typeface="Comic Sans MS"/>
            </a:endParaRPr>
          </a:p>
          <a:p>
            <a:pPr algn="ctr"/>
            <a:r>
              <a:rPr lang="en-US" dirty="0" smtClean="0">
                <a:latin typeface="Comic Sans MS"/>
                <a:cs typeface="Comic Sans MS"/>
              </a:rPr>
              <a:t>"</a:t>
            </a:r>
            <a:r>
              <a:rPr lang="en-US" dirty="0">
                <a:latin typeface="Comic Sans MS"/>
                <a:cs typeface="Comic Sans MS"/>
              </a:rPr>
              <a:t>50th Anniversary Edition" </a:t>
            </a:r>
            <a:endParaRPr lang="en-US" dirty="0" smtClean="0">
              <a:latin typeface="Comic Sans MS"/>
              <a:cs typeface="Comic Sans MS"/>
            </a:endParaRPr>
          </a:p>
          <a:p>
            <a:pPr algn="ctr"/>
            <a:r>
              <a:rPr lang="en-US" dirty="0" smtClean="0">
                <a:latin typeface="Comic Sans MS"/>
                <a:cs typeface="Comic Sans MS"/>
              </a:rPr>
              <a:t>15</a:t>
            </a:r>
            <a:r>
              <a:rPr lang="en-US" dirty="0">
                <a:latin typeface="Comic Sans MS"/>
                <a:cs typeface="Comic Sans MS"/>
              </a:rPr>
              <a:t>-17 Dec. 2014</a:t>
            </a:r>
          </a:p>
        </p:txBody>
      </p:sp>
      <p:pic>
        <p:nvPicPr>
          <p:cNvPr id="9" name="Picture 5" descr="Isolde by Aubrey Beardsle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631" y="75826"/>
            <a:ext cx="4202747" cy="642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317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3254" y="12700"/>
            <a:ext cx="9144000" cy="6858000"/>
          </a:xfrm>
          <a:prstGeom prst="rect">
            <a:avLst/>
          </a:prstGeom>
          <a:solidFill>
            <a:srgbClr val="FFFF99"/>
          </a:solidFill>
          <a:ln w="9525">
            <a:solidFill>
              <a:schemeClr val="tx1"/>
            </a:solidFill>
            <a:miter lim="800000"/>
            <a:headEnd/>
            <a:tailEnd/>
          </a:ln>
        </p:spPr>
        <p:txBody>
          <a:bodyPr wrap="none" anchor="ctr"/>
          <a:lstStyle/>
          <a:p>
            <a:endParaRPr lang="en-US" dirty="0"/>
          </a:p>
        </p:txBody>
      </p:sp>
      <p:sp>
        <p:nvSpPr>
          <p:cNvPr id="2" name="TextBox 1"/>
          <p:cNvSpPr txBox="1"/>
          <p:nvPr/>
        </p:nvSpPr>
        <p:spPr>
          <a:xfrm>
            <a:off x="181742" y="2107471"/>
            <a:ext cx="4820038" cy="4524316"/>
          </a:xfrm>
          <a:prstGeom prst="rect">
            <a:avLst/>
          </a:prstGeom>
          <a:solidFill>
            <a:schemeClr val="bg1"/>
          </a:solidFill>
          <a:ln>
            <a:solidFill>
              <a:srgbClr val="000000"/>
            </a:solidFill>
          </a:ln>
        </p:spPr>
        <p:txBody>
          <a:bodyPr wrap="square" rtlCol="0">
            <a:spAutoFit/>
          </a:bodyPr>
          <a:lstStyle/>
          <a:p>
            <a:pPr algn="ctr"/>
            <a:r>
              <a:rPr lang="en-US" dirty="0"/>
              <a:t>On 2–3 November, a seminar was held at CERN on "ISOLDE chemistry problems" attended by about 50 scientists from 10 countries, including Israel, the USA and the USSR.</a:t>
            </a:r>
          </a:p>
          <a:p>
            <a:pPr algn="ctr"/>
            <a:r>
              <a:rPr lang="en-US" dirty="0"/>
              <a:t>At the opening talk, G </a:t>
            </a:r>
            <a:r>
              <a:rPr lang="en-US" dirty="0" err="1"/>
              <a:t>Rudstam</a:t>
            </a:r>
            <a:r>
              <a:rPr lang="en-US" dirty="0"/>
              <a:t> reported on the first test run. Isotopes of xenon, iodine and krypton, separated by chemical techniques, were measured during the run. The isotopes Xe</a:t>
            </a:r>
            <a:r>
              <a:rPr lang="en-US" baseline="30000" dirty="0"/>
              <a:t>116</a:t>
            </a:r>
            <a:r>
              <a:rPr lang="en-US" dirty="0"/>
              <a:t> and Xe</a:t>
            </a:r>
            <a:r>
              <a:rPr lang="en-US" baseline="30000" dirty="0"/>
              <a:t>117</a:t>
            </a:r>
            <a:r>
              <a:rPr lang="en-US" dirty="0"/>
              <a:t> were observed for the first time and their half-lives were measured as around 50 s. Traces of another previously unobserved isotope Kr</a:t>
            </a:r>
            <a:r>
              <a:rPr lang="en-US" baseline="30000" dirty="0"/>
              <a:t>73</a:t>
            </a:r>
            <a:r>
              <a:rPr lang="en-US" dirty="0"/>
              <a:t> were also seen but were insufficient for measurements. The achievements of this first run are very encouraging and make it possible to optimize various components ready for the start of more detailed experiments in December.</a:t>
            </a:r>
          </a:p>
        </p:txBody>
      </p:sp>
      <p:pic>
        <p:nvPicPr>
          <p:cNvPr id="4" name="Picture 3"/>
          <p:cNvPicPr>
            <a:picLocks noChangeAspect="1"/>
          </p:cNvPicPr>
          <p:nvPr/>
        </p:nvPicPr>
        <p:blipFill rotWithShape="1">
          <a:blip r:embed="rId2"/>
          <a:srcRect b="61275"/>
          <a:stretch/>
        </p:blipFill>
        <p:spPr>
          <a:xfrm>
            <a:off x="790843" y="162632"/>
            <a:ext cx="3409162" cy="1861097"/>
          </a:xfrm>
          <a:prstGeom prst="rect">
            <a:avLst/>
          </a:prstGeom>
        </p:spPr>
      </p:pic>
      <p:pic>
        <p:nvPicPr>
          <p:cNvPr id="6" name="Picture 5" descr="Rudstam.jpg"/>
          <p:cNvPicPr>
            <a:picLocks noChangeAspect="1"/>
          </p:cNvPicPr>
          <p:nvPr/>
        </p:nvPicPr>
        <p:blipFill rotWithShape="1">
          <a:blip r:embed="rId3">
            <a:extLst>
              <a:ext uri="{28A0092B-C50C-407E-A947-70E740481C1C}">
                <a14:useLocalDpi xmlns:a14="http://schemas.microsoft.com/office/drawing/2010/main" val="0"/>
              </a:ext>
            </a:extLst>
          </a:blip>
          <a:srcRect l="18429" r="30017" b="15950"/>
          <a:stretch/>
        </p:blipFill>
        <p:spPr>
          <a:xfrm>
            <a:off x="5239015" y="1405977"/>
            <a:ext cx="3665700" cy="4822059"/>
          </a:xfrm>
          <a:prstGeom prst="rect">
            <a:avLst/>
          </a:prstGeom>
          <a:ln>
            <a:solidFill>
              <a:srgbClr val="000000"/>
            </a:solidFill>
          </a:ln>
        </p:spPr>
      </p:pic>
      <p:sp>
        <p:nvSpPr>
          <p:cNvPr id="7" name="TextBox 6"/>
          <p:cNvSpPr txBox="1"/>
          <p:nvPr/>
        </p:nvSpPr>
        <p:spPr>
          <a:xfrm>
            <a:off x="5358712" y="6263077"/>
            <a:ext cx="3279420" cy="461665"/>
          </a:xfrm>
          <a:prstGeom prst="rect">
            <a:avLst/>
          </a:prstGeom>
          <a:noFill/>
        </p:spPr>
        <p:txBody>
          <a:bodyPr wrap="square" rtlCol="0">
            <a:spAutoFit/>
          </a:bodyPr>
          <a:lstStyle/>
          <a:p>
            <a:pPr algn="ctr"/>
            <a:r>
              <a:rPr lang="en-US" sz="2400" dirty="0" err="1" smtClean="0"/>
              <a:t>Gösta</a:t>
            </a:r>
            <a:r>
              <a:rPr lang="en-US" sz="2400" dirty="0" smtClean="0"/>
              <a:t> </a:t>
            </a:r>
            <a:r>
              <a:rPr lang="en-US" sz="2400" dirty="0" err="1" smtClean="0"/>
              <a:t>Rudstam</a:t>
            </a:r>
            <a:endParaRPr lang="en-US" sz="2400" dirty="0"/>
          </a:p>
        </p:txBody>
      </p:sp>
      <p:sp>
        <p:nvSpPr>
          <p:cNvPr id="9" name="TextBox 8"/>
          <p:cNvSpPr txBox="1"/>
          <p:nvPr/>
        </p:nvSpPr>
        <p:spPr>
          <a:xfrm>
            <a:off x="5994400" y="317500"/>
            <a:ext cx="2082800" cy="830997"/>
          </a:xfrm>
          <a:prstGeom prst="rect">
            <a:avLst/>
          </a:prstGeom>
          <a:noFill/>
        </p:spPr>
        <p:txBody>
          <a:bodyPr wrap="square" rtlCol="0">
            <a:spAutoFit/>
          </a:bodyPr>
          <a:lstStyle/>
          <a:p>
            <a:pPr algn="ctr"/>
            <a:r>
              <a:rPr lang="en-US" sz="2400" b="1" baseline="30000" dirty="0" smtClean="0">
                <a:latin typeface="Comic Sans MS"/>
                <a:cs typeface="Comic Sans MS"/>
              </a:rPr>
              <a:t>116,117</a:t>
            </a:r>
            <a:r>
              <a:rPr lang="en-US" sz="2400" b="1" dirty="0" smtClean="0">
                <a:latin typeface="Comic Sans MS"/>
                <a:cs typeface="Comic Sans MS"/>
              </a:rPr>
              <a:t>Xe, ….</a:t>
            </a:r>
            <a:r>
              <a:rPr lang="en-US" sz="2400" b="1" baseline="30000" dirty="0" smtClean="0">
                <a:latin typeface="Comic Sans MS"/>
                <a:cs typeface="Comic Sans MS"/>
              </a:rPr>
              <a:t>73</a:t>
            </a:r>
            <a:r>
              <a:rPr lang="en-US" sz="2400" b="1" dirty="0" smtClean="0">
                <a:latin typeface="Comic Sans MS"/>
                <a:cs typeface="Comic Sans MS"/>
              </a:rPr>
              <a:t>Kr…</a:t>
            </a:r>
            <a:endParaRPr lang="en-US" sz="2400" b="1" baseline="30000" dirty="0">
              <a:latin typeface="Comic Sans MS"/>
              <a:cs typeface="Comic Sans MS"/>
            </a:endParaRPr>
          </a:p>
        </p:txBody>
      </p:sp>
    </p:spTree>
    <p:extLst>
      <p:ext uri="{BB962C8B-B14F-4D97-AF65-F5344CB8AC3E}">
        <p14:creationId xmlns:p14="http://schemas.microsoft.com/office/powerpoint/2010/main" val="24479986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0"/>
            <a:ext cx="9144000" cy="6858000"/>
          </a:xfrm>
          <a:prstGeom prst="rect">
            <a:avLst/>
          </a:prstGeom>
          <a:solidFill>
            <a:srgbClr val="FFFF99"/>
          </a:solidFill>
          <a:ln w="9525">
            <a:solidFill>
              <a:schemeClr val="tx1"/>
            </a:solidFill>
            <a:miter lim="800000"/>
            <a:headEnd/>
            <a:tailEnd/>
          </a:ln>
        </p:spPr>
        <p:txBody>
          <a:bodyPr wrap="none" anchor="ctr"/>
          <a:lstStyle/>
          <a:p>
            <a:endParaRPr lang="en-US"/>
          </a:p>
        </p:txBody>
      </p:sp>
      <p:pic>
        <p:nvPicPr>
          <p:cNvPr id="2" name="Picture 1" descr="Kjellberg Byhler Brogl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213" y="241300"/>
            <a:ext cx="8427849" cy="5870237"/>
          </a:xfrm>
          <a:prstGeom prst="rect">
            <a:avLst/>
          </a:prstGeom>
        </p:spPr>
      </p:pic>
      <p:sp>
        <p:nvSpPr>
          <p:cNvPr id="3" name="TextBox 2"/>
          <p:cNvSpPr txBox="1"/>
          <p:nvPr/>
        </p:nvSpPr>
        <p:spPr>
          <a:xfrm>
            <a:off x="505094" y="4857967"/>
            <a:ext cx="3146012" cy="954107"/>
          </a:xfrm>
          <a:prstGeom prst="rect">
            <a:avLst/>
          </a:prstGeom>
          <a:solidFill>
            <a:srgbClr val="DBEEF4"/>
          </a:solidFill>
          <a:ln>
            <a:solidFill>
              <a:srgbClr val="000000"/>
            </a:solidFill>
          </a:ln>
        </p:spPr>
        <p:txBody>
          <a:bodyPr wrap="square" rtlCol="0">
            <a:spAutoFit/>
          </a:bodyPr>
          <a:lstStyle/>
          <a:p>
            <a:pPr algn="ctr"/>
            <a:r>
              <a:rPr lang="en-US" sz="2800" b="1" dirty="0" err="1" smtClean="0">
                <a:latin typeface="Comic Sans MS"/>
                <a:cs typeface="Comic Sans MS"/>
              </a:rPr>
              <a:t>Arve</a:t>
            </a:r>
            <a:r>
              <a:rPr lang="en-US" sz="2800" b="1" dirty="0" smtClean="0">
                <a:latin typeface="Comic Sans MS"/>
                <a:cs typeface="Comic Sans MS"/>
              </a:rPr>
              <a:t> </a:t>
            </a:r>
            <a:r>
              <a:rPr lang="en-US" sz="2800" b="1" dirty="0" err="1" smtClean="0">
                <a:latin typeface="Comic Sans MS"/>
                <a:cs typeface="Comic Sans MS"/>
              </a:rPr>
              <a:t>Kjelberg</a:t>
            </a:r>
            <a:endParaRPr lang="en-US" sz="2800" b="1" dirty="0" smtClean="0">
              <a:latin typeface="Comic Sans MS"/>
              <a:cs typeface="Comic Sans MS"/>
            </a:endParaRPr>
          </a:p>
          <a:p>
            <a:pPr algn="ctr"/>
            <a:r>
              <a:rPr lang="en-US" sz="2800" b="1" dirty="0" smtClean="0">
                <a:latin typeface="Comic Sans MS"/>
                <a:cs typeface="Comic Sans MS"/>
              </a:rPr>
              <a:t>1966-1971</a:t>
            </a:r>
            <a:endParaRPr lang="en-US" sz="2800" b="1" dirty="0">
              <a:latin typeface="Comic Sans MS"/>
              <a:cs typeface="Comic Sans MS"/>
            </a:endParaRPr>
          </a:p>
        </p:txBody>
      </p:sp>
      <p:sp>
        <p:nvSpPr>
          <p:cNvPr id="4" name="TextBox 3"/>
          <p:cNvSpPr txBox="1"/>
          <p:nvPr/>
        </p:nvSpPr>
        <p:spPr>
          <a:xfrm>
            <a:off x="5166387" y="6111537"/>
            <a:ext cx="3348050" cy="461665"/>
          </a:xfrm>
          <a:prstGeom prst="rect">
            <a:avLst/>
          </a:prstGeom>
          <a:noFill/>
        </p:spPr>
        <p:txBody>
          <a:bodyPr wrap="square" rtlCol="0">
            <a:spAutoFit/>
          </a:bodyPr>
          <a:lstStyle/>
          <a:p>
            <a:pPr algn="ctr"/>
            <a:r>
              <a:rPr lang="en-US" sz="2400" dirty="0" smtClean="0"/>
              <a:t>Manfred </a:t>
            </a:r>
            <a:r>
              <a:rPr lang="en-US" sz="2400" dirty="0" err="1" smtClean="0"/>
              <a:t>Bühler-Broglin</a:t>
            </a:r>
            <a:endParaRPr lang="en-US" sz="2400" dirty="0"/>
          </a:p>
        </p:txBody>
      </p:sp>
      <p:sp>
        <p:nvSpPr>
          <p:cNvPr id="6" name="TextBox 5"/>
          <p:cNvSpPr txBox="1"/>
          <p:nvPr/>
        </p:nvSpPr>
        <p:spPr>
          <a:xfrm>
            <a:off x="4172098" y="227926"/>
            <a:ext cx="4481516" cy="584776"/>
          </a:xfrm>
          <a:prstGeom prst="rect">
            <a:avLst/>
          </a:prstGeom>
          <a:noFill/>
        </p:spPr>
        <p:txBody>
          <a:bodyPr wrap="none" rtlCol="0">
            <a:spAutoFit/>
          </a:bodyPr>
          <a:lstStyle/>
          <a:p>
            <a:r>
              <a:rPr lang="en-US" sz="3200" b="1" dirty="0" smtClean="0">
                <a:solidFill>
                  <a:srgbClr val="FFFF00"/>
                </a:solidFill>
              </a:rPr>
              <a:t>Nuclear Chemistry Group</a:t>
            </a:r>
            <a:endParaRPr lang="en-US" sz="3200" b="1" dirty="0">
              <a:solidFill>
                <a:srgbClr val="FFFF00"/>
              </a:solidFill>
            </a:endParaRPr>
          </a:p>
        </p:txBody>
      </p:sp>
    </p:spTree>
    <p:extLst>
      <p:ext uri="{BB962C8B-B14F-4D97-AF65-F5344CB8AC3E}">
        <p14:creationId xmlns:p14="http://schemas.microsoft.com/office/powerpoint/2010/main" val="9433691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FFFF99"/>
          </a:solidFill>
          <a:ln w="9525">
            <a:solidFill>
              <a:schemeClr val="tx1"/>
            </a:solidFill>
            <a:miter lim="800000"/>
            <a:headEnd/>
            <a:tailEnd/>
          </a:ln>
        </p:spPr>
        <p:txBody>
          <a:bodyPr wrap="none" anchor="ctr"/>
          <a:lstStyle/>
          <a:p>
            <a:endParaRPr lang="en-US"/>
          </a:p>
        </p:txBody>
      </p:sp>
      <p:pic>
        <p:nvPicPr>
          <p:cNvPr id="4" name="Picture 3"/>
          <p:cNvPicPr>
            <a:picLocks noChangeAspect="1"/>
          </p:cNvPicPr>
          <p:nvPr/>
        </p:nvPicPr>
        <p:blipFill>
          <a:blip r:embed="rId2"/>
          <a:stretch>
            <a:fillRect/>
          </a:stretch>
        </p:blipFill>
        <p:spPr>
          <a:xfrm>
            <a:off x="15305" y="0"/>
            <a:ext cx="6569039" cy="6858000"/>
          </a:xfrm>
          <a:prstGeom prst="rect">
            <a:avLst/>
          </a:prstGeom>
        </p:spPr>
      </p:pic>
      <p:sp>
        <p:nvSpPr>
          <p:cNvPr id="5" name="TextBox 4"/>
          <p:cNvSpPr txBox="1"/>
          <p:nvPr/>
        </p:nvSpPr>
        <p:spPr>
          <a:xfrm>
            <a:off x="6163184" y="1279915"/>
            <a:ext cx="2642407" cy="1815882"/>
          </a:xfrm>
          <a:prstGeom prst="rect">
            <a:avLst/>
          </a:prstGeom>
          <a:solidFill>
            <a:schemeClr val="accent5">
              <a:lumMod val="20000"/>
              <a:lumOff val="80000"/>
            </a:schemeClr>
          </a:solidFill>
          <a:ln>
            <a:solidFill>
              <a:schemeClr val="tx1"/>
            </a:solidFill>
          </a:ln>
          <a:effectLst>
            <a:outerShdw blurRad="50800" dist="50800" dir="21360000" sx="103000" sy="103000" algn="tl" rotWithShape="0">
              <a:srgbClr val="000000">
                <a:alpha val="43000"/>
              </a:srgbClr>
            </a:outerShdw>
          </a:effectLst>
        </p:spPr>
        <p:txBody>
          <a:bodyPr wrap="square" rtlCol="0">
            <a:spAutoFit/>
          </a:bodyPr>
          <a:lstStyle/>
          <a:p>
            <a:pPr algn="ctr"/>
            <a:r>
              <a:rPr lang="en-US" sz="2800" dirty="0" err="1" smtClean="0">
                <a:latin typeface="Comic Sans MS"/>
                <a:cs typeface="Comic Sans MS"/>
              </a:rPr>
              <a:t>Ar</a:t>
            </a:r>
            <a:r>
              <a:rPr lang="en-US" sz="2800" dirty="0" smtClean="0">
                <a:latin typeface="Comic Sans MS"/>
                <a:cs typeface="Comic Sans MS"/>
              </a:rPr>
              <a:t>, Kr, Ag</a:t>
            </a:r>
          </a:p>
          <a:p>
            <a:pPr algn="ctr"/>
            <a:r>
              <a:rPr lang="en-US" sz="2800" dirty="0" smtClean="0">
                <a:latin typeface="Comic Sans MS"/>
                <a:cs typeface="Comic Sans MS"/>
              </a:rPr>
              <a:t>Cd, Sn, I</a:t>
            </a:r>
          </a:p>
          <a:p>
            <a:pPr algn="ctr"/>
            <a:r>
              <a:rPr lang="en-US" sz="2800" dirty="0" err="1" smtClean="0">
                <a:latin typeface="Comic Sans MS"/>
                <a:cs typeface="Comic Sans MS"/>
              </a:rPr>
              <a:t>Xe</a:t>
            </a:r>
            <a:r>
              <a:rPr lang="en-US" sz="2800" dirty="0" smtClean="0">
                <a:latin typeface="Comic Sans MS"/>
                <a:cs typeface="Comic Sans MS"/>
              </a:rPr>
              <a:t>, </a:t>
            </a:r>
            <a:r>
              <a:rPr lang="en-US" sz="2800" dirty="0" err="1" smtClean="0">
                <a:latin typeface="Comic Sans MS"/>
                <a:cs typeface="Comic Sans MS"/>
              </a:rPr>
              <a:t>Pt</a:t>
            </a:r>
            <a:r>
              <a:rPr lang="en-US" sz="2800" dirty="0" smtClean="0">
                <a:latin typeface="Comic Sans MS"/>
                <a:cs typeface="Comic Sans MS"/>
              </a:rPr>
              <a:t>, Au</a:t>
            </a:r>
          </a:p>
          <a:p>
            <a:pPr algn="ctr"/>
            <a:r>
              <a:rPr lang="en-US" sz="2800" dirty="0" smtClean="0">
                <a:latin typeface="Comic Sans MS"/>
                <a:cs typeface="Comic Sans MS"/>
              </a:rPr>
              <a:t>Hg, Po, </a:t>
            </a:r>
            <a:r>
              <a:rPr lang="en-US" sz="2800" dirty="0" err="1" smtClean="0">
                <a:latin typeface="Comic Sans MS"/>
                <a:cs typeface="Comic Sans MS"/>
              </a:rPr>
              <a:t>Rn</a:t>
            </a:r>
            <a:r>
              <a:rPr lang="en-US" sz="2800" dirty="0" smtClean="0">
                <a:latin typeface="Comic Sans MS"/>
                <a:cs typeface="Comic Sans MS"/>
              </a:rPr>
              <a:t>, </a:t>
            </a:r>
            <a:r>
              <a:rPr lang="en-US" sz="2800" dirty="0" err="1" smtClean="0">
                <a:latin typeface="Comic Sans MS"/>
                <a:cs typeface="Comic Sans MS"/>
              </a:rPr>
              <a:t>Fr</a:t>
            </a:r>
            <a:endParaRPr lang="en-US" sz="2800" dirty="0">
              <a:latin typeface="Comic Sans MS"/>
              <a:cs typeface="Comic Sans MS"/>
            </a:endParaRPr>
          </a:p>
        </p:txBody>
      </p:sp>
      <p:pic>
        <p:nvPicPr>
          <p:cNvPr id="6" name="Picture 5"/>
          <p:cNvPicPr>
            <a:picLocks noChangeAspect="1"/>
          </p:cNvPicPr>
          <p:nvPr/>
        </p:nvPicPr>
        <p:blipFill>
          <a:blip r:embed="rId3"/>
          <a:stretch>
            <a:fillRect/>
          </a:stretch>
        </p:blipFill>
        <p:spPr>
          <a:xfrm>
            <a:off x="5365241" y="5270499"/>
            <a:ext cx="3778422" cy="1567519"/>
          </a:xfrm>
          <a:prstGeom prst="rect">
            <a:avLst/>
          </a:prstGeom>
          <a:ln>
            <a:solidFill>
              <a:srgbClr val="000000"/>
            </a:solidFill>
          </a:ln>
        </p:spPr>
      </p:pic>
    </p:spTree>
    <p:extLst>
      <p:ext uri="{BB962C8B-B14F-4D97-AF65-F5344CB8AC3E}">
        <p14:creationId xmlns:p14="http://schemas.microsoft.com/office/powerpoint/2010/main" val="12036097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0"/>
            <a:ext cx="9144000" cy="6858000"/>
          </a:xfrm>
          <a:prstGeom prst="rect">
            <a:avLst/>
          </a:prstGeom>
          <a:solidFill>
            <a:srgbClr val="FFFF99"/>
          </a:solidFill>
          <a:ln w="9525">
            <a:solidFill>
              <a:schemeClr val="tx1"/>
            </a:solidFill>
            <a:miter lim="800000"/>
            <a:headEnd/>
            <a:tailEnd/>
          </a:ln>
        </p:spPr>
        <p:txBody>
          <a:bodyPr wrap="none" anchor="ctr"/>
          <a:lstStyle/>
          <a:p>
            <a:endParaRPr lang="en-US"/>
          </a:p>
        </p:txBody>
      </p:sp>
      <p:pic>
        <p:nvPicPr>
          <p:cNvPr id="2" name="Picture 1"/>
          <p:cNvPicPr>
            <a:picLocks noChangeAspect="1"/>
          </p:cNvPicPr>
          <p:nvPr/>
        </p:nvPicPr>
        <p:blipFill>
          <a:blip r:embed="rId2"/>
          <a:stretch>
            <a:fillRect/>
          </a:stretch>
        </p:blipFill>
        <p:spPr>
          <a:xfrm>
            <a:off x="139699" y="1358900"/>
            <a:ext cx="5054601" cy="3161770"/>
          </a:xfrm>
          <a:prstGeom prst="rect">
            <a:avLst/>
          </a:prstGeom>
          <a:ln>
            <a:solidFill>
              <a:srgbClr val="000000"/>
            </a:solidFill>
          </a:ln>
        </p:spPr>
      </p:pic>
      <p:pic>
        <p:nvPicPr>
          <p:cNvPr id="3" name="Picture 2"/>
          <p:cNvPicPr>
            <a:picLocks noChangeAspect="1"/>
          </p:cNvPicPr>
          <p:nvPr/>
        </p:nvPicPr>
        <p:blipFill>
          <a:blip r:embed="rId3"/>
          <a:stretch>
            <a:fillRect/>
          </a:stretch>
        </p:blipFill>
        <p:spPr>
          <a:xfrm>
            <a:off x="5346700" y="901700"/>
            <a:ext cx="3314700" cy="4549588"/>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6477000" y="5219700"/>
            <a:ext cx="2184400" cy="228600"/>
          </a:xfrm>
          <a:prstGeom prst="rect">
            <a:avLst/>
          </a:prstGeom>
        </p:spPr>
      </p:pic>
      <p:sp>
        <p:nvSpPr>
          <p:cNvPr id="4" name="TextBox 3"/>
          <p:cNvSpPr txBox="1"/>
          <p:nvPr/>
        </p:nvSpPr>
        <p:spPr>
          <a:xfrm>
            <a:off x="2159000" y="330200"/>
            <a:ext cx="3035300" cy="830997"/>
          </a:xfrm>
          <a:prstGeom prst="rect">
            <a:avLst/>
          </a:prstGeom>
          <a:noFill/>
        </p:spPr>
        <p:txBody>
          <a:bodyPr wrap="square" rtlCol="0">
            <a:spAutoFit/>
          </a:bodyPr>
          <a:lstStyle/>
          <a:p>
            <a:pPr algn="ctr"/>
            <a:r>
              <a:rPr lang="en-US" b="1" dirty="0" smtClean="0">
                <a:solidFill>
                  <a:srgbClr val="0000FF"/>
                </a:solidFill>
                <a:latin typeface="Bookman Old Style"/>
                <a:cs typeface="Bookman Old Style"/>
              </a:rPr>
              <a:t>Beta-delayed protons</a:t>
            </a:r>
          </a:p>
          <a:p>
            <a:pPr algn="ctr"/>
            <a:endParaRPr lang="en-US" b="1" baseline="30000" dirty="0">
              <a:solidFill>
                <a:srgbClr val="0000FF"/>
              </a:solidFill>
              <a:latin typeface="Bookman Old Style"/>
              <a:cs typeface="Bookman Old Style"/>
            </a:endParaRPr>
          </a:p>
          <a:p>
            <a:pPr algn="ctr"/>
            <a:r>
              <a:rPr lang="en-US" b="1" baseline="30000" dirty="0" smtClean="0">
                <a:solidFill>
                  <a:srgbClr val="0000FF"/>
                </a:solidFill>
                <a:latin typeface="Bookman Old Style"/>
                <a:cs typeface="Bookman Old Style"/>
              </a:rPr>
              <a:t>115</a:t>
            </a:r>
            <a:r>
              <a:rPr lang="en-US" b="1" dirty="0" smtClean="0">
                <a:solidFill>
                  <a:srgbClr val="0000FF"/>
                </a:solidFill>
                <a:latin typeface="Bookman Old Style"/>
                <a:cs typeface="Bookman Old Style"/>
              </a:rPr>
              <a:t>Xe</a:t>
            </a:r>
            <a:endParaRPr lang="en-US" b="1" baseline="30000" dirty="0">
              <a:solidFill>
                <a:srgbClr val="0000FF"/>
              </a:solidFill>
              <a:latin typeface="Bookman Old Style"/>
              <a:cs typeface="Bookman Old Style"/>
            </a:endParaRPr>
          </a:p>
        </p:txBody>
      </p:sp>
      <p:sp>
        <p:nvSpPr>
          <p:cNvPr id="15" name="TextBox 14"/>
          <p:cNvSpPr txBox="1"/>
          <p:nvPr/>
        </p:nvSpPr>
        <p:spPr>
          <a:xfrm>
            <a:off x="6832600" y="5792232"/>
            <a:ext cx="1689100" cy="523220"/>
          </a:xfrm>
          <a:prstGeom prst="rect">
            <a:avLst/>
          </a:prstGeom>
          <a:noFill/>
        </p:spPr>
        <p:txBody>
          <a:bodyPr wrap="square" rtlCol="0">
            <a:spAutoFit/>
          </a:bodyPr>
          <a:lstStyle/>
          <a:p>
            <a:pPr algn="ctr"/>
            <a:r>
              <a:rPr lang="en-US" sz="2800" b="1" dirty="0" smtClean="0">
                <a:solidFill>
                  <a:srgbClr val="FF0000"/>
                </a:solidFill>
                <a:latin typeface="Comic Sans MS"/>
                <a:cs typeface="Comic Sans MS"/>
              </a:rPr>
              <a:t>1970</a:t>
            </a:r>
            <a:endParaRPr lang="en-US" sz="2800" b="1" dirty="0">
              <a:solidFill>
                <a:srgbClr val="FF0000"/>
              </a:solidFill>
              <a:latin typeface="Comic Sans MS"/>
              <a:cs typeface="Comic Sans MS"/>
            </a:endParaRPr>
          </a:p>
        </p:txBody>
      </p:sp>
      <p:grpSp>
        <p:nvGrpSpPr>
          <p:cNvPr id="16" name="Group 15"/>
          <p:cNvGrpSpPr/>
          <p:nvPr/>
        </p:nvGrpSpPr>
        <p:grpSpPr>
          <a:xfrm>
            <a:off x="1663700" y="4724400"/>
            <a:ext cx="1968500" cy="1702832"/>
            <a:chOff x="1663700" y="4724400"/>
            <a:chExt cx="1968500" cy="1702832"/>
          </a:xfrm>
        </p:grpSpPr>
        <p:sp>
          <p:nvSpPr>
            <p:cNvPr id="17" name="Rectangle 16"/>
            <p:cNvSpPr/>
            <p:nvPr/>
          </p:nvSpPr>
          <p:spPr>
            <a:xfrm>
              <a:off x="1663700" y="4724400"/>
              <a:ext cx="1968500" cy="1702832"/>
            </a:xfrm>
            <a:prstGeom prst="rect">
              <a:avLst/>
            </a:prstGeom>
            <a:solidFill>
              <a:srgbClr val="DBEEF4"/>
            </a:solidFill>
            <a:effectLst>
              <a:outerShdw blurRad="40000" dist="23000" dir="13920000" sx="107000" sy="107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676400" y="4724400"/>
              <a:ext cx="1955800" cy="369332"/>
            </a:xfrm>
            <a:prstGeom prst="rect">
              <a:avLst/>
            </a:prstGeom>
            <a:noFill/>
          </p:spPr>
          <p:txBody>
            <a:bodyPr wrap="square" rtlCol="0">
              <a:spAutoFit/>
            </a:bodyPr>
            <a:lstStyle/>
            <a:p>
              <a:r>
                <a:rPr lang="en-US" dirty="0" smtClean="0"/>
                <a:t>(</a:t>
              </a:r>
              <a:r>
                <a:rPr lang="en-US" dirty="0" err="1" smtClean="0">
                  <a:latin typeface="Symbol" charset="2"/>
                  <a:cs typeface="Symbol" charset="2"/>
                </a:rPr>
                <a:t>b</a:t>
              </a:r>
              <a:r>
                <a:rPr lang="en-US" dirty="0" err="1" smtClean="0"/>
                <a:t>,p</a:t>
              </a:r>
              <a:r>
                <a:rPr lang="en-US" dirty="0" smtClean="0"/>
                <a:t>),</a:t>
              </a:r>
              <a:r>
                <a:rPr lang="en-US" dirty="0"/>
                <a:t> (</a:t>
              </a:r>
              <a:r>
                <a:rPr lang="en-US" dirty="0">
                  <a:latin typeface="Symbol" charset="2"/>
                  <a:cs typeface="Symbol" charset="2"/>
                </a:rPr>
                <a:t>b</a:t>
              </a:r>
              <a:r>
                <a:rPr lang="en-US" dirty="0" smtClean="0"/>
                <a:t>,2p), </a:t>
              </a:r>
              <a:r>
                <a:rPr lang="en-US" dirty="0"/>
                <a:t>(</a:t>
              </a:r>
              <a:r>
                <a:rPr lang="en-US" dirty="0">
                  <a:latin typeface="Symbol" charset="2"/>
                  <a:cs typeface="Symbol" charset="2"/>
                </a:rPr>
                <a:t>b</a:t>
              </a:r>
              <a:r>
                <a:rPr lang="en-US" dirty="0" smtClean="0"/>
                <a:t>,3p</a:t>
              </a:r>
              <a:r>
                <a:rPr lang="en-US" dirty="0"/>
                <a:t>)</a:t>
              </a:r>
              <a:r>
                <a:rPr lang="en-US" dirty="0" smtClean="0"/>
                <a:t> </a:t>
              </a:r>
              <a:endParaRPr lang="en-US" dirty="0"/>
            </a:p>
          </p:txBody>
        </p:sp>
        <p:sp>
          <p:nvSpPr>
            <p:cNvPr id="19" name="TextBox 18"/>
            <p:cNvSpPr txBox="1"/>
            <p:nvPr/>
          </p:nvSpPr>
          <p:spPr>
            <a:xfrm>
              <a:off x="1663700" y="5067300"/>
              <a:ext cx="1955800" cy="369332"/>
            </a:xfrm>
            <a:prstGeom prst="rect">
              <a:avLst/>
            </a:prstGeom>
            <a:noFill/>
          </p:spPr>
          <p:txBody>
            <a:bodyPr wrap="square" rtlCol="0">
              <a:spAutoFit/>
            </a:bodyPr>
            <a:lstStyle/>
            <a:p>
              <a:r>
                <a:rPr lang="en-US" dirty="0" smtClean="0"/>
                <a:t>(</a:t>
              </a:r>
              <a:r>
                <a:rPr lang="en-US" dirty="0" err="1" smtClean="0">
                  <a:latin typeface="Symbol" charset="2"/>
                  <a:cs typeface="Symbol" charset="2"/>
                </a:rPr>
                <a:t>b</a:t>
              </a:r>
              <a:r>
                <a:rPr lang="en-US" dirty="0" err="1" smtClean="0"/>
                <a:t>,n</a:t>
              </a:r>
              <a:r>
                <a:rPr lang="en-US" dirty="0" smtClean="0"/>
                <a:t>),</a:t>
              </a:r>
              <a:r>
                <a:rPr lang="en-US" dirty="0"/>
                <a:t> </a:t>
              </a:r>
              <a:r>
                <a:rPr lang="en-US" dirty="0">
                  <a:solidFill>
                    <a:srgbClr val="FF0000"/>
                  </a:solidFill>
                </a:rPr>
                <a:t>(</a:t>
              </a:r>
              <a:r>
                <a:rPr lang="en-US" dirty="0">
                  <a:solidFill>
                    <a:srgbClr val="FF0000"/>
                  </a:solidFill>
                  <a:latin typeface="Symbol" charset="2"/>
                  <a:cs typeface="Symbol" charset="2"/>
                </a:rPr>
                <a:t>b</a:t>
              </a:r>
              <a:r>
                <a:rPr lang="en-US" dirty="0" smtClean="0">
                  <a:solidFill>
                    <a:srgbClr val="FF0000"/>
                  </a:solidFill>
                </a:rPr>
                <a:t>,2n), </a:t>
              </a:r>
              <a:r>
                <a:rPr lang="en-US" dirty="0">
                  <a:solidFill>
                    <a:srgbClr val="FF0000"/>
                  </a:solidFill>
                </a:rPr>
                <a:t>(</a:t>
              </a:r>
              <a:r>
                <a:rPr lang="en-US" dirty="0">
                  <a:solidFill>
                    <a:srgbClr val="FF0000"/>
                  </a:solidFill>
                  <a:latin typeface="Symbol" charset="2"/>
                  <a:cs typeface="Symbol" charset="2"/>
                </a:rPr>
                <a:t>b</a:t>
              </a:r>
              <a:r>
                <a:rPr lang="en-US" dirty="0" smtClean="0">
                  <a:solidFill>
                    <a:srgbClr val="FF0000"/>
                  </a:solidFill>
                </a:rPr>
                <a:t>,3n)</a:t>
              </a:r>
              <a:r>
                <a:rPr lang="en-US" dirty="0" smtClean="0"/>
                <a:t> </a:t>
              </a:r>
              <a:endParaRPr lang="en-US" dirty="0"/>
            </a:p>
          </p:txBody>
        </p:sp>
        <p:sp>
          <p:nvSpPr>
            <p:cNvPr id="20" name="TextBox 19"/>
            <p:cNvSpPr txBox="1"/>
            <p:nvPr/>
          </p:nvSpPr>
          <p:spPr>
            <a:xfrm>
              <a:off x="1676400" y="5422900"/>
              <a:ext cx="965200" cy="369332"/>
            </a:xfrm>
            <a:prstGeom prst="rect">
              <a:avLst/>
            </a:prstGeom>
            <a:noFill/>
          </p:spPr>
          <p:txBody>
            <a:bodyPr wrap="square" rtlCol="0">
              <a:spAutoFit/>
            </a:bodyPr>
            <a:lstStyle/>
            <a:p>
              <a:r>
                <a:rPr lang="en-US" dirty="0"/>
                <a:t>(</a:t>
              </a:r>
              <a:r>
                <a:rPr lang="en-US" dirty="0" err="1">
                  <a:latin typeface="Symbol" charset="2"/>
                  <a:cs typeface="Symbol" charset="2"/>
                </a:rPr>
                <a:t>b</a:t>
              </a:r>
              <a:r>
                <a:rPr lang="en-US" dirty="0" err="1" smtClean="0"/>
                <a:t>,</a:t>
              </a:r>
              <a:r>
                <a:rPr lang="en-US" dirty="0" err="1" smtClean="0">
                  <a:latin typeface="Symbol" charset="2"/>
                  <a:cs typeface="Symbol" charset="2"/>
                </a:rPr>
                <a:t>a</a:t>
              </a:r>
              <a:r>
                <a:rPr lang="en-US" dirty="0" smtClean="0"/>
                <a:t>)</a:t>
              </a:r>
              <a:endParaRPr lang="en-US" dirty="0"/>
            </a:p>
          </p:txBody>
        </p:sp>
        <p:sp>
          <p:nvSpPr>
            <p:cNvPr id="21" name="TextBox 20"/>
            <p:cNvSpPr txBox="1"/>
            <p:nvPr/>
          </p:nvSpPr>
          <p:spPr>
            <a:xfrm>
              <a:off x="1676400" y="5753100"/>
              <a:ext cx="965200" cy="369332"/>
            </a:xfrm>
            <a:prstGeom prst="rect">
              <a:avLst/>
            </a:prstGeom>
            <a:noFill/>
          </p:spPr>
          <p:txBody>
            <a:bodyPr wrap="square" rtlCol="0">
              <a:spAutoFit/>
            </a:bodyPr>
            <a:lstStyle/>
            <a:p>
              <a:r>
                <a:rPr lang="en-US" dirty="0">
                  <a:solidFill>
                    <a:srgbClr val="FF0000"/>
                  </a:solidFill>
                </a:rPr>
                <a:t>(</a:t>
              </a:r>
              <a:r>
                <a:rPr lang="en-US" dirty="0" err="1">
                  <a:solidFill>
                    <a:srgbClr val="FF0000"/>
                  </a:solidFill>
                  <a:latin typeface="Symbol" charset="2"/>
                  <a:cs typeface="Symbol" charset="2"/>
                </a:rPr>
                <a:t>b</a:t>
              </a:r>
              <a:r>
                <a:rPr lang="en-US" dirty="0" err="1" smtClean="0">
                  <a:solidFill>
                    <a:srgbClr val="FF0000"/>
                  </a:solidFill>
                </a:rPr>
                <a:t>,</a:t>
              </a:r>
              <a:r>
                <a:rPr lang="en-US" dirty="0" err="1">
                  <a:solidFill>
                    <a:srgbClr val="FF0000"/>
                  </a:solidFill>
                  <a:cs typeface="Symbol" charset="2"/>
                </a:rPr>
                <a:t>d</a:t>
              </a:r>
              <a:r>
                <a:rPr lang="en-US" dirty="0" smtClean="0">
                  <a:solidFill>
                    <a:srgbClr val="FF0000"/>
                  </a:solidFill>
                </a:rPr>
                <a:t>)</a:t>
              </a:r>
              <a:endParaRPr lang="en-US" dirty="0">
                <a:solidFill>
                  <a:srgbClr val="FF0000"/>
                </a:solidFill>
              </a:endParaRPr>
            </a:p>
          </p:txBody>
        </p:sp>
        <p:sp>
          <p:nvSpPr>
            <p:cNvPr id="22" name="TextBox 21"/>
            <p:cNvSpPr txBox="1"/>
            <p:nvPr/>
          </p:nvSpPr>
          <p:spPr>
            <a:xfrm>
              <a:off x="1676400" y="6057900"/>
              <a:ext cx="965200" cy="369332"/>
            </a:xfrm>
            <a:prstGeom prst="rect">
              <a:avLst/>
            </a:prstGeom>
            <a:noFill/>
          </p:spPr>
          <p:txBody>
            <a:bodyPr wrap="square" rtlCol="0">
              <a:spAutoFit/>
            </a:bodyPr>
            <a:lstStyle/>
            <a:p>
              <a:r>
                <a:rPr lang="en-US" dirty="0">
                  <a:solidFill>
                    <a:srgbClr val="FF0000"/>
                  </a:solidFill>
                </a:rPr>
                <a:t>(</a:t>
              </a:r>
              <a:r>
                <a:rPr lang="en-US" dirty="0" err="1">
                  <a:solidFill>
                    <a:srgbClr val="FF0000"/>
                  </a:solidFill>
                  <a:latin typeface="Symbol" charset="2"/>
                  <a:cs typeface="Symbol" charset="2"/>
                </a:rPr>
                <a:t>b</a:t>
              </a:r>
              <a:r>
                <a:rPr lang="en-US" dirty="0" err="1" smtClean="0">
                  <a:solidFill>
                    <a:srgbClr val="FF0000"/>
                  </a:solidFill>
                </a:rPr>
                <a:t>,</a:t>
              </a:r>
              <a:r>
                <a:rPr lang="en-US" dirty="0" err="1" smtClean="0">
                  <a:solidFill>
                    <a:srgbClr val="FF0000"/>
                  </a:solidFill>
                  <a:cs typeface="Symbol" charset="2"/>
                </a:rPr>
                <a:t>t</a:t>
              </a:r>
              <a:r>
                <a:rPr lang="en-US" dirty="0" smtClean="0">
                  <a:solidFill>
                    <a:srgbClr val="FF0000"/>
                  </a:solidFill>
                </a:rPr>
                <a:t>)</a:t>
              </a:r>
              <a:endParaRPr lang="en-US" dirty="0">
                <a:solidFill>
                  <a:srgbClr val="FF0000"/>
                </a:solidFill>
              </a:endParaRPr>
            </a:p>
          </p:txBody>
        </p:sp>
      </p:grpSp>
      <p:sp>
        <p:nvSpPr>
          <p:cNvPr id="9" name="TextBox 8"/>
          <p:cNvSpPr txBox="1"/>
          <p:nvPr/>
        </p:nvSpPr>
        <p:spPr>
          <a:xfrm>
            <a:off x="4019550" y="4013200"/>
            <a:ext cx="1054100" cy="369332"/>
          </a:xfrm>
          <a:prstGeom prst="rect">
            <a:avLst/>
          </a:prstGeom>
          <a:noFill/>
        </p:spPr>
        <p:txBody>
          <a:bodyPr wrap="square" rtlCol="0">
            <a:spAutoFit/>
          </a:bodyPr>
          <a:lstStyle/>
          <a:p>
            <a:pPr algn="ctr"/>
            <a:r>
              <a:rPr lang="en-US" dirty="0" err="1" smtClean="0"/>
              <a:t>NaI</a:t>
            </a:r>
            <a:r>
              <a:rPr lang="en-US" dirty="0" smtClean="0"/>
              <a:t>(</a:t>
            </a:r>
            <a:r>
              <a:rPr lang="en-US" dirty="0" err="1" smtClean="0"/>
              <a:t>Tl</a:t>
            </a:r>
            <a:r>
              <a:rPr lang="en-US" dirty="0" smtClean="0"/>
              <a:t>)</a:t>
            </a:r>
            <a:endParaRPr lang="en-US" dirty="0"/>
          </a:p>
        </p:txBody>
      </p:sp>
    </p:spTree>
    <p:extLst>
      <p:ext uri="{BB962C8B-B14F-4D97-AF65-F5344CB8AC3E}">
        <p14:creationId xmlns:p14="http://schemas.microsoft.com/office/powerpoint/2010/main" val="1255337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5900" y="1727200"/>
            <a:ext cx="8750300" cy="4426716"/>
          </a:xfrm>
          <a:prstGeom prst="rect">
            <a:avLst/>
          </a:prstGeom>
          <a:ln w="28575" cmpd="sng">
            <a:solidFill>
              <a:srgbClr val="FF0000"/>
            </a:solidFill>
          </a:ln>
        </p:spPr>
      </p:pic>
      <p:pic>
        <p:nvPicPr>
          <p:cNvPr id="6" name="Picture 5"/>
          <p:cNvPicPr>
            <a:picLocks noChangeAspect="1"/>
          </p:cNvPicPr>
          <p:nvPr/>
        </p:nvPicPr>
        <p:blipFill>
          <a:blip r:embed="rId3"/>
          <a:stretch>
            <a:fillRect/>
          </a:stretch>
        </p:blipFill>
        <p:spPr>
          <a:xfrm>
            <a:off x="1955800" y="118017"/>
            <a:ext cx="5181600" cy="1063083"/>
          </a:xfrm>
          <a:prstGeom prst="rect">
            <a:avLst/>
          </a:prstGeom>
        </p:spPr>
      </p:pic>
      <p:pic>
        <p:nvPicPr>
          <p:cNvPr id="7" name="Picture 6"/>
          <p:cNvPicPr>
            <a:picLocks noChangeAspect="1"/>
          </p:cNvPicPr>
          <p:nvPr/>
        </p:nvPicPr>
        <p:blipFill>
          <a:blip r:embed="rId4"/>
          <a:stretch>
            <a:fillRect/>
          </a:stretch>
        </p:blipFill>
        <p:spPr>
          <a:xfrm>
            <a:off x="3060700" y="1206501"/>
            <a:ext cx="2527300" cy="351252"/>
          </a:xfrm>
          <a:prstGeom prst="rect">
            <a:avLst/>
          </a:prstGeom>
        </p:spPr>
      </p:pic>
    </p:spTree>
    <p:extLst>
      <p:ext uri="{BB962C8B-B14F-4D97-AF65-F5344CB8AC3E}">
        <p14:creationId xmlns:p14="http://schemas.microsoft.com/office/powerpoint/2010/main" val="40789969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12486" y="129514"/>
            <a:ext cx="3467923" cy="954107"/>
          </a:xfrm>
          <a:prstGeom prst="rect">
            <a:avLst/>
          </a:prstGeom>
          <a:solidFill>
            <a:srgbClr val="DBEEF4"/>
          </a:solidFill>
          <a:ln>
            <a:solidFill>
              <a:srgbClr val="000000"/>
            </a:solidFill>
          </a:ln>
        </p:spPr>
        <p:txBody>
          <a:bodyPr wrap="square" rtlCol="0">
            <a:spAutoFit/>
          </a:bodyPr>
          <a:lstStyle/>
          <a:p>
            <a:pPr algn="ctr"/>
            <a:r>
              <a:rPr lang="en-US" sz="2800" b="1" dirty="0" smtClean="0">
                <a:latin typeface="Comic Sans MS"/>
                <a:cs typeface="Comic Sans MS"/>
              </a:rPr>
              <a:t>P. Gregers Hansen</a:t>
            </a:r>
          </a:p>
          <a:p>
            <a:pPr algn="ctr"/>
            <a:r>
              <a:rPr lang="en-US" sz="2800" b="1" dirty="0" smtClean="0">
                <a:latin typeface="Comic Sans MS"/>
                <a:cs typeface="Comic Sans MS"/>
              </a:rPr>
              <a:t>1971-1978</a:t>
            </a:r>
            <a:endParaRPr lang="en-US" sz="2800" b="1" dirty="0">
              <a:latin typeface="Comic Sans MS"/>
              <a:cs typeface="Comic Sans M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069000012"/>
              </p:ext>
            </p:extLst>
          </p:nvPr>
        </p:nvGraphicFramePr>
        <p:xfrm>
          <a:off x="1987550" y="1308100"/>
          <a:ext cx="5062538" cy="5334000"/>
        </p:xfrm>
        <a:graphic>
          <a:graphicData uri="http://schemas.openxmlformats.org/presentationml/2006/ole">
            <mc:AlternateContent xmlns:mc="http://schemas.openxmlformats.org/markup-compatibility/2006">
              <mc:Choice xmlns:v="urn:schemas-microsoft-com:vml" Requires="v">
                <p:oleObj spid="_x0000_s9275" name="Image" r:id="rId3" imgW="5371429" imgH="5333333" progId="Photoshop.Image.7">
                  <p:embed/>
                </p:oleObj>
              </mc:Choice>
              <mc:Fallback>
                <p:oleObj name="Image" r:id="rId3" imgW="5371429" imgH="5333333"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550" y="1308100"/>
                        <a:ext cx="50625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833865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4700" y="-12700"/>
            <a:ext cx="9144000" cy="6858000"/>
          </a:xfrm>
          <a:prstGeom prst="rect">
            <a:avLst/>
          </a:prstGeom>
          <a:solidFill>
            <a:srgbClr val="FFFF99"/>
          </a:solidFill>
          <a:ln w="9525">
            <a:solidFill>
              <a:srgbClr val="000000"/>
            </a:solidFill>
            <a:miter lim="800000"/>
            <a:headEnd/>
            <a:tailEnd/>
          </a:ln>
        </p:spPr>
        <p:txBody>
          <a:bodyPr wrap="none" anchor="ctr"/>
          <a:lstStyle/>
          <a:p>
            <a:endParaRPr lang="en-US"/>
          </a:p>
        </p:txBody>
      </p:sp>
      <p:pic>
        <p:nvPicPr>
          <p:cNvPr id="2" name="Picture 1"/>
          <p:cNvPicPr>
            <a:picLocks noChangeAspect="1"/>
          </p:cNvPicPr>
          <p:nvPr/>
        </p:nvPicPr>
        <p:blipFill>
          <a:blip r:embed="rId2"/>
          <a:stretch>
            <a:fillRect/>
          </a:stretch>
        </p:blipFill>
        <p:spPr>
          <a:xfrm>
            <a:off x="233300" y="1896784"/>
            <a:ext cx="3543967" cy="4515356"/>
          </a:xfrm>
          <a:prstGeom prst="rect">
            <a:avLst/>
          </a:prstGeom>
          <a:ln>
            <a:solidFill>
              <a:srgbClr val="000000"/>
            </a:solidFill>
          </a:ln>
        </p:spPr>
      </p:pic>
      <p:pic>
        <p:nvPicPr>
          <p:cNvPr id="3" name="Picture 2"/>
          <p:cNvPicPr>
            <a:picLocks noChangeAspect="1"/>
          </p:cNvPicPr>
          <p:nvPr/>
        </p:nvPicPr>
        <p:blipFill>
          <a:blip r:embed="rId3"/>
          <a:stretch>
            <a:fillRect/>
          </a:stretch>
        </p:blipFill>
        <p:spPr>
          <a:xfrm>
            <a:off x="4086542" y="1711667"/>
            <a:ext cx="4425471" cy="1300820"/>
          </a:xfrm>
          <a:prstGeom prst="rect">
            <a:avLst/>
          </a:prstGeom>
          <a:ln>
            <a:solidFill>
              <a:srgbClr val="000000"/>
            </a:solidFill>
          </a:ln>
        </p:spPr>
      </p:pic>
      <p:pic>
        <p:nvPicPr>
          <p:cNvPr id="5" name="Picture 4"/>
          <p:cNvPicPr>
            <a:picLocks noChangeAspect="1"/>
          </p:cNvPicPr>
          <p:nvPr/>
        </p:nvPicPr>
        <p:blipFill>
          <a:blip r:embed="rId4"/>
          <a:stretch>
            <a:fillRect/>
          </a:stretch>
        </p:blipFill>
        <p:spPr>
          <a:xfrm>
            <a:off x="1231900" y="280983"/>
            <a:ext cx="6667500" cy="1003300"/>
          </a:xfrm>
          <a:prstGeom prst="rect">
            <a:avLst/>
          </a:prstGeom>
          <a:ln>
            <a:solidFill>
              <a:srgbClr val="000000"/>
            </a:solidFill>
          </a:ln>
        </p:spPr>
      </p:pic>
      <p:pic>
        <p:nvPicPr>
          <p:cNvPr id="6" name="Picture 5"/>
          <p:cNvPicPr>
            <a:picLocks noChangeAspect="1"/>
          </p:cNvPicPr>
          <p:nvPr/>
        </p:nvPicPr>
        <p:blipFill>
          <a:blip r:embed="rId5"/>
          <a:stretch>
            <a:fillRect/>
          </a:stretch>
        </p:blipFill>
        <p:spPr>
          <a:xfrm>
            <a:off x="4940481" y="3268698"/>
            <a:ext cx="2640237" cy="2437961"/>
          </a:xfrm>
          <a:prstGeom prst="rect">
            <a:avLst/>
          </a:prstGeom>
          <a:ln>
            <a:solidFill>
              <a:srgbClr val="000000"/>
            </a:solidFill>
          </a:ln>
        </p:spPr>
      </p:pic>
      <p:pic>
        <p:nvPicPr>
          <p:cNvPr id="4" name="Picture 3" descr="Scan 4.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7600" y="3175000"/>
            <a:ext cx="3238500" cy="3031473"/>
          </a:xfrm>
          <a:prstGeom prst="rect">
            <a:avLst/>
          </a:prstGeom>
          <a:ln>
            <a:solidFill>
              <a:srgbClr val="000000"/>
            </a:solidFill>
          </a:ln>
        </p:spPr>
      </p:pic>
      <p:sp>
        <p:nvSpPr>
          <p:cNvPr id="8" name="TextBox 7"/>
          <p:cNvSpPr txBox="1"/>
          <p:nvPr/>
        </p:nvSpPr>
        <p:spPr>
          <a:xfrm>
            <a:off x="787400" y="1384300"/>
            <a:ext cx="2882900" cy="369332"/>
          </a:xfrm>
          <a:prstGeom prst="rect">
            <a:avLst/>
          </a:prstGeom>
          <a:noFill/>
        </p:spPr>
        <p:txBody>
          <a:bodyPr wrap="square" rtlCol="0">
            <a:spAutoFit/>
          </a:bodyPr>
          <a:lstStyle/>
          <a:p>
            <a:r>
              <a:rPr lang="en-US" dirty="0" smtClean="0">
                <a:latin typeface="Times New Roman"/>
                <a:cs typeface="Times New Roman"/>
              </a:rPr>
              <a:t>Phys. Lett. </a:t>
            </a:r>
            <a:r>
              <a:rPr lang="en-US" b="1" dirty="0" smtClean="0">
                <a:latin typeface="Times New Roman"/>
                <a:cs typeface="Times New Roman"/>
              </a:rPr>
              <a:t>B </a:t>
            </a:r>
            <a:r>
              <a:rPr lang="en-US" dirty="0" smtClean="0">
                <a:latin typeface="Times New Roman"/>
                <a:cs typeface="Times New Roman"/>
              </a:rPr>
              <a:t>38 (1972) 308</a:t>
            </a:r>
            <a:endParaRPr lang="en-US" dirty="0">
              <a:latin typeface="Times New Roman"/>
              <a:cs typeface="Times New Roman"/>
            </a:endParaRPr>
          </a:p>
        </p:txBody>
      </p:sp>
      <p:sp>
        <p:nvSpPr>
          <p:cNvPr id="9" name="TextBox 8"/>
          <p:cNvSpPr txBox="1"/>
          <p:nvPr/>
        </p:nvSpPr>
        <p:spPr>
          <a:xfrm>
            <a:off x="5753100" y="6348640"/>
            <a:ext cx="1536700" cy="369332"/>
          </a:xfrm>
          <a:prstGeom prst="rect">
            <a:avLst/>
          </a:prstGeom>
          <a:noFill/>
        </p:spPr>
        <p:txBody>
          <a:bodyPr wrap="square" rtlCol="0">
            <a:spAutoFit/>
          </a:bodyPr>
          <a:lstStyle/>
          <a:p>
            <a:pPr algn="ctr"/>
            <a:r>
              <a:rPr lang="en-US" dirty="0" smtClean="0"/>
              <a:t>Hg lamp</a:t>
            </a:r>
            <a:endParaRPr lang="en-US" dirty="0"/>
          </a:p>
        </p:txBody>
      </p:sp>
    </p:spTree>
    <p:extLst>
      <p:ext uri="{BB962C8B-B14F-4D97-AF65-F5344CB8AC3E}">
        <p14:creationId xmlns:p14="http://schemas.microsoft.com/office/powerpoint/2010/main" val="26506812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9246" y="76973"/>
            <a:ext cx="2789850" cy="1200329"/>
          </a:xfrm>
          <a:prstGeom prst="rect">
            <a:avLst/>
          </a:prstGeom>
          <a:noFill/>
        </p:spPr>
        <p:txBody>
          <a:bodyPr wrap="square" rtlCol="0">
            <a:spAutoFit/>
          </a:bodyPr>
          <a:lstStyle/>
          <a:p>
            <a:pPr algn="ctr"/>
            <a:r>
              <a:rPr lang="en-US" sz="3600" dirty="0" smtClean="0">
                <a:latin typeface="Comic Sans MS"/>
                <a:cs typeface="Comic Sans MS"/>
              </a:rPr>
              <a:t>SCIP 1972-1974</a:t>
            </a:r>
            <a:endParaRPr lang="en-US" sz="3600" dirty="0">
              <a:latin typeface="Comic Sans MS"/>
              <a:cs typeface="Comic Sans MS"/>
            </a:endParaRPr>
          </a:p>
        </p:txBody>
      </p:sp>
      <p:pic>
        <p:nvPicPr>
          <p:cNvPr id="3" name="Picture 2"/>
          <p:cNvPicPr>
            <a:picLocks noChangeAspect="1"/>
          </p:cNvPicPr>
          <p:nvPr/>
        </p:nvPicPr>
        <p:blipFill>
          <a:blip r:embed="rId2"/>
          <a:stretch>
            <a:fillRect/>
          </a:stretch>
        </p:blipFill>
        <p:spPr>
          <a:xfrm>
            <a:off x="1462317" y="1589276"/>
            <a:ext cx="6387772" cy="4953361"/>
          </a:xfrm>
          <a:prstGeom prst="rect">
            <a:avLst/>
          </a:prstGeom>
        </p:spPr>
      </p:pic>
    </p:spTree>
    <p:extLst>
      <p:ext uri="{BB962C8B-B14F-4D97-AF65-F5344CB8AC3E}">
        <p14:creationId xmlns:p14="http://schemas.microsoft.com/office/powerpoint/2010/main" val="1105998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NorwP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8504" y="3483124"/>
            <a:ext cx="4674289" cy="325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OldTarg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37" y="246020"/>
            <a:ext cx="3927148" cy="275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New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8234" y="3531657"/>
            <a:ext cx="1947565" cy="265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nknow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8750" y="145481"/>
            <a:ext cx="2857500" cy="2857500"/>
          </a:xfrm>
          <a:prstGeom prst="rect">
            <a:avLst/>
          </a:prstGeom>
        </p:spPr>
      </p:pic>
    </p:spTree>
    <p:extLst>
      <p:ext uri="{BB962C8B-B14F-4D97-AF65-F5344CB8AC3E}">
        <p14:creationId xmlns:p14="http://schemas.microsoft.com/office/powerpoint/2010/main" val="2307543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404067X.jpg"/>
          <p:cNvPicPr>
            <a:picLocks noChangeAspect="1"/>
          </p:cNvPicPr>
          <p:nvPr/>
        </p:nvPicPr>
        <p:blipFill rotWithShape="1">
          <a:blip r:embed="rId3">
            <a:extLst>
              <a:ext uri="{28A0092B-C50C-407E-A947-70E740481C1C}">
                <a14:useLocalDpi xmlns:a14="http://schemas.microsoft.com/office/drawing/2010/main" val="0"/>
              </a:ext>
            </a:extLst>
          </a:blip>
          <a:srcRect r="6528"/>
          <a:stretch/>
        </p:blipFill>
        <p:spPr>
          <a:xfrm>
            <a:off x="355600" y="342900"/>
            <a:ext cx="8547100" cy="6096000"/>
          </a:xfrm>
          <a:prstGeom prst="rect">
            <a:avLst/>
          </a:prstGeom>
        </p:spPr>
      </p:pic>
    </p:spTree>
    <p:extLst>
      <p:ext uri="{BB962C8B-B14F-4D97-AF65-F5344CB8AC3E}">
        <p14:creationId xmlns:p14="http://schemas.microsoft.com/office/powerpoint/2010/main" val="35315551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66898" y="6426530"/>
            <a:ext cx="1823749" cy="369332"/>
          </a:xfrm>
          <a:prstGeom prst="rect">
            <a:avLst/>
          </a:prstGeom>
          <a:noFill/>
        </p:spPr>
        <p:txBody>
          <a:bodyPr wrap="square" rtlCol="0">
            <a:spAutoFit/>
          </a:bodyPr>
          <a:lstStyle/>
          <a:p>
            <a:pPr algn="ctr"/>
            <a:r>
              <a:rPr lang="en-US" i="1" dirty="0"/>
              <a:t>Aubrey Beardsley</a:t>
            </a:r>
            <a:endParaRPr lang="en-US" dirty="0"/>
          </a:p>
        </p:txBody>
      </p:sp>
      <p:pic>
        <p:nvPicPr>
          <p:cNvPr id="5" name="Picture 4"/>
          <p:cNvPicPr>
            <a:picLocks noChangeAspect="1"/>
          </p:cNvPicPr>
          <p:nvPr/>
        </p:nvPicPr>
        <p:blipFill>
          <a:blip r:embed="rId2"/>
          <a:stretch>
            <a:fillRect/>
          </a:stretch>
        </p:blipFill>
        <p:spPr>
          <a:xfrm>
            <a:off x="423306" y="308873"/>
            <a:ext cx="3337680" cy="1104002"/>
          </a:xfrm>
          <a:prstGeom prst="rect">
            <a:avLst/>
          </a:prstGeom>
        </p:spPr>
      </p:pic>
      <p:sp>
        <p:nvSpPr>
          <p:cNvPr id="6" name="TextBox 5"/>
          <p:cNvSpPr txBox="1"/>
          <p:nvPr/>
        </p:nvSpPr>
        <p:spPr>
          <a:xfrm>
            <a:off x="700097" y="1728915"/>
            <a:ext cx="3288828" cy="1815882"/>
          </a:xfrm>
          <a:prstGeom prst="rect">
            <a:avLst/>
          </a:prstGeom>
          <a:noFill/>
        </p:spPr>
        <p:txBody>
          <a:bodyPr wrap="square" rtlCol="0">
            <a:spAutoFit/>
          </a:bodyPr>
          <a:lstStyle/>
          <a:p>
            <a:pPr algn="ctr"/>
            <a:endParaRPr lang="en-GB" sz="2800" b="1" dirty="0" smtClean="0">
              <a:latin typeface="Comic Sans MS"/>
              <a:cs typeface="Comic Sans MS"/>
            </a:endParaRPr>
          </a:p>
          <a:p>
            <a:pPr algn="ctr"/>
            <a:r>
              <a:rPr lang="en-GB" sz="2800" b="1" dirty="0" smtClean="0">
                <a:latin typeface="Comic Sans MS"/>
                <a:cs typeface="Comic Sans MS"/>
              </a:rPr>
              <a:t>From </a:t>
            </a:r>
            <a:r>
              <a:rPr lang="en-GB" sz="2800" b="1" dirty="0">
                <a:latin typeface="Comic Sans MS"/>
                <a:cs typeface="Comic Sans MS"/>
              </a:rPr>
              <a:t>ISOLDE </a:t>
            </a:r>
            <a:r>
              <a:rPr lang="en-GB" sz="2800" b="1" dirty="0" smtClean="0">
                <a:latin typeface="Comic Sans MS"/>
                <a:cs typeface="Comic Sans MS"/>
              </a:rPr>
              <a:t>to </a:t>
            </a:r>
          </a:p>
          <a:p>
            <a:pPr algn="ctr"/>
            <a:r>
              <a:rPr lang="en-GB" sz="2800" b="1" dirty="0" smtClean="0">
                <a:latin typeface="Comic Sans MS"/>
                <a:cs typeface="Comic Sans MS"/>
              </a:rPr>
              <a:t>ISOLDE </a:t>
            </a:r>
            <a:r>
              <a:rPr lang="en-GB" sz="2800" b="1" dirty="0">
                <a:latin typeface="Comic Sans MS"/>
                <a:cs typeface="Comic Sans MS"/>
              </a:rPr>
              <a:t>2</a:t>
            </a:r>
            <a:endParaRPr lang="en-US" sz="2800" b="1" dirty="0">
              <a:latin typeface="Comic Sans MS"/>
              <a:cs typeface="Comic Sans MS"/>
            </a:endParaRPr>
          </a:p>
          <a:p>
            <a:pPr algn="ctr"/>
            <a:endParaRPr lang="en-US" sz="2800" b="1" dirty="0">
              <a:latin typeface="Comic Sans MS"/>
              <a:cs typeface="Comic Sans MS"/>
            </a:endParaRPr>
          </a:p>
        </p:txBody>
      </p:sp>
      <p:sp>
        <p:nvSpPr>
          <p:cNvPr id="8" name="TextBox 7"/>
          <p:cNvSpPr txBox="1"/>
          <p:nvPr/>
        </p:nvSpPr>
        <p:spPr>
          <a:xfrm>
            <a:off x="700097" y="3637235"/>
            <a:ext cx="3288828" cy="923330"/>
          </a:xfrm>
          <a:prstGeom prst="rect">
            <a:avLst/>
          </a:prstGeom>
          <a:noFill/>
        </p:spPr>
        <p:txBody>
          <a:bodyPr wrap="square" rtlCol="0">
            <a:spAutoFit/>
          </a:bodyPr>
          <a:lstStyle/>
          <a:p>
            <a:pPr algn="ctr"/>
            <a:r>
              <a:rPr lang="en-US" dirty="0">
                <a:latin typeface="Comic Sans MS"/>
                <a:cs typeface="Comic Sans MS"/>
              </a:rPr>
              <a:t>ISOLDE Workshop </a:t>
            </a:r>
            <a:endParaRPr lang="en-US" dirty="0" smtClean="0">
              <a:latin typeface="Comic Sans MS"/>
              <a:cs typeface="Comic Sans MS"/>
            </a:endParaRPr>
          </a:p>
          <a:p>
            <a:pPr algn="ctr"/>
            <a:r>
              <a:rPr lang="en-US" dirty="0" smtClean="0">
                <a:latin typeface="Comic Sans MS"/>
                <a:cs typeface="Comic Sans MS"/>
              </a:rPr>
              <a:t>"</a:t>
            </a:r>
            <a:r>
              <a:rPr lang="en-US" dirty="0">
                <a:latin typeface="Comic Sans MS"/>
                <a:cs typeface="Comic Sans MS"/>
              </a:rPr>
              <a:t>50th Anniversary Edition" </a:t>
            </a:r>
            <a:endParaRPr lang="en-US" dirty="0" smtClean="0">
              <a:latin typeface="Comic Sans MS"/>
              <a:cs typeface="Comic Sans MS"/>
            </a:endParaRPr>
          </a:p>
          <a:p>
            <a:pPr algn="ctr"/>
            <a:r>
              <a:rPr lang="en-US" dirty="0" smtClean="0">
                <a:latin typeface="Comic Sans MS"/>
                <a:cs typeface="Comic Sans MS"/>
              </a:rPr>
              <a:t>15</a:t>
            </a:r>
            <a:r>
              <a:rPr lang="en-US" dirty="0">
                <a:latin typeface="Comic Sans MS"/>
                <a:cs typeface="Comic Sans MS"/>
              </a:rPr>
              <a:t>-17 Dec. 2014</a:t>
            </a:r>
          </a:p>
        </p:txBody>
      </p:sp>
      <p:pic>
        <p:nvPicPr>
          <p:cNvPr id="9" name="Picture 5" descr="Isolde by Aubrey Beardsle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631" y="75826"/>
            <a:ext cx="4202747" cy="6427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ARSign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6807" y="5448301"/>
            <a:ext cx="1401538" cy="494426"/>
          </a:xfrm>
          <a:prstGeom prst="rect">
            <a:avLst/>
          </a:prstGeom>
          <a:solidFill>
            <a:schemeClr val="bg2">
              <a:lumMod val="90000"/>
            </a:schemeClr>
          </a:solidFill>
          <a:ln>
            <a:noFill/>
          </a:ln>
          <a:extLst/>
        </p:spPr>
      </p:pic>
    </p:spTree>
    <p:extLst>
      <p:ext uri="{BB962C8B-B14F-4D97-AF65-F5344CB8AC3E}">
        <p14:creationId xmlns:p14="http://schemas.microsoft.com/office/powerpoint/2010/main" val="18861906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l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0770"/>
            <a:ext cx="9144000" cy="5052060"/>
          </a:xfrm>
          <a:prstGeom prst="rect">
            <a:avLst/>
          </a:prstGeom>
        </p:spPr>
      </p:pic>
      <p:sp>
        <p:nvSpPr>
          <p:cNvPr id="3" name="Rectangle 2"/>
          <p:cNvSpPr/>
          <p:nvPr/>
        </p:nvSpPr>
        <p:spPr>
          <a:xfrm>
            <a:off x="2286000" y="273735"/>
            <a:ext cx="4572000" cy="646331"/>
          </a:xfrm>
          <a:prstGeom prst="rect">
            <a:avLst/>
          </a:prstGeom>
        </p:spPr>
        <p:txBody>
          <a:bodyPr>
            <a:spAutoFit/>
          </a:bodyPr>
          <a:lstStyle/>
          <a:p>
            <a:pPr algn="ctr"/>
            <a:r>
              <a:rPr lang="en-US" dirty="0">
                <a:latin typeface="Comic Sans MS"/>
                <a:cs typeface="Comic Sans MS"/>
              </a:rPr>
              <a:t>Part of the resonance ionization laser ion source (RILIS) </a:t>
            </a:r>
          </a:p>
        </p:txBody>
      </p:sp>
      <p:pic>
        <p:nvPicPr>
          <p:cNvPr id="4" name="Picture 3" descr="rilis_elemen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996" y="4953001"/>
            <a:ext cx="3476004" cy="1910666"/>
          </a:xfrm>
          <a:prstGeom prst="rect">
            <a:avLst/>
          </a:prstGeom>
        </p:spPr>
      </p:pic>
    </p:spTree>
    <p:extLst>
      <p:ext uri="{BB962C8B-B14F-4D97-AF65-F5344CB8AC3E}">
        <p14:creationId xmlns:p14="http://schemas.microsoft.com/office/powerpoint/2010/main" val="28672235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7900" y="469900"/>
            <a:ext cx="3276600" cy="646331"/>
          </a:xfrm>
          <a:prstGeom prst="rect">
            <a:avLst/>
          </a:prstGeom>
          <a:noFill/>
        </p:spPr>
        <p:txBody>
          <a:bodyPr wrap="square" rtlCol="0">
            <a:spAutoFit/>
          </a:bodyPr>
          <a:lstStyle/>
          <a:p>
            <a:pPr algn="ctr"/>
            <a:r>
              <a:rPr lang="en-US" b="1" dirty="0" smtClean="0">
                <a:solidFill>
                  <a:srgbClr val="FF0000"/>
                </a:solidFill>
                <a:latin typeface="Comic Sans MS"/>
                <a:cs typeface="Comic Sans MS"/>
              </a:rPr>
              <a:t>The ‘Day-1’ experiment at ISOLDE 2?</a:t>
            </a:r>
            <a:endParaRPr lang="en-US" b="1" dirty="0">
              <a:solidFill>
                <a:srgbClr val="FF0000"/>
              </a:solidFill>
              <a:latin typeface="Comic Sans MS"/>
              <a:cs typeface="Comic Sans MS"/>
            </a:endParaRPr>
          </a:p>
        </p:txBody>
      </p:sp>
      <p:pic>
        <p:nvPicPr>
          <p:cNvPr id="3" name="Picture 2"/>
          <p:cNvPicPr>
            <a:picLocks noChangeAspect="1"/>
          </p:cNvPicPr>
          <p:nvPr/>
        </p:nvPicPr>
        <p:blipFill>
          <a:blip r:embed="rId2"/>
          <a:stretch>
            <a:fillRect/>
          </a:stretch>
        </p:blipFill>
        <p:spPr>
          <a:xfrm rot="10800000">
            <a:off x="0" y="129717"/>
            <a:ext cx="9144000" cy="6229746"/>
          </a:xfrm>
          <a:prstGeom prst="rect">
            <a:avLst/>
          </a:prstGeom>
        </p:spPr>
      </p:pic>
      <p:pic>
        <p:nvPicPr>
          <p:cNvPr id="2" name="Picture 1"/>
          <p:cNvPicPr>
            <a:picLocks noChangeAspect="1"/>
          </p:cNvPicPr>
          <p:nvPr/>
        </p:nvPicPr>
        <p:blipFill>
          <a:blip r:embed="rId3"/>
          <a:stretch>
            <a:fillRect/>
          </a:stretch>
        </p:blipFill>
        <p:spPr>
          <a:xfrm rot="16200000">
            <a:off x="5431445" y="517589"/>
            <a:ext cx="3083383" cy="2307640"/>
          </a:xfrm>
          <a:prstGeom prst="rect">
            <a:avLst/>
          </a:prstGeom>
        </p:spPr>
      </p:pic>
    </p:spTree>
    <p:extLst>
      <p:ext uri="{BB962C8B-B14F-4D97-AF65-F5344CB8AC3E}">
        <p14:creationId xmlns:p14="http://schemas.microsoft.com/office/powerpoint/2010/main" val="1574340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 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99" y="114300"/>
            <a:ext cx="4667687" cy="6489700"/>
          </a:xfrm>
          <a:prstGeom prst="rect">
            <a:avLst/>
          </a:prstGeom>
        </p:spPr>
      </p:pic>
      <p:pic>
        <p:nvPicPr>
          <p:cNvPr id="3" name="Picture 2"/>
          <p:cNvPicPr>
            <a:picLocks noChangeAspect="1"/>
          </p:cNvPicPr>
          <p:nvPr/>
        </p:nvPicPr>
        <p:blipFill>
          <a:blip r:embed="rId3"/>
          <a:stretch>
            <a:fillRect/>
          </a:stretch>
        </p:blipFill>
        <p:spPr>
          <a:xfrm>
            <a:off x="4959785" y="2730500"/>
            <a:ext cx="4104169" cy="2882900"/>
          </a:xfrm>
          <a:prstGeom prst="rect">
            <a:avLst/>
          </a:prstGeom>
        </p:spPr>
      </p:pic>
    </p:spTree>
    <p:extLst>
      <p:ext uri="{BB962C8B-B14F-4D97-AF65-F5344CB8AC3E}">
        <p14:creationId xmlns:p14="http://schemas.microsoft.com/office/powerpoint/2010/main" val="6930019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schicki, Kugler, Ravn, Gaase, Sundell .jpg"/>
          <p:cNvPicPr>
            <a:picLocks noChangeAspect="1"/>
          </p:cNvPicPr>
          <p:nvPr/>
        </p:nvPicPr>
        <p:blipFill rotWithShape="1">
          <a:blip r:embed="rId2">
            <a:extLst>
              <a:ext uri="{28A0092B-C50C-407E-A947-70E740481C1C}">
                <a14:useLocalDpi xmlns:a14="http://schemas.microsoft.com/office/drawing/2010/main" val="0"/>
              </a:ext>
            </a:extLst>
          </a:blip>
          <a:srcRect b="5841"/>
          <a:stretch/>
        </p:blipFill>
        <p:spPr>
          <a:xfrm>
            <a:off x="0" y="19845"/>
            <a:ext cx="9144000" cy="5822156"/>
          </a:xfrm>
          <a:prstGeom prst="rect">
            <a:avLst/>
          </a:prstGeom>
        </p:spPr>
      </p:pic>
      <p:pic>
        <p:nvPicPr>
          <p:cNvPr id="3" name="Picture 2" descr="O.C. Jonsson.jpg"/>
          <p:cNvPicPr>
            <a:picLocks noChangeAspect="1"/>
          </p:cNvPicPr>
          <p:nvPr/>
        </p:nvPicPr>
        <p:blipFill rotWithShape="1">
          <a:blip r:embed="rId3">
            <a:extLst>
              <a:ext uri="{28A0092B-C50C-407E-A947-70E740481C1C}">
                <a14:useLocalDpi xmlns:a14="http://schemas.microsoft.com/office/drawing/2010/main" val="0"/>
              </a:ext>
            </a:extLst>
          </a:blip>
          <a:srcRect l="2188" r="3437" b="6944"/>
          <a:stretch/>
        </p:blipFill>
        <p:spPr>
          <a:xfrm>
            <a:off x="2768600" y="4318000"/>
            <a:ext cx="3835400" cy="2552700"/>
          </a:xfrm>
          <a:prstGeom prst="rect">
            <a:avLst/>
          </a:prstGeom>
        </p:spPr>
      </p:pic>
    </p:spTree>
    <p:extLst>
      <p:ext uri="{BB962C8B-B14F-4D97-AF65-F5344CB8AC3E}">
        <p14:creationId xmlns:p14="http://schemas.microsoft.com/office/powerpoint/2010/main" val="1447961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6"/>
          <p:cNvSpPr>
            <a:spLocks noChangeArrowheads="1"/>
          </p:cNvSpPr>
          <p:nvPr/>
        </p:nvSpPr>
        <p:spPr bwMode="auto">
          <a:xfrm>
            <a:off x="0" y="0"/>
            <a:ext cx="9144000" cy="6858000"/>
          </a:xfrm>
          <a:prstGeom prst="rect">
            <a:avLst/>
          </a:prstGeom>
          <a:solidFill>
            <a:srgbClr val="FFFF99"/>
          </a:solidFill>
          <a:ln w="9525">
            <a:solidFill>
              <a:schemeClr val="tx1"/>
            </a:solidFill>
            <a:miter lim="800000"/>
            <a:headEnd/>
            <a:tailEnd/>
          </a:ln>
        </p:spPr>
        <p:txBody>
          <a:bodyPr wrap="none" anchor="ctr"/>
          <a:lstStyle/>
          <a:p>
            <a:endParaRPr lang="en-US"/>
          </a:p>
        </p:txBody>
      </p:sp>
      <p:pic>
        <p:nvPicPr>
          <p:cNvPr id="9220" name="Picture 4" descr="~AUT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501" y="288655"/>
            <a:ext cx="7144034" cy="1379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221" name="Picture 5" descr="~AUT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032459"/>
            <a:ext cx="2693987"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22" name="Oval 6"/>
          <p:cNvSpPr>
            <a:spLocks noChangeArrowheads="1"/>
          </p:cNvSpPr>
          <p:nvPr/>
        </p:nvSpPr>
        <p:spPr bwMode="auto">
          <a:xfrm>
            <a:off x="1692275" y="3789363"/>
            <a:ext cx="71438" cy="730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3" name="Oval 7"/>
          <p:cNvSpPr>
            <a:spLocks noChangeArrowheads="1"/>
          </p:cNvSpPr>
          <p:nvPr/>
        </p:nvSpPr>
        <p:spPr bwMode="auto">
          <a:xfrm>
            <a:off x="1547813" y="3787775"/>
            <a:ext cx="71437" cy="730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4" name="Oval 8"/>
          <p:cNvSpPr>
            <a:spLocks noChangeArrowheads="1"/>
          </p:cNvSpPr>
          <p:nvPr/>
        </p:nvSpPr>
        <p:spPr bwMode="auto">
          <a:xfrm>
            <a:off x="1404938" y="3932238"/>
            <a:ext cx="71437" cy="730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5" name="Oval 9"/>
          <p:cNvSpPr>
            <a:spLocks noChangeArrowheads="1"/>
          </p:cNvSpPr>
          <p:nvPr/>
        </p:nvSpPr>
        <p:spPr bwMode="auto">
          <a:xfrm>
            <a:off x="1620838" y="5516563"/>
            <a:ext cx="71437" cy="730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226" name="Oval 10"/>
          <p:cNvSpPr>
            <a:spLocks noChangeArrowheads="1"/>
          </p:cNvSpPr>
          <p:nvPr/>
        </p:nvSpPr>
        <p:spPr bwMode="auto">
          <a:xfrm>
            <a:off x="1763713" y="5229225"/>
            <a:ext cx="71437" cy="7302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9227" name="Picture 11" descr="~AUT0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767964"/>
            <a:ext cx="38481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228" name="Picture 12" descr="~AUT0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075" y="3358639"/>
            <a:ext cx="18319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Right Arrow 11"/>
          <p:cNvSpPr/>
          <p:nvPr/>
        </p:nvSpPr>
        <p:spPr>
          <a:xfrm>
            <a:off x="5656203" y="5682847"/>
            <a:ext cx="3275170" cy="1151341"/>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1"/>
                </a:solidFill>
              </a:rPr>
              <a:t>Collinear laser</a:t>
            </a:r>
            <a:endParaRPr lang="en-US" sz="2800" dirty="0">
              <a:solidFill>
                <a:schemeClr val="tx1"/>
              </a:solidFill>
            </a:endParaRPr>
          </a:p>
        </p:txBody>
      </p:sp>
      <p:sp>
        <p:nvSpPr>
          <p:cNvPr id="2" name="TextBox 1"/>
          <p:cNvSpPr txBox="1"/>
          <p:nvPr/>
        </p:nvSpPr>
        <p:spPr>
          <a:xfrm>
            <a:off x="1763713" y="6146800"/>
            <a:ext cx="2232025" cy="369332"/>
          </a:xfrm>
          <a:prstGeom prst="rect">
            <a:avLst/>
          </a:prstGeom>
          <a:noFill/>
        </p:spPr>
        <p:txBody>
          <a:bodyPr wrap="square" rtlCol="0">
            <a:spAutoFit/>
          </a:bodyPr>
          <a:lstStyle/>
          <a:p>
            <a:pPr algn="ctr"/>
            <a:r>
              <a:rPr lang="en-US" dirty="0" smtClean="0">
                <a:latin typeface="Times New Roman"/>
                <a:cs typeface="Times New Roman"/>
              </a:rPr>
              <a:t>PRL </a:t>
            </a:r>
            <a:r>
              <a:rPr lang="en-US" b="1" dirty="0" smtClean="0">
                <a:latin typeface="Times New Roman"/>
                <a:cs typeface="Times New Roman"/>
              </a:rPr>
              <a:t>39 </a:t>
            </a:r>
            <a:r>
              <a:rPr lang="en-US" dirty="0" smtClean="0">
                <a:latin typeface="Times New Roman"/>
                <a:cs typeface="Times New Roman"/>
              </a:rPr>
              <a:t>(77) 180</a:t>
            </a:r>
            <a:endParaRPr lang="en-US" dirty="0">
              <a:latin typeface="Times New Roman"/>
              <a:cs typeface="Times New Roman"/>
            </a:endParaRPr>
          </a:p>
        </p:txBody>
      </p:sp>
    </p:spTree>
    <p:extLst>
      <p:ext uri="{BB962C8B-B14F-4D97-AF65-F5344CB8AC3E}">
        <p14:creationId xmlns:p14="http://schemas.microsoft.com/office/powerpoint/2010/main" val="36141485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5"/>
          <p:cNvSpPr>
            <a:spLocks noChangeArrowheads="1"/>
          </p:cNvSpPr>
          <p:nvPr/>
        </p:nvSpPr>
        <p:spPr bwMode="auto">
          <a:xfrm>
            <a:off x="0" y="0"/>
            <a:ext cx="9144000" cy="6884988"/>
          </a:xfrm>
          <a:prstGeom prst="rect">
            <a:avLst/>
          </a:prstGeom>
          <a:solidFill>
            <a:srgbClr val="FFFF99"/>
          </a:solidFill>
          <a:ln w="9525">
            <a:solidFill>
              <a:schemeClr val="tx1"/>
            </a:solidFill>
            <a:miter lim="800000"/>
            <a:headEnd/>
            <a:tailEnd/>
          </a:ln>
        </p:spPr>
        <p:txBody>
          <a:bodyPr wrap="none" anchor="ctr"/>
          <a:lstStyle/>
          <a:p>
            <a:endParaRPr lang="en-US"/>
          </a:p>
        </p:txBody>
      </p:sp>
      <p:pic>
        <p:nvPicPr>
          <p:cNvPr id="140294" name="Picture 6" descr="32AR"/>
          <p:cNvPicPr>
            <a:picLocks noChangeAspect="1" noChangeArrowheads="1"/>
          </p:cNvPicPr>
          <p:nvPr/>
        </p:nvPicPr>
        <p:blipFill>
          <a:blip r:embed="rId3"/>
          <a:srcRect/>
          <a:stretch>
            <a:fillRect/>
          </a:stretch>
        </p:blipFill>
        <p:spPr bwMode="auto">
          <a:xfrm>
            <a:off x="1547813" y="917575"/>
            <a:ext cx="6337300" cy="4540250"/>
          </a:xfrm>
          <a:prstGeom prst="rect">
            <a:avLst/>
          </a:prstGeom>
          <a:noFill/>
          <a:ln w="9525">
            <a:solidFill>
              <a:schemeClr val="tx1"/>
            </a:solidFill>
            <a:miter lim="800000"/>
            <a:headEnd/>
            <a:tailEnd/>
          </a:ln>
          <a:effectLst>
            <a:outerShdw blurRad="63500" dist="107763" dir="18900000" algn="ctr" rotWithShape="0">
              <a:srgbClr val="000000">
                <a:alpha val="50000"/>
              </a:srgbClr>
            </a:outerShdw>
          </a:effectLst>
        </p:spPr>
      </p:pic>
      <p:sp>
        <p:nvSpPr>
          <p:cNvPr id="56323" name="Text Box 7"/>
          <p:cNvSpPr txBox="1">
            <a:spLocks noChangeArrowheads="1"/>
          </p:cNvSpPr>
          <p:nvPr/>
        </p:nvSpPr>
        <p:spPr bwMode="auto">
          <a:xfrm>
            <a:off x="6804025" y="1412875"/>
            <a:ext cx="7921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2000">
                <a:solidFill>
                  <a:srgbClr val="6600CC"/>
                </a:solidFill>
                <a:latin typeface="Bookman Old Style" charset="0"/>
              </a:rPr>
              <a:t>VC</a:t>
            </a:r>
            <a:br>
              <a:rPr lang="sv-SE" sz="2000">
                <a:solidFill>
                  <a:srgbClr val="6600CC"/>
                </a:solidFill>
                <a:latin typeface="Bookman Old Style" charset="0"/>
              </a:rPr>
            </a:br>
            <a:r>
              <a:rPr lang="sv-SE" sz="1400">
                <a:solidFill>
                  <a:srgbClr val="6600CC"/>
                </a:solidFill>
                <a:latin typeface="Bookman Old Style" charset="0"/>
              </a:rPr>
              <a:t>1977</a:t>
            </a:r>
            <a:endParaRPr lang="en-US" sz="1400">
              <a:solidFill>
                <a:srgbClr val="6600CC"/>
              </a:solidFill>
              <a:latin typeface="Bookman Old Style" charset="0"/>
            </a:endParaRPr>
          </a:p>
        </p:txBody>
      </p:sp>
      <p:sp>
        <p:nvSpPr>
          <p:cNvPr id="56324" name="Text Box 8"/>
          <p:cNvSpPr txBox="1">
            <a:spLocks noChangeArrowheads="1"/>
          </p:cNvSpPr>
          <p:nvPr/>
        </p:nvSpPr>
        <p:spPr bwMode="auto">
          <a:xfrm>
            <a:off x="2339975" y="1700213"/>
            <a:ext cx="863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2000" dirty="0" err="1">
                <a:solidFill>
                  <a:srgbClr val="FF0000"/>
                </a:solidFill>
                <a:latin typeface="Bookman Old Style" charset="0"/>
              </a:rPr>
              <a:t>CaO</a:t>
            </a:r>
            <a:r>
              <a:rPr lang="sv-SE" sz="2000" dirty="0">
                <a:solidFill>
                  <a:srgbClr val="FF0000"/>
                </a:solidFill>
                <a:latin typeface="Bookman Old Style" charset="0"/>
              </a:rPr>
              <a:t/>
            </a:r>
            <a:br>
              <a:rPr lang="sv-SE" sz="2000" dirty="0">
                <a:solidFill>
                  <a:srgbClr val="FF0000"/>
                </a:solidFill>
                <a:latin typeface="Bookman Old Style" charset="0"/>
              </a:rPr>
            </a:br>
            <a:r>
              <a:rPr lang="sv-SE" sz="1600" dirty="0" smtClean="0">
                <a:solidFill>
                  <a:srgbClr val="FF0000"/>
                </a:solidFill>
                <a:latin typeface="Bookman Old Style" charset="0"/>
              </a:rPr>
              <a:t>1984</a:t>
            </a:r>
            <a:endParaRPr lang="en-US" sz="1600" dirty="0">
              <a:solidFill>
                <a:srgbClr val="FF0000"/>
              </a:solidFill>
              <a:latin typeface="Bookman Old Style" charset="0"/>
            </a:endParaRPr>
          </a:p>
        </p:txBody>
      </p:sp>
      <p:sp>
        <p:nvSpPr>
          <p:cNvPr id="56325" name="Text Box 9"/>
          <p:cNvSpPr txBox="1">
            <a:spLocks noChangeArrowheads="1"/>
          </p:cNvSpPr>
          <p:nvPr/>
        </p:nvSpPr>
        <p:spPr bwMode="auto">
          <a:xfrm>
            <a:off x="5508625" y="333375"/>
            <a:ext cx="25193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sv-SE" sz="1400" b="0">
                <a:latin typeface="Times New Roman" charset="0"/>
              </a:rPr>
              <a:t>Hagberg et al.,</a:t>
            </a:r>
            <a:br>
              <a:rPr lang="sv-SE" sz="1400" b="0">
                <a:latin typeface="Times New Roman" charset="0"/>
              </a:rPr>
            </a:br>
            <a:r>
              <a:rPr lang="sv-SE" sz="1400" b="0">
                <a:latin typeface="Times New Roman" charset="0"/>
              </a:rPr>
              <a:t>Phys. Rev. Lett. 39 (1977) 792</a:t>
            </a:r>
            <a:endParaRPr lang="en-US" sz="1400" b="0">
              <a:latin typeface="Times New Roman" charset="0"/>
            </a:endParaRPr>
          </a:p>
        </p:txBody>
      </p:sp>
      <p:sp>
        <p:nvSpPr>
          <p:cNvPr id="56326" name="Text Box 10"/>
          <p:cNvSpPr txBox="1">
            <a:spLocks noChangeArrowheads="1"/>
          </p:cNvSpPr>
          <p:nvPr/>
        </p:nvSpPr>
        <p:spPr bwMode="auto">
          <a:xfrm>
            <a:off x="3421063" y="5516563"/>
            <a:ext cx="2519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sv-SE" sz="1400" b="0" dirty="0" err="1">
                <a:latin typeface="Times New Roman" charset="0"/>
              </a:rPr>
              <a:t>Bj</a:t>
            </a:r>
            <a:r>
              <a:rPr lang="en-US" sz="1400" b="0" dirty="0" err="1">
                <a:latin typeface="Times New Roman" charset="0"/>
                <a:cs typeface="Times New Roman" charset="0"/>
              </a:rPr>
              <a:t>ørnstad</a:t>
            </a:r>
            <a:r>
              <a:rPr lang="en-US" sz="1400" b="0" dirty="0">
                <a:latin typeface="Times New Roman" charset="0"/>
                <a:cs typeface="Times New Roman" charset="0"/>
              </a:rPr>
              <a:t> et al.,</a:t>
            </a:r>
            <a:r>
              <a:rPr lang="sv-SE" sz="1400" b="0" dirty="0">
                <a:latin typeface="Times New Roman" charset="0"/>
                <a:cs typeface="Times New Roman" charset="0"/>
              </a:rPr>
              <a:t/>
            </a:r>
            <a:br>
              <a:rPr lang="sv-SE" sz="1400" b="0" dirty="0">
                <a:latin typeface="Times New Roman" charset="0"/>
                <a:cs typeface="Times New Roman" charset="0"/>
              </a:rPr>
            </a:br>
            <a:r>
              <a:rPr lang="sv-SE" sz="1400" b="0" dirty="0">
                <a:latin typeface="Times New Roman" charset="0"/>
                <a:cs typeface="Times New Roman" charset="0"/>
              </a:rPr>
              <a:t>Nucl. </a:t>
            </a:r>
            <a:r>
              <a:rPr lang="sv-SE" sz="1400" b="0" dirty="0" err="1">
                <a:latin typeface="Times New Roman" charset="0"/>
                <a:cs typeface="Times New Roman" charset="0"/>
              </a:rPr>
              <a:t>Phys</a:t>
            </a:r>
            <a:r>
              <a:rPr lang="sv-SE" sz="1400" dirty="0">
                <a:latin typeface="Times New Roman" charset="0"/>
                <a:cs typeface="Times New Roman" charset="0"/>
              </a:rPr>
              <a:t>. </a:t>
            </a:r>
            <a:r>
              <a:rPr lang="sv-SE" sz="1400" dirty="0" smtClean="0">
                <a:latin typeface="Times New Roman" charset="0"/>
                <a:cs typeface="Times New Roman" charset="0"/>
              </a:rPr>
              <a:t>A </a:t>
            </a:r>
            <a:r>
              <a:rPr lang="sv-SE" sz="1400" b="0" dirty="0" smtClean="0">
                <a:latin typeface="Times New Roman" charset="0"/>
                <a:cs typeface="Times New Roman" charset="0"/>
              </a:rPr>
              <a:t>443</a:t>
            </a:r>
            <a:r>
              <a:rPr lang="sv-SE" sz="1400" dirty="0" smtClean="0">
                <a:latin typeface="Times New Roman" charset="0"/>
                <a:cs typeface="Times New Roman" charset="0"/>
              </a:rPr>
              <a:t> </a:t>
            </a:r>
            <a:r>
              <a:rPr lang="sv-SE" sz="1400" b="0" dirty="0">
                <a:latin typeface="Times New Roman" charset="0"/>
                <a:cs typeface="Times New Roman" charset="0"/>
              </a:rPr>
              <a:t>(1985) 283</a:t>
            </a:r>
            <a:endParaRPr lang="en-US" sz="1400" b="0" dirty="0">
              <a:latin typeface="Times New Roman" charset="0"/>
              <a:cs typeface="Times New Roman" charset="0"/>
            </a:endParaRPr>
          </a:p>
        </p:txBody>
      </p:sp>
      <p:pic>
        <p:nvPicPr>
          <p:cNvPr id="2" name="Picture 1" descr="M. Borge.jpg"/>
          <p:cNvPicPr>
            <a:picLocks noChangeAspect="1"/>
          </p:cNvPicPr>
          <p:nvPr/>
        </p:nvPicPr>
        <p:blipFill rotWithShape="1">
          <a:blip r:embed="rId4">
            <a:extLst>
              <a:ext uri="{28A0092B-C50C-407E-A947-70E740481C1C}">
                <a14:useLocalDpi xmlns:a14="http://schemas.microsoft.com/office/drawing/2010/main" val="0"/>
              </a:ext>
            </a:extLst>
          </a:blip>
          <a:srcRect l="1453" t="15312" r="18023" b="13750"/>
          <a:stretch/>
        </p:blipFill>
        <p:spPr>
          <a:xfrm>
            <a:off x="6515101" y="3441699"/>
            <a:ext cx="2514599" cy="3297121"/>
          </a:xfrm>
          <a:prstGeom prst="rect">
            <a:avLst/>
          </a:prstGeom>
        </p:spPr>
      </p:pic>
    </p:spTree>
    <p:extLst>
      <p:ext uri="{BB962C8B-B14F-4D97-AF65-F5344CB8AC3E}">
        <p14:creationId xmlns:p14="http://schemas.microsoft.com/office/powerpoint/2010/main" val="2472647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Ar32(adel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362325" cy="3019425"/>
          </a:xfrm>
          <a:prstGeom prst="rect">
            <a:avLst/>
          </a:prstGeom>
          <a:noFill/>
          <a:extLst>
            <a:ext uri="{909E8E84-426E-40dd-AFC4-6F175D3DCCD1}">
              <a14:hiddenFill xmlns:a14="http://schemas.microsoft.com/office/drawing/2010/main">
                <a:solidFill>
                  <a:srgbClr val="FFFFFF"/>
                </a:solidFill>
              </a14:hiddenFill>
            </a:ext>
          </a:extLst>
        </p:spPr>
      </p:pic>
      <p:sp>
        <p:nvSpPr>
          <p:cNvPr id="203779" name="Text Box 3"/>
          <p:cNvSpPr txBox="1">
            <a:spLocks noChangeArrowheads="1"/>
          </p:cNvSpPr>
          <p:nvPr/>
        </p:nvSpPr>
        <p:spPr bwMode="auto">
          <a:xfrm>
            <a:off x="2411413" y="5334000"/>
            <a:ext cx="2541587" cy="533400"/>
          </a:xfrm>
          <a:prstGeom prst="rect">
            <a:avLst/>
          </a:prstGeom>
          <a:solidFill>
            <a:srgbClr val="FFFF00"/>
          </a:solidFill>
          <a:ln w="38100">
            <a:solidFill>
              <a:srgbClr val="FFFF00"/>
            </a:solidFill>
            <a:miter lim="800000"/>
            <a:headEnd/>
            <a:tailEnd/>
          </a:ln>
          <a:effectLst>
            <a:outerShdw blurRad="63500" dist="107763" dir="18900000" algn="ctr" rotWithShape="0">
              <a:srgbClr val="000000">
                <a:alpha val="74998"/>
              </a:srgbClr>
            </a:outerShdw>
          </a:effectLst>
        </p:spPr>
        <p:txBody>
          <a:bodyPr/>
          <a:lstStyle/>
          <a:p>
            <a:pPr algn="ctr" eaLnBrk="0" hangingPunct="0"/>
            <a:r>
              <a:rPr lang="en-US" sz="2800" b="1">
                <a:latin typeface="Bookman Old Style" charset="0"/>
              </a:rPr>
              <a:t>M</a:t>
            </a:r>
            <a:r>
              <a:rPr lang="en-US" sz="2800" b="1" baseline="-25000">
                <a:latin typeface="Bookman Old Style" charset="0"/>
              </a:rPr>
              <a:t>S </a:t>
            </a:r>
            <a:r>
              <a:rPr lang="en-US" sz="2800" b="1">
                <a:latin typeface="Bookman Old Style" charset="0"/>
              </a:rPr>
              <a:t>≥ 4.1 M</a:t>
            </a:r>
            <a:r>
              <a:rPr lang="en-US" sz="2800" b="1" baseline="-25000">
                <a:latin typeface="Bookman Old Style" charset="0"/>
              </a:rPr>
              <a:t>W</a:t>
            </a:r>
            <a:endParaRPr lang="en-US" sz="2800" b="1">
              <a:latin typeface="Bookman Old Style" charset="0"/>
            </a:endParaRPr>
          </a:p>
        </p:txBody>
      </p:sp>
      <p:sp>
        <p:nvSpPr>
          <p:cNvPr id="203780" name="Rectangle 4"/>
          <p:cNvSpPr>
            <a:spLocks noChangeArrowheads="1"/>
          </p:cNvSpPr>
          <p:nvPr/>
        </p:nvSpPr>
        <p:spPr bwMode="auto">
          <a:xfrm>
            <a:off x="2057400" y="381000"/>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a:solidFill>
                  <a:srgbClr val="6600CC"/>
                </a:solidFill>
                <a:latin typeface="Comic Sans MS" charset="0"/>
                <a:cs typeface="Times New Roman" charset="0"/>
              </a:rPr>
              <a:t>Positron-Neutrino Correlation </a:t>
            </a:r>
            <a:endParaRPr lang="sv-SE" sz="2000">
              <a:solidFill>
                <a:srgbClr val="6600CC"/>
              </a:solidFill>
              <a:latin typeface="Comic Sans MS" charset="0"/>
              <a:cs typeface="Times New Roman" charset="0"/>
            </a:endParaRPr>
          </a:p>
          <a:p>
            <a:pPr algn="ctr"/>
            <a:r>
              <a:rPr lang="en-US" sz="2000">
                <a:solidFill>
                  <a:srgbClr val="6600CC"/>
                </a:solidFill>
                <a:latin typeface="Comic Sans MS" charset="0"/>
                <a:cs typeface="Times New Roman" charset="0"/>
              </a:rPr>
              <a:t>in the </a:t>
            </a:r>
            <a:endParaRPr lang="sv-SE" sz="2000">
              <a:solidFill>
                <a:srgbClr val="6600CC"/>
              </a:solidFill>
              <a:latin typeface="Comic Sans MS" charset="0"/>
              <a:cs typeface="Times New Roman" charset="0"/>
            </a:endParaRPr>
          </a:p>
          <a:p>
            <a:pPr algn="ctr"/>
            <a:r>
              <a:rPr lang="en-US" sz="2000">
                <a:solidFill>
                  <a:srgbClr val="6600CC"/>
                </a:solidFill>
                <a:latin typeface="Comic Sans MS" charset="0"/>
                <a:cs typeface="Times New Roman" charset="0"/>
              </a:rPr>
              <a:t>0</a:t>
            </a:r>
            <a:r>
              <a:rPr lang="en-US" sz="2000" baseline="30000">
                <a:solidFill>
                  <a:srgbClr val="6600CC"/>
                </a:solidFill>
                <a:latin typeface="Comic Sans MS" charset="0"/>
                <a:cs typeface="Times New Roman" charset="0"/>
              </a:rPr>
              <a:t>+</a:t>
            </a:r>
            <a:r>
              <a:rPr lang="en-US" sz="2000">
                <a:solidFill>
                  <a:srgbClr val="6600CC"/>
                </a:solidFill>
                <a:latin typeface="Comic Sans MS" charset="0"/>
                <a:cs typeface="Times New Roman" charset="0"/>
                <a:sym typeface="Symbol" charset="0"/>
              </a:rPr>
              <a:t></a:t>
            </a:r>
            <a:r>
              <a:rPr lang="en-US" sz="2000">
                <a:solidFill>
                  <a:srgbClr val="6600CC"/>
                </a:solidFill>
                <a:latin typeface="Comic Sans MS" charset="0"/>
                <a:cs typeface="Times New Roman" charset="0"/>
              </a:rPr>
              <a:t>0</a:t>
            </a:r>
            <a:r>
              <a:rPr lang="en-US" sz="2000" baseline="30000">
                <a:solidFill>
                  <a:srgbClr val="6600CC"/>
                </a:solidFill>
                <a:latin typeface="Comic Sans MS" charset="0"/>
                <a:cs typeface="Times New Roman" charset="0"/>
                <a:sym typeface="Symbol" charset="0"/>
              </a:rPr>
              <a:t>+</a:t>
            </a:r>
            <a:r>
              <a:rPr lang="en-US" sz="2000">
                <a:solidFill>
                  <a:srgbClr val="6600CC"/>
                </a:solidFill>
                <a:latin typeface="Comic Sans MS" charset="0"/>
                <a:cs typeface="Times New Roman" charset="0"/>
                <a:sym typeface="Symbol" charset="0"/>
              </a:rPr>
              <a:t> </a:t>
            </a:r>
            <a:r>
              <a:rPr lang="sv-SE" sz="2000">
                <a:solidFill>
                  <a:srgbClr val="6600CC"/>
                </a:solidFill>
                <a:latin typeface="Comic Sans MS" charset="0"/>
                <a:cs typeface="Times New Roman" charset="0"/>
                <a:sym typeface="Symbol" charset="0"/>
              </a:rPr>
              <a:t>Beta </a:t>
            </a:r>
            <a:r>
              <a:rPr lang="en-US" sz="2000">
                <a:solidFill>
                  <a:srgbClr val="6600CC"/>
                </a:solidFill>
                <a:latin typeface="Comic Sans MS" charset="0"/>
                <a:cs typeface="Times New Roman" charset="0"/>
                <a:sym typeface="Symbol" charset="0"/>
              </a:rPr>
              <a:t>Decay of </a:t>
            </a:r>
            <a:r>
              <a:rPr lang="en-US" sz="2000" baseline="30000">
                <a:solidFill>
                  <a:srgbClr val="6600CC"/>
                </a:solidFill>
                <a:latin typeface="Comic Sans MS" charset="0"/>
                <a:cs typeface="Times New Roman" charset="0"/>
                <a:sym typeface="Symbol" charset="0"/>
              </a:rPr>
              <a:t>32</a:t>
            </a:r>
            <a:r>
              <a:rPr lang="en-US" sz="2000">
                <a:solidFill>
                  <a:srgbClr val="6600CC"/>
                </a:solidFill>
                <a:latin typeface="Comic Sans MS" charset="0"/>
                <a:cs typeface="Times New Roman" charset="0"/>
                <a:sym typeface="Symbol" charset="0"/>
              </a:rPr>
              <a:t>Ar</a:t>
            </a:r>
          </a:p>
          <a:p>
            <a:pPr eaLnBrk="0" hangingPunct="0"/>
            <a:endParaRPr lang="en-US" sz="2000">
              <a:solidFill>
                <a:srgbClr val="6600CC"/>
              </a:solidFill>
              <a:latin typeface="Comic Sans MS" charset="0"/>
              <a:cs typeface="Times New Roman" charset="0"/>
              <a:sym typeface="Symbol" charset="0"/>
            </a:endParaRPr>
          </a:p>
        </p:txBody>
      </p:sp>
      <p:sp>
        <p:nvSpPr>
          <p:cNvPr id="203781" name="Oval 5"/>
          <p:cNvSpPr>
            <a:spLocks noChangeArrowheads="1"/>
          </p:cNvSpPr>
          <p:nvPr/>
        </p:nvSpPr>
        <p:spPr bwMode="auto">
          <a:xfrm>
            <a:off x="5181600" y="3429000"/>
            <a:ext cx="685800" cy="685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782" name="Line 6"/>
          <p:cNvSpPr>
            <a:spLocks noChangeShapeType="1"/>
          </p:cNvSpPr>
          <p:nvPr/>
        </p:nvSpPr>
        <p:spPr bwMode="auto">
          <a:xfrm flipH="1" flipV="1">
            <a:off x="4419600" y="2362200"/>
            <a:ext cx="914400" cy="1143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783" name="Line 7"/>
          <p:cNvSpPr>
            <a:spLocks noChangeShapeType="1"/>
          </p:cNvSpPr>
          <p:nvPr/>
        </p:nvSpPr>
        <p:spPr bwMode="auto">
          <a:xfrm flipH="1">
            <a:off x="5105400" y="4038600"/>
            <a:ext cx="228600" cy="304800"/>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784" name="Oval 8"/>
          <p:cNvSpPr>
            <a:spLocks noChangeArrowheads="1"/>
          </p:cNvSpPr>
          <p:nvPr/>
        </p:nvSpPr>
        <p:spPr bwMode="auto">
          <a:xfrm>
            <a:off x="6019800" y="3733800"/>
            <a:ext cx="685800" cy="6858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3785" name="Line 9"/>
          <p:cNvSpPr>
            <a:spLocks noChangeShapeType="1"/>
          </p:cNvSpPr>
          <p:nvPr/>
        </p:nvSpPr>
        <p:spPr bwMode="auto">
          <a:xfrm>
            <a:off x="5867400" y="3886200"/>
            <a:ext cx="15240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786" name="Line 10"/>
          <p:cNvSpPr>
            <a:spLocks noChangeShapeType="1"/>
          </p:cNvSpPr>
          <p:nvPr/>
        </p:nvSpPr>
        <p:spPr bwMode="auto">
          <a:xfrm flipV="1">
            <a:off x="6629400" y="2667000"/>
            <a:ext cx="1219200" cy="1143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787" name="Line 11"/>
          <p:cNvSpPr>
            <a:spLocks noChangeShapeType="1"/>
          </p:cNvSpPr>
          <p:nvPr/>
        </p:nvSpPr>
        <p:spPr bwMode="auto">
          <a:xfrm>
            <a:off x="6629400" y="4343400"/>
            <a:ext cx="914400" cy="685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788" name="Line 12"/>
          <p:cNvSpPr>
            <a:spLocks noChangeShapeType="1"/>
          </p:cNvSpPr>
          <p:nvPr/>
        </p:nvSpPr>
        <p:spPr bwMode="auto">
          <a:xfrm>
            <a:off x="5181600" y="2133600"/>
            <a:ext cx="106680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789" name="Line 13"/>
          <p:cNvSpPr>
            <a:spLocks noChangeShapeType="1"/>
          </p:cNvSpPr>
          <p:nvPr/>
        </p:nvSpPr>
        <p:spPr bwMode="auto">
          <a:xfrm flipV="1">
            <a:off x="6248400" y="2514600"/>
            <a:ext cx="91440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790" name="Text Box 14"/>
          <p:cNvSpPr txBox="1">
            <a:spLocks noChangeArrowheads="1"/>
          </p:cNvSpPr>
          <p:nvPr/>
        </p:nvSpPr>
        <p:spPr bwMode="auto">
          <a:xfrm>
            <a:off x="4267200" y="1905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sv-SE" sz="2400">
                <a:latin typeface="Times New Roman" charset="0"/>
              </a:rPr>
              <a:t>p</a:t>
            </a:r>
            <a:endParaRPr lang="en-US" sz="2400">
              <a:latin typeface="Times New Roman" charset="0"/>
            </a:endParaRPr>
          </a:p>
        </p:txBody>
      </p:sp>
      <p:sp>
        <p:nvSpPr>
          <p:cNvPr id="203791" name="Text Box 15"/>
          <p:cNvSpPr txBox="1">
            <a:spLocks noChangeArrowheads="1"/>
          </p:cNvSpPr>
          <p:nvPr/>
        </p:nvSpPr>
        <p:spPr bwMode="auto">
          <a:xfrm>
            <a:off x="4800600" y="42672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sv-SE" sz="2400">
                <a:latin typeface="Times New Roman" charset="0"/>
              </a:rPr>
              <a:t>R</a:t>
            </a:r>
            <a:endParaRPr lang="en-US" sz="2400">
              <a:latin typeface="Times New Roman" charset="0"/>
            </a:endParaRPr>
          </a:p>
        </p:txBody>
      </p:sp>
      <p:sp>
        <p:nvSpPr>
          <p:cNvPr id="203792" name="Text Box 16"/>
          <p:cNvSpPr txBox="1">
            <a:spLocks noChangeArrowheads="1"/>
          </p:cNvSpPr>
          <p:nvPr/>
        </p:nvSpPr>
        <p:spPr bwMode="auto">
          <a:xfrm>
            <a:off x="7848600" y="22098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sv-SE" sz="2400">
                <a:latin typeface="Symbol" charset="0"/>
              </a:rPr>
              <a:t>b</a:t>
            </a:r>
            <a:r>
              <a:rPr lang="sv-SE" sz="2400" baseline="30000">
                <a:latin typeface="Times New Roman" charset="0"/>
              </a:rPr>
              <a:t>+</a:t>
            </a:r>
            <a:endParaRPr lang="en-US" sz="2400" baseline="30000">
              <a:latin typeface="Times New Roman" charset="0"/>
            </a:endParaRPr>
          </a:p>
        </p:txBody>
      </p:sp>
      <p:sp>
        <p:nvSpPr>
          <p:cNvPr id="203793" name="Text Box 17"/>
          <p:cNvSpPr txBox="1">
            <a:spLocks noChangeArrowheads="1"/>
          </p:cNvSpPr>
          <p:nvPr/>
        </p:nvSpPr>
        <p:spPr bwMode="auto">
          <a:xfrm>
            <a:off x="7543800" y="4724400"/>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sv-SE" sz="2400">
                <a:latin typeface="Symbol" charset="0"/>
              </a:rPr>
              <a:t>n</a:t>
            </a:r>
            <a:endParaRPr lang="en-US" sz="2400" baseline="30000">
              <a:latin typeface="Times New Roman" charset="0"/>
            </a:endParaRPr>
          </a:p>
        </p:txBody>
      </p:sp>
      <p:sp>
        <p:nvSpPr>
          <p:cNvPr id="203794" name="Text Box 18"/>
          <p:cNvSpPr txBox="1">
            <a:spLocks noChangeArrowheads="1"/>
          </p:cNvSpPr>
          <p:nvPr/>
        </p:nvSpPr>
        <p:spPr bwMode="auto">
          <a:xfrm>
            <a:off x="5943600" y="25908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sv-SE" sz="2400">
                <a:latin typeface="Symbol" charset="0"/>
                <a:sym typeface="Symbol" charset="0"/>
              </a:rPr>
              <a:t></a:t>
            </a:r>
            <a:r>
              <a:rPr lang="sv-SE" sz="2400" baseline="-25000">
                <a:latin typeface="Symbol" charset="0"/>
                <a:sym typeface="Symbol" charset="0"/>
              </a:rPr>
              <a:t>b</a:t>
            </a:r>
            <a:r>
              <a:rPr lang="sv-SE" sz="2400" baseline="-25000">
                <a:latin typeface="Times New Roman" charset="0"/>
                <a:sym typeface="Symbol" charset="0"/>
              </a:rPr>
              <a:t>p</a:t>
            </a:r>
            <a:endParaRPr lang="en-US" sz="2400" baseline="30000">
              <a:latin typeface="Times New Roman" charset="0"/>
            </a:endParaRPr>
          </a:p>
        </p:txBody>
      </p:sp>
      <p:sp>
        <p:nvSpPr>
          <p:cNvPr id="203795" name="Text Box 19"/>
          <p:cNvSpPr txBox="1">
            <a:spLocks noChangeArrowheads="1"/>
          </p:cNvSpPr>
          <p:nvPr/>
        </p:nvSpPr>
        <p:spPr bwMode="auto">
          <a:xfrm>
            <a:off x="6705600" y="3886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sv-SE" sz="2400">
                <a:latin typeface="Symbol" charset="0"/>
                <a:sym typeface="Symbol" charset="0"/>
              </a:rPr>
              <a:t></a:t>
            </a:r>
            <a:r>
              <a:rPr lang="sv-SE" sz="2400" baseline="-25000">
                <a:latin typeface="Symbol" charset="0"/>
                <a:sym typeface="Symbol" charset="0"/>
              </a:rPr>
              <a:t>bn</a:t>
            </a:r>
            <a:endParaRPr lang="en-US" sz="2400" baseline="30000">
              <a:latin typeface="Times New Roman" charset="0"/>
            </a:endParaRPr>
          </a:p>
        </p:txBody>
      </p:sp>
      <p:sp>
        <p:nvSpPr>
          <p:cNvPr id="203796" name="Line 20"/>
          <p:cNvSpPr>
            <a:spLocks noChangeShapeType="1"/>
          </p:cNvSpPr>
          <p:nvPr/>
        </p:nvSpPr>
        <p:spPr bwMode="auto">
          <a:xfrm flipH="1">
            <a:off x="5943600" y="2895600"/>
            <a:ext cx="76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797" name="Line 21"/>
          <p:cNvSpPr>
            <a:spLocks noChangeShapeType="1"/>
          </p:cNvSpPr>
          <p:nvPr/>
        </p:nvSpPr>
        <p:spPr bwMode="auto">
          <a:xfrm>
            <a:off x="6400800" y="2819400"/>
            <a:ext cx="228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798" name="Line 22"/>
          <p:cNvSpPr>
            <a:spLocks noChangeShapeType="1"/>
          </p:cNvSpPr>
          <p:nvPr/>
        </p:nvSpPr>
        <p:spPr bwMode="auto">
          <a:xfrm flipH="1" flipV="1">
            <a:off x="6705600" y="3733800"/>
            <a:ext cx="152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799" name="Line 23"/>
          <p:cNvSpPr>
            <a:spLocks noChangeShapeType="1"/>
          </p:cNvSpPr>
          <p:nvPr/>
        </p:nvSpPr>
        <p:spPr bwMode="auto">
          <a:xfrm flipH="1">
            <a:off x="6705600" y="4267200"/>
            <a:ext cx="762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800" name="Line 24"/>
          <p:cNvSpPr>
            <a:spLocks noChangeShapeType="1"/>
          </p:cNvSpPr>
          <p:nvPr/>
        </p:nvSpPr>
        <p:spPr bwMode="auto">
          <a:xfrm>
            <a:off x="2667000" y="304800"/>
            <a:ext cx="32004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801" name="Line 25"/>
          <p:cNvSpPr>
            <a:spLocks noChangeShapeType="1"/>
          </p:cNvSpPr>
          <p:nvPr/>
        </p:nvSpPr>
        <p:spPr bwMode="auto">
          <a:xfrm>
            <a:off x="2667000" y="1447800"/>
            <a:ext cx="32004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3802" name="Text Box 26"/>
          <p:cNvSpPr txBox="1">
            <a:spLocks noChangeArrowheads="1"/>
          </p:cNvSpPr>
          <p:nvPr/>
        </p:nvSpPr>
        <p:spPr bwMode="auto">
          <a:xfrm>
            <a:off x="250825" y="5359400"/>
            <a:ext cx="19812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sv-SE" sz="1400">
                <a:latin typeface="Times New Roman" charset="0"/>
              </a:rPr>
              <a:t>E. Adelberger et al., PRL83 (1999) 1299</a:t>
            </a:r>
            <a:endParaRPr lang="en-US" sz="1400">
              <a:latin typeface="Times New Roman" charset="0"/>
            </a:endParaRPr>
          </a:p>
        </p:txBody>
      </p:sp>
      <p:sp>
        <p:nvSpPr>
          <p:cNvPr id="203803" name="Text Box 27"/>
          <p:cNvSpPr txBox="1">
            <a:spLocks noChangeArrowheads="1"/>
          </p:cNvSpPr>
          <p:nvPr/>
        </p:nvSpPr>
        <p:spPr bwMode="auto">
          <a:xfrm>
            <a:off x="5076825" y="1484313"/>
            <a:ext cx="3048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sv-SE" sz="2000">
                <a:latin typeface="Times New Roman" charset="0"/>
              </a:rPr>
              <a:t>e</a:t>
            </a:r>
            <a:r>
              <a:rPr lang="sv-SE" sz="2000">
                <a:latin typeface="Symbol" charset="0"/>
              </a:rPr>
              <a:t>n </a:t>
            </a:r>
            <a:r>
              <a:rPr lang="sv-SE" sz="2000">
                <a:latin typeface="Times New Roman" charset="0"/>
              </a:rPr>
              <a:t>correlation coeff.</a:t>
            </a:r>
            <a:br>
              <a:rPr lang="sv-SE" sz="2000">
                <a:latin typeface="Times New Roman" charset="0"/>
              </a:rPr>
            </a:br>
            <a:r>
              <a:rPr lang="sv-SE" sz="2000">
                <a:latin typeface="Times New Roman" charset="0"/>
              </a:rPr>
              <a:t>a = 0.9989(52)</a:t>
            </a:r>
            <a:endParaRPr lang="en-US" sz="2000">
              <a:latin typeface="Times New Roman" charset="0"/>
            </a:endParaRPr>
          </a:p>
        </p:txBody>
      </p:sp>
      <p:sp>
        <p:nvSpPr>
          <p:cNvPr id="203804" name="Rectangle 28"/>
          <p:cNvSpPr>
            <a:spLocks noChangeArrowheads="1"/>
          </p:cNvSpPr>
          <p:nvPr/>
        </p:nvSpPr>
        <p:spPr bwMode="auto">
          <a:xfrm>
            <a:off x="5486400" y="5257800"/>
            <a:ext cx="2398713" cy="6921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latin typeface="Times New Roman" charset="0"/>
            </a:endParaRPr>
          </a:p>
        </p:txBody>
      </p:sp>
      <p:sp>
        <p:nvSpPr>
          <p:cNvPr id="203805" name="Text Box 29"/>
          <p:cNvSpPr txBox="1">
            <a:spLocks noChangeArrowheads="1"/>
          </p:cNvSpPr>
          <p:nvPr/>
        </p:nvSpPr>
        <p:spPr bwMode="auto">
          <a:xfrm>
            <a:off x="5580063" y="5300663"/>
            <a:ext cx="3311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sv-SE">
                <a:latin typeface="Times New Roman" charset="0"/>
              </a:rPr>
              <a:t>a = 1.0050(52)</a:t>
            </a:r>
            <a:br>
              <a:rPr lang="sv-SE">
                <a:latin typeface="Times New Roman" charset="0"/>
              </a:rPr>
            </a:br>
            <a:r>
              <a:rPr lang="sv-SE" sz="1400">
                <a:latin typeface="Times New Roman" charset="0"/>
              </a:rPr>
              <a:t>Blaum, PRL91(03)260801</a:t>
            </a:r>
          </a:p>
        </p:txBody>
      </p:sp>
      <p:sp>
        <p:nvSpPr>
          <p:cNvPr id="203806" name="AutoShape 30"/>
          <p:cNvSpPr>
            <a:spLocks noChangeArrowheads="1"/>
          </p:cNvSpPr>
          <p:nvPr/>
        </p:nvSpPr>
        <p:spPr bwMode="auto">
          <a:xfrm>
            <a:off x="3348038" y="5949950"/>
            <a:ext cx="503237" cy="574675"/>
          </a:xfrm>
          <a:prstGeom prst="upArrow">
            <a:avLst>
              <a:gd name="adj1" fmla="val 50000"/>
              <a:gd name="adj2" fmla="val 28549"/>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endParaRPr lang="en-US"/>
          </a:p>
        </p:txBody>
      </p:sp>
      <p:sp>
        <p:nvSpPr>
          <p:cNvPr id="203808" name="Text Box 32"/>
          <p:cNvSpPr txBox="1">
            <a:spLocks noChangeArrowheads="1"/>
          </p:cNvSpPr>
          <p:nvPr/>
        </p:nvSpPr>
        <p:spPr bwMode="auto">
          <a:xfrm>
            <a:off x="5940425" y="6092825"/>
            <a:ext cx="16922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1400" dirty="0" err="1" smtClean="0">
                <a:solidFill>
                  <a:srgbClr val="6600FF"/>
                </a:solidFill>
                <a:latin typeface="Symbol" charset="2"/>
                <a:cs typeface="Symbol" charset="2"/>
              </a:rPr>
              <a:t>d</a:t>
            </a:r>
            <a:r>
              <a:rPr lang="en-US" sz="1400" dirty="0" err="1" smtClean="0">
                <a:solidFill>
                  <a:srgbClr val="6600FF"/>
                </a:solidFill>
                <a:latin typeface="Bookman Old Style" charset="0"/>
              </a:rPr>
              <a:t>m</a:t>
            </a:r>
            <a:r>
              <a:rPr lang="en-US" sz="1400" dirty="0" smtClean="0">
                <a:solidFill>
                  <a:srgbClr val="6600FF"/>
                </a:solidFill>
                <a:latin typeface="Bookman Old Style" charset="0"/>
              </a:rPr>
              <a:t>=1.8 keV/c</a:t>
            </a:r>
            <a:r>
              <a:rPr lang="en-US" sz="1400" baseline="30000" dirty="0" smtClean="0">
                <a:solidFill>
                  <a:srgbClr val="6600FF"/>
                </a:solidFill>
                <a:latin typeface="Bookman Old Style" charset="0"/>
              </a:rPr>
              <a:t>2</a:t>
            </a:r>
            <a:endParaRPr lang="en-US" sz="1400" baseline="30000" dirty="0">
              <a:solidFill>
                <a:srgbClr val="6600FF"/>
              </a:solidFill>
              <a:latin typeface="Bookman Old Style" charset="0"/>
            </a:endParaRPr>
          </a:p>
        </p:txBody>
      </p:sp>
    </p:spTree>
    <p:extLst>
      <p:ext uri="{BB962C8B-B14F-4D97-AF65-F5344CB8AC3E}">
        <p14:creationId xmlns:p14="http://schemas.microsoft.com/office/powerpoint/2010/main" val="9980009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73388" y="1583459"/>
            <a:ext cx="5905500" cy="4895850"/>
            <a:chOff x="611188" y="476250"/>
            <a:chExt cx="5905500" cy="489585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665288"/>
              <a:ext cx="34925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5"/>
            <p:cNvSpPr txBox="1">
              <a:spLocks noChangeArrowheads="1"/>
            </p:cNvSpPr>
            <p:nvPr/>
          </p:nvSpPr>
          <p:spPr bwMode="auto">
            <a:xfrm>
              <a:off x="4787900" y="1484313"/>
              <a:ext cx="1081088" cy="376237"/>
            </a:xfrm>
            <a:prstGeom prst="rect">
              <a:avLst/>
            </a:prstGeom>
            <a:solidFill>
              <a:srgbClr val="FFFF00"/>
            </a:solidFill>
            <a:ln w="9525">
              <a:solidFill>
                <a:schemeClr val="tx1"/>
              </a:solidFill>
              <a:miter lim="800000"/>
              <a:headEnd/>
              <a:tailEnd/>
            </a:ln>
            <a:effectLst>
              <a:outerShdw blurRad="63500" dist="107763" dir="13500000" algn="ctr" rotWithShape="0">
                <a:schemeClr val="bg2">
                  <a:alpha val="50000"/>
                </a:scheme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sv-SE" sz="1800">
                  <a:latin typeface="Bookman Old Style" charset="0"/>
                </a:rPr>
                <a:t>DLTS</a:t>
              </a:r>
              <a:endParaRPr lang="en-US" sz="1800">
                <a:latin typeface="Bookman Old Style" charset="0"/>
              </a:endParaRPr>
            </a:p>
          </p:txBody>
        </p:sp>
        <p:sp>
          <p:nvSpPr>
            <p:cNvPr id="4" name="Oval 24"/>
            <p:cNvSpPr>
              <a:spLocks noChangeArrowheads="1"/>
            </p:cNvSpPr>
            <p:nvPr/>
          </p:nvSpPr>
          <p:spPr bwMode="auto">
            <a:xfrm>
              <a:off x="611188" y="2492375"/>
              <a:ext cx="647700" cy="431800"/>
            </a:xfrm>
            <a:prstGeom prst="ellipse">
              <a:avLst/>
            </a:prstGeom>
            <a:solidFill>
              <a:srgbClr val="FFFF00"/>
            </a:solidFill>
            <a:ln w="9525">
              <a:solidFill>
                <a:schemeClr val="tx1"/>
              </a:solidFill>
              <a:round/>
              <a:headEnd/>
              <a:tailEnd/>
            </a:ln>
            <a:effectLst>
              <a:outerShdw blurRad="63500" dist="107763" dir="13500000" algn="ctr" rotWithShape="0">
                <a:schemeClr val="bg2">
                  <a:alpha val="50000"/>
                </a:schemeClr>
              </a:outerShdw>
            </a:effectLst>
          </p:spPr>
          <p:txBody>
            <a:bodyPr wrap="none" anchor="ctr"/>
            <a:lstStyle/>
            <a:p>
              <a:pPr algn="ctr"/>
              <a:r>
                <a:rPr lang="sv-SE">
                  <a:latin typeface="Bookman Old Style" charset="0"/>
                </a:rPr>
                <a:t>NO</a:t>
              </a:r>
              <a:endParaRPr lang="en-US">
                <a:latin typeface="Bookman Old Style" charset="0"/>
              </a:endParaRPr>
            </a:p>
          </p:txBody>
        </p:sp>
        <p:sp>
          <p:nvSpPr>
            <p:cNvPr id="5" name="Rectangle 36"/>
            <p:cNvSpPr>
              <a:spLocks noChangeArrowheads="1"/>
            </p:cNvSpPr>
            <p:nvPr/>
          </p:nvSpPr>
          <p:spPr bwMode="auto">
            <a:xfrm>
              <a:off x="5292725" y="4076700"/>
              <a:ext cx="792163" cy="503238"/>
            </a:xfrm>
            <a:prstGeom prst="rect">
              <a:avLst/>
            </a:prstGeom>
            <a:solidFill>
              <a:srgbClr val="FFFF00"/>
            </a:solidFill>
            <a:ln w="9525">
              <a:solidFill>
                <a:schemeClr val="tx1"/>
              </a:solidFill>
              <a:miter lim="800000"/>
              <a:headEnd/>
              <a:tailEnd/>
            </a:ln>
            <a:effectLst>
              <a:outerShdw blurRad="63500" dist="107763" dir="13500000" algn="ctr" rotWithShape="0">
                <a:schemeClr val="bg2">
                  <a:alpha val="50000"/>
                </a:schemeClr>
              </a:outerShdw>
            </a:effectLst>
          </p:spPr>
          <p:txBody>
            <a:bodyPr wrap="none" anchor="ctr"/>
            <a:lstStyle/>
            <a:p>
              <a:pPr algn="ctr"/>
              <a:r>
                <a:rPr lang="sv-SE">
                  <a:latin typeface="Bookman Old Style" charset="0"/>
                </a:rPr>
                <a:t>ESR</a:t>
              </a:r>
              <a:endParaRPr lang="en-US">
                <a:latin typeface="Bookman Old Style" charset="0"/>
              </a:endParaRPr>
            </a:p>
          </p:txBody>
        </p:sp>
        <p:sp>
          <p:nvSpPr>
            <p:cNvPr id="6" name="AutoShape 42"/>
            <p:cNvSpPr>
              <a:spLocks noChangeArrowheads="1"/>
            </p:cNvSpPr>
            <p:nvPr/>
          </p:nvSpPr>
          <p:spPr bwMode="auto">
            <a:xfrm>
              <a:off x="827088" y="3932238"/>
              <a:ext cx="647700" cy="433387"/>
            </a:xfrm>
            <a:prstGeom prst="roundRect">
              <a:avLst>
                <a:gd name="adj" fmla="val 16667"/>
              </a:avLst>
            </a:prstGeom>
            <a:solidFill>
              <a:srgbClr val="FFFF00"/>
            </a:solidFill>
            <a:ln w="9525">
              <a:solidFill>
                <a:schemeClr val="tx1"/>
              </a:solidFill>
              <a:round/>
              <a:headEnd/>
              <a:tailEnd/>
            </a:ln>
            <a:effectLst>
              <a:outerShdw blurRad="63500" dist="107763" dir="13500000" algn="ctr" rotWithShape="0">
                <a:schemeClr val="bg2">
                  <a:alpha val="50000"/>
                </a:schemeClr>
              </a:outerShdw>
            </a:effectLst>
          </p:spPr>
          <p:txBody>
            <a:bodyPr wrap="none" anchor="ctr"/>
            <a:lstStyle/>
            <a:p>
              <a:pPr algn="ctr"/>
              <a:r>
                <a:rPr lang="sv-SE">
                  <a:latin typeface="Bookman Old Style" charset="0"/>
                </a:rPr>
                <a:t>PL</a:t>
              </a:r>
              <a:endParaRPr lang="en-US">
                <a:latin typeface="Bookman Old Style" charset="0"/>
              </a:endParaRPr>
            </a:p>
          </p:txBody>
        </p:sp>
        <p:sp>
          <p:nvSpPr>
            <p:cNvPr id="7" name="Oval 44"/>
            <p:cNvSpPr>
              <a:spLocks noChangeArrowheads="1"/>
            </p:cNvSpPr>
            <p:nvPr/>
          </p:nvSpPr>
          <p:spPr bwMode="auto">
            <a:xfrm>
              <a:off x="2338388" y="4652963"/>
              <a:ext cx="1873250" cy="719137"/>
            </a:xfrm>
            <a:prstGeom prst="ellipse">
              <a:avLst/>
            </a:prstGeom>
            <a:solidFill>
              <a:srgbClr val="FFFF00"/>
            </a:solidFill>
            <a:ln w="9525">
              <a:solidFill>
                <a:schemeClr val="tx1"/>
              </a:solidFill>
              <a:round/>
              <a:headEnd/>
              <a:tailEnd/>
            </a:ln>
            <a:effectLst>
              <a:outerShdw blurRad="63500" dist="107763" dir="13500000" algn="ctr" rotWithShape="0">
                <a:schemeClr val="bg2">
                  <a:alpha val="50000"/>
                </a:schemeClr>
              </a:outerShdw>
            </a:effectLst>
          </p:spPr>
          <p:txBody>
            <a:bodyPr wrap="none" anchor="ctr"/>
            <a:lstStyle/>
            <a:p>
              <a:pPr algn="ctr"/>
              <a:r>
                <a:rPr lang="sv-SE">
                  <a:latin typeface="Bookman Old Style" charset="0"/>
                </a:rPr>
                <a:t>Mössbauer</a:t>
              </a:r>
              <a:endParaRPr lang="en-US">
                <a:latin typeface="Bookman Old Style" charset="0"/>
              </a:endParaRPr>
            </a:p>
          </p:txBody>
        </p:sp>
        <p:sp>
          <p:nvSpPr>
            <p:cNvPr id="8" name="Oval 46"/>
            <p:cNvSpPr>
              <a:spLocks noChangeArrowheads="1"/>
            </p:cNvSpPr>
            <p:nvPr/>
          </p:nvSpPr>
          <p:spPr bwMode="auto">
            <a:xfrm>
              <a:off x="1403350" y="1339850"/>
              <a:ext cx="792163" cy="504825"/>
            </a:xfrm>
            <a:prstGeom prst="ellipse">
              <a:avLst/>
            </a:prstGeom>
            <a:solidFill>
              <a:srgbClr val="FFFF00"/>
            </a:solidFill>
            <a:ln w="9525">
              <a:solidFill>
                <a:schemeClr val="tx1"/>
              </a:solidFill>
              <a:round/>
              <a:headEnd/>
              <a:tailEnd/>
            </a:ln>
            <a:effectLst>
              <a:outerShdw blurRad="63500" dist="107763" dir="13500000" algn="ctr" rotWithShape="0">
                <a:schemeClr val="bg2">
                  <a:alpha val="50000"/>
                </a:schemeClr>
              </a:outerShdw>
            </a:effectLst>
          </p:spPr>
          <p:txBody>
            <a:bodyPr wrap="none" anchor="ctr"/>
            <a:lstStyle/>
            <a:p>
              <a:pPr algn="ctr"/>
              <a:r>
                <a:rPr lang="sv-SE">
                  <a:latin typeface="Bookman Old Style" charset="0"/>
                </a:rPr>
                <a:t>PAC</a:t>
              </a:r>
              <a:endParaRPr lang="en-US">
                <a:latin typeface="Bookman Old Style" charset="0"/>
              </a:endParaRPr>
            </a:p>
          </p:txBody>
        </p:sp>
        <p:sp>
          <p:nvSpPr>
            <p:cNvPr id="9" name="Oval 51"/>
            <p:cNvSpPr>
              <a:spLocks noChangeArrowheads="1"/>
            </p:cNvSpPr>
            <p:nvPr/>
          </p:nvSpPr>
          <p:spPr bwMode="auto">
            <a:xfrm>
              <a:off x="2698750" y="476250"/>
              <a:ext cx="1728788" cy="792163"/>
            </a:xfrm>
            <a:prstGeom prst="ellipse">
              <a:avLst/>
            </a:prstGeom>
            <a:solidFill>
              <a:srgbClr val="FFFF00"/>
            </a:solidFill>
            <a:ln w="9525">
              <a:solidFill>
                <a:schemeClr val="tx1"/>
              </a:solidFill>
              <a:round/>
              <a:headEnd/>
              <a:tailEnd/>
            </a:ln>
            <a:effectLst>
              <a:outerShdw blurRad="63500" dist="107763" dir="13500000" algn="ctr" rotWithShape="0">
                <a:schemeClr val="bg2">
                  <a:alpha val="50000"/>
                </a:schemeClr>
              </a:outerShdw>
            </a:effectLst>
          </p:spPr>
          <p:txBody>
            <a:bodyPr wrap="none" anchor="ctr"/>
            <a:lstStyle/>
            <a:p>
              <a:pPr algn="ctr"/>
              <a:r>
                <a:rPr lang="sv-SE" sz="1600">
                  <a:latin typeface="Bookman Old Style" charset="0"/>
                </a:rPr>
                <a:t>Channeling</a:t>
              </a:r>
              <a:br>
                <a:rPr lang="sv-SE" sz="1600">
                  <a:latin typeface="Bookman Old Style" charset="0"/>
                </a:rPr>
              </a:br>
              <a:r>
                <a:rPr lang="sv-SE" sz="1600">
                  <a:latin typeface="Bookman Old Style" charset="0"/>
                </a:rPr>
                <a:t>Blocking</a:t>
              </a:r>
              <a:endParaRPr lang="en-US" sz="1600">
                <a:latin typeface="Bookman Old Style" charset="0"/>
              </a:endParaRPr>
            </a:p>
          </p:txBody>
        </p:sp>
        <p:sp>
          <p:nvSpPr>
            <p:cNvPr id="10" name="Text Box 58"/>
            <p:cNvSpPr txBox="1">
              <a:spLocks noChangeArrowheads="1"/>
            </p:cNvSpPr>
            <p:nvPr/>
          </p:nvSpPr>
          <p:spPr bwMode="auto">
            <a:xfrm>
              <a:off x="5219700" y="2636838"/>
              <a:ext cx="1296988" cy="376237"/>
            </a:xfrm>
            <a:prstGeom prst="rect">
              <a:avLst/>
            </a:prstGeom>
            <a:solidFill>
              <a:srgbClr val="FFFF00"/>
            </a:solidFill>
            <a:ln w="9525">
              <a:solidFill>
                <a:schemeClr val="tx1"/>
              </a:solidFill>
              <a:miter lim="800000"/>
              <a:headEnd/>
              <a:tailEnd/>
            </a:ln>
            <a:effectLst>
              <a:outerShdw blurRad="63500" dist="107763" dir="13500000" algn="ctr" rotWithShape="0">
                <a:schemeClr val="bg2">
                  <a:alpha val="50000"/>
                </a:scheme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800">
                  <a:latin typeface="Bookman Old Style" charset="0"/>
                </a:rPr>
                <a:t>Diffusion</a:t>
              </a:r>
              <a:endParaRPr lang="en-US" sz="1800">
                <a:latin typeface="Bookman Old Style" charset="0"/>
              </a:endParaRPr>
            </a:p>
          </p:txBody>
        </p:sp>
      </p:grpSp>
      <p:pic>
        <p:nvPicPr>
          <p:cNvPr id="12" name="Picture 11" descr="ISOLDEBio.jpg"/>
          <p:cNvPicPr>
            <a:picLocks noChangeAspect="1"/>
          </p:cNvPicPr>
          <p:nvPr/>
        </p:nvPicPr>
        <p:blipFill rotWithShape="1">
          <a:blip r:embed="rId3">
            <a:extLst>
              <a:ext uri="{28A0092B-C50C-407E-A947-70E740481C1C}">
                <a14:useLocalDpi xmlns:a14="http://schemas.microsoft.com/office/drawing/2010/main" val="0"/>
              </a:ext>
            </a:extLst>
          </a:blip>
          <a:srcRect l="22865" t="3648" r="24914" b="6295"/>
          <a:stretch/>
        </p:blipFill>
        <p:spPr>
          <a:xfrm>
            <a:off x="6439067" y="3348417"/>
            <a:ext cx="2588939" cy="3348418"/>
          </a:xfrm>
          <a:prstGeom prst="rect">
            <a:avLst/>
          </a:prstGeom>
        </p:spPr>
      </p:pic>
      <p:sp>
        <p:nvSpPr>
          <p:cNvPr id="13" name="TextBox 12"/>
          <p:cNvSpPr txBox="1"/>
          <p:nvPr/>
        </p:nvSpPr>
        <p:spPr>
          <a:xfrm>
            <a:off x="3097704" y="288657"/>
            <a:ext cx="2154925" cy="646331"/>
          </a:xfrm>
          <a:prstGeom prst="rect">
            <a:avLst/>
          </a:prstGeom>
          <a:noFill/>
        </p:spPr>
        <p:txBody>
          <a:bodyPr wrap="square" rtlCol="0">
            <a:spAutoFit/>
          </a:bodyPr>
          <a:lstStyle/>
          <a:p>
            <a:pPr algn="ctr"/>
            <a:r>
              <a:rPr lang="en-US" sz="3600" b="1" dirty="0" smtClean="0">
                <a:solidFill>
                  <a:srgbClr val="FF0000"/>
                </a:solidFill>
                <a:latin typeface="Comic Sans MS"/>
                <a:cs typeface="Comic Sans MS"/>
              </a:rPr>
              <a:t>1976</a:t>
            </a:r>
            <a:endParaRPr lang="en-US" sz="3600" b="1" dirty="0">
              <a:solidFill>
                <a:srgbClr val="FF0000"/>
              </a:solidFill>
              <a:latin typeface="Comic Sans MS"/>
              <a:cs typeface="Comic Sans MS"/>
            </a:endParaRPr>
          </a:p>
        </p:txBody>
      </p:sp>
      <p:pic>
        <p:nvPicPr>
          <p:cNvPr id="14" name="Picture 13" descr="H. Haas.jpg"/>
          <p:cNvPicPr>
            <a:picLocks noChangeAspect="1"/>
          </p:cNvPicPr>
          <p:nvPr/>
        </p:nvPicPr>
        <p:blipFill rotWithShape="1">
          <a:blip r:embed="rId4">
            <a:extLst>
              <a:ext uri="{28A0092B-C50C-407E-A947-70E740481C1C}">
                <a14:useLocalDpi xmlns:a14="http://schemas.microsoft.com/office/drawing/2010/main" val="0"/>
              </a:ext>
            </a:extLst>
          </a:blip>
          <a:srcRect l="43458" r="31333" b="51291"/>
          <a:stretch/>
        </p:blipFill>
        <p:spPr>
          <a:xfrm>
            <a:off x="6722956" y="118800"/>
            <a:ext cx="2305050" cy="2929317"/>
          </a:xfrm>
          <a:prstGeom prst="rect">
            <a:avLst/>
          </a:prstGeom>
          <a:ln>
            <a:solidFill>
              <a:schemeClr val="tx1"/>
            </a:solidFill>
          </a:ln>
        </p:spPr>
      </p:pic>
    </p:spTree>
    <p:extLst>
      <p:ext uri="{BB962C8B-B14F-4D97-AF65-F5344CB8AC3E}">
        <p14:creationId xmlns:p14="http://schemas.microsoft.com/office/powerpoint/2010/main" val="3974003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260350"/>
            <a:ext cx="2665412" cy="2451100"/>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3573463"/>
            <a:ext cx="3313112" cy="2957512"/>
          </a:xfrm>
          <a:prstGeom prst="rect">
            <a:avLst/>
          </a:prstGeom>
          <a:noFill/>
          <a:ln w="9525">
            <a:solidFill>
              <a:srgbClr val="6600CC"/>
            </a:solidFill>
            <a:miter lim="800000"/>
            <a:headEnd/>
            <a:tailEnd/>
          </a:ln>
          <a:extLst>
            <a:ext uri="{909E8E84-426E-40dd-AFC4-6F175D3DCCD1}">
              <a14:hiddenFill xmlns:a14="http://schemas.microsoft.com/office/drawing/2010/main">
                <a:solidFill>
                  <a:srgbClr val="FFFFFF"/>
                </a:solidFill>
              </a14:hiddenFill>
            </a:ext>
          </a:extLst>
        </p:spPr>
      </p:pic>
      <p:sp>
        <p:nvSpPr>
          <p:cNvPr id="4" name="Text Box 13"/>
          <p:cNvSpPr txBox="1">
            <a:spLocks noChangeArrowheads="1"/>
          </p:cNvSpPr>
          <p:nvPr/>
        </p:nvSpPr>
        <p:spPr bwMode="auto">
          <a:xfrm>
            <a:off x="382588" y="2924175"/>
            <a:ext cx="2952750" cy="466725"/>
          </a:xfrm>
          <a:prstGeom prst="rect">
            <a:avLst/>
          </a:prstGeom>
          <a:solidFill>
            <a:schemeClr val="bg1"/>
          </a:solidFill>
          <a:ln w="9525">
            <a:solidFill>
              <a:srgbClr val="6600CC"/>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200" b="0">
                <a:latin typeface="Times New Roman" charset="0"/>
              </a:rPr>
              <a:t>M. Epherre, G. Audi, C. Thibault </a:t>
            </a:r>
            <a:r>
              <a:rPr lang="sv-SE" sz="1200" b="0" i="1">
                <a:latin typeface="Times New Roman" charset="0"/>
              </a:rPr>
              <a:t>et al</a:t>
            </a:r>
            <a:r>
              <a:rPr lang="sv-SE" sz="1200" b="0">
                <a:latin typeface="Times New Roman" charset="0"/>
              </a:rPr>
              <a:t>.</a:t>
            </a:r>
            <a:br>
              <a:rPr lang="sv-SE" sz="1200" b="0">
                <a:latin typeface="Times New Roman" charset="0"/>
              </a:rPr>
            </a:br>
            <a:r>
              <a:rPr lang="sv-SE" sz="1200" b="0">
                <a:latin typeface="Times New Roman" charset="0"/>
              </a:rPr>
              <a:t>PRC 19 (1979) 1504</a:t>
            </a:r>
            <a:endParaRPr lang="en-US" sz="1200" b="0">
              <a:latin typeface="Times New Roman" charset="0"/>
            </a:endParaRPr>
          </a:p>
        </p:txBody>
      </p:sp>
      <p:sp>
        <p:nvSpPr>
          <p:cNvPr id="7" name="TextBox 6"/>
          <p:cNvSpPr txBox="1"/>
          <p:nvPr/>
        </p:nvSpPr>
        <p:spPr>
          <a:xfrm>
            <a:off x="4495800" y="260350"/>
            <a:ext cx="4013200" cy="523220"/>
          </a:xfrm>
          <a:prstGeom prst="rect">
            <a:avLst/>
          </a:prstGeom>
          <a:noFill/>
        </p:spPr>
        <p:txBody>
          <a:bodyPr wrap="square" rtlCol="0">
            <a:spAutoFit/>
          </a:bodyPr>
          <a:lstStyle/>
          <a:p>
            <a:pPr algn="ctr"/>
            <a:r>
              <a:rPr lang="en-US" sz="2800" b="1" dirty="0" smtClean="0">
                <a:solidFill>
                  <a:srgbClr val="0000FF"/>
                </a:solidFill>
                <a:latin typeface="Comic Sans MS"/>
                <a:cs typeface="Comic Sans MS"/>
              </a:rPr>
              <a:t>Nuclear masses</a:t>
            </a:r>
            <a:endParaRPr lang="en-US" sz="2800" b="1" dirty="0">
              <a:solidFill>
                <a:srgbClr val="0000FF"/>
              </a:solidFill>
              <a:latin typeface="Comic Sans MS"/>
              <a:cs typeface="Comic Sans MS"/>
            </a:endParaRPr>
          </a:p>
        </p:txBody>
      </p:sp>
      <p:grpSp>
        <p:nvGrpSpPr>
          <p:cNvPr id="8" name="Group 7"/>
          <p:cNvGrpSpPr/>
          <p:nvPr/>
        </p:nvGrpSpPr>
        <p:grpSpPr>
          <a:xfrm>
            <a:off x="3670300" y="1107580"/>
            <a:ext cx="5346726" cy="5063251"/>
            <a:chOff x="3670300" y="1107580"/>
            <a:chExt cx="5346726" cy="5063251"/>
          </a:xfrm>
        </p:grpSpPr>
        <p:pic>
          <p:nvPicPr>
            <p:cNvPr id="6" name="Picture 5" descr="ISOLTRAP_photo_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300" y="1107580"/>
              <a:ext cx="5346726" cy="4213720"/>
            </a:xfrm>
            <a:prstGeom prst="rect">
              <a:avLst/>
            </a:prstGeom>
          </p:spPr>
        </p:pic>
        <p:sp>
          <p:nvSpPr>
            <p:cNvPr id="5" name="TextBox 4"/>
            <p:cNvSpPr txBox="1"/>
            <p:nvPr/>
          </p:nvSpPr>
          <p:spPr>
            <a:xfrm>
              <a:off x="4965700" y="5524500"/>
              <a:ext cx="2755900" cy="646331"/>
            </a:xfrm>
            <a:prstGeom prst="rect">
              <a:avLst/>
            </a:prstGeom>
            <a:noFill/>
          </p:spPr>
          <p:txBody>
            <a:bodyPr wrap="square" rtlCol="0">
              <a:spAutoFit/>
            </a:bodyPr>
            <a:lstStyle/>
            <a:p>
              <a:pPr algn="ctr"/>
              <a:r>
                <a:rPr lang="en-US" dirty="0" smtClean="0"/>
                <a:t>ISOLTRAP Penning-trap </a:t>
              </a:r>
            </a:p>
            <a:p>
              <a:pPr algn="ctr"/>
              <a:r>
                <a:rPr lang="en-US" dirty="0" smtClean="0"/>
                <a:t>mass spectrometer</a:t>
              </a:r>
              <a:endParaRPr lang="en-US" dirty="0"/>
            </a:p>
          </p:txBody>
        </p:sp>
      </p:grpSp>
    </p:spTree>
    <p:extLst>
      <p:ext uri="{BB962C8B-B14F-4D97-AF65-F5344CB8AC3E}">
        <p14:creationId xmlns:p14="http://schemas.microsoft.com/office/powerpoint/2010/main" val="3775137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0" y="0"/>
            <a:ext cx="9144000" cy="6858000"/>
          </a:xfrm>
          <a:prstGeom prst="rect">
            <a:avLst/>
          </a:prstGeom>
          <a:solidFill>
            <a:srgbClr val="FFFF99"/>
          </a:solidFill>
          <a:ln w="9525">
            <a:solidFill>
              <a:schemeClr val="tx1"/>
            </a:solidFill>
            <a:miter lim="800000"/>
            <a:headEnd/>
            <a:tailEnd/>
          </a:ln>
        </p:spPr>
        <p:txBody>
          <a:bodyPr wrap="none" anchor="ctr"/>
          <a:lstStyle/>
          <a:p>
            <a:endParaRPr lang="en-US"/>
          </a:p>
        </p:txBody>
      </p:sp>
      <p:pic>
        <p:nvPicPr>
          <p:cNvPr id="48131" name="Picture 5" descr="C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86" y="622300"/>
            <a:ext cx="3438252" cy="2741613"/>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132" name="Picture 6" descr="RedCAn"/>
          <p:cNvPicPr>
            <a:picLocks noChangeAspect="1" noChangeArrowheads="1"/>
          </p:cNvPicPr>
          <p:nvPr/>
        </p:nvPicPr>
        <p:blipFill rotWithShape="1">
          <a:blip r:embed="rId4">
            <a:extLst>
              <a:ext uri="{28A0092B-C50C-407E-A947-70E740481C1C}">
                <a14:useLocalDpi xmlns:a14="http://schemas.microsoft.com/office/drawing/2010/main" val="0"/>
              </a:ext>
            </a:extLst>
          </a:blip>
          <a:srcRect t="17492"/>
          <a:stretch/>
        </p:blipFill>
        <p:spPr bwMode="auto">
          <a:xfrm>
            <a:off x="2062164" y="2387600"/>
            <a:ext cx="1463674" cy="96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descr="74Rb(o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1676400"/>
            <a:ext cx="4895850" cy="33178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8134" name="Text Box 15"/>
          <p:cNvSpPr txBox="1">
            <a:spLocks noChangeArrowheads="1"/>
          </p:cNvSpPr>
          <p:nvPr/>
        </p:nvSpPr>
        <p:spPr bwMode="auto">
          <a:xfrm>
            <a:off x="5148263" y="892175"/>
            <a:ext cx="1944687" cy="376238"/>
          </a:xfrm>
          <a:prstGeom prst="rect">
            <a:avLst/>
          </a:prstGeom>
          <a:solidFill>
            <a:schemeClr val="bg1"/>
          </a:solidFill>
          <a:ln w="9525">
            <a:solidFill>
              <a:schemeClr val="tx2"/>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800" baseline="30000">
                <a:solidFill>
                  <a:srgbClr val="6600CC"/>
                </a:solidFill>
                <a:latin typeface="Bookman Old Style" charset="0"/>
              </a:rPr>
              <a:t>74</a:t>
            </a:r>
            <a:r>
              <a:rPr lang="sv-SE" sz="1800">
                <a:solidFill>
                  <a:srgbClr val="6600CC"/>
                </a:solidFill>
                <a:latin typeface="Bookman Old Style" charset="0"/>
              </a:rPr>
              <a:t>Rb, T,I</a:t>
            </a:r>
            <a:r>
              <a:rPr lang="sv-SE" sz="1800" baseline="30000">
                <a:solidFill>
                  <a:srgbClr val="6600CC"/>
                </a:solidFill>
                <a:latin typeface="Symbol" charset="0"/>
              </a:rPr>
              <a:t>p</a:t>
            </a:r>
            <a:r>
              <a:rPr lang="sv-SE" sz="1800">
                <a:solidFill>
                  <a:srgbClr val="6600CC"/>
                </a:solidFill>
                <a:latin typeface="Bookman Old Style" charset="0"/>
              </a:rPr>
              <a:t>=1,0</a:t>
            </a:r>
            <a:r>
              <a:rPr lang="sv-SE" sz="1800" baseline="30000">
                <a:solidFill>
                  <a:srgbClr val="6600CC"/>
                </a:solidFill>
                <a:latin typeface="Bookman Old Style" charset="0"/>
              </a:rPr>
              <a:t>+</a:t>
            </a:r>
            <a:endParaRPr lang="en-US" sz="1800" baseline="30000">
              <a:solidFill>
                <a:srgbClr val="6600CC"/>
              </a:solidFill>
              <a:latin typeface="Bookman Old Style" charset="0"/>
            </a:endParaRPr>
          </a:p>
        </p:txBody>
      </p:sp>
      <p:sp>
        <p:nvSpPr>
          <p:cNvPr id="48135" name="Text Box 16"/>
          <p:cNvSpPr txBox="1">
            <a:spLocks noChangeArrowheads="1"/>
          </p:cNvSpPr>
          <p:nvPr/>
        </p:nvSpPr>
        <p:spPr bwMode="auto">
          <a:xfrm>
            <a:off x="6877050" y="3429000"/>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800">
                <a:solidFill>
                  <a:srgbClr val="FF0000"/>
                </a:solidFill>
                <a:latin typeface="Bookman Old Style" charset="0"/>
              </a:rPr>
              <a:t>1977</a:t>
            </a:r>
            <a:endParaRPr lang="en-US" sz="1800">
              <a:solidFill>
                <a:srgbClr val="FF0000"/>
              </a:solidFill>
              <a:latin typeface="Bookman Old Style" charset="0"/>
            </a:endParaRPr>
          </a:p>
        </p:txBody>
      </p:sp>
      <p:sp>
        <p:nvSpPr>
          <p:cNvPr id="48136" name="Text Box 17"/>
          <p:cNvSpPr txBox="1">
            <a:spLocks noChangeArrowheads="1"/>
          </p:cNvSpPr>
          <p:nvPr/>
        </p:nvSpPr>
        <p:spPr bwMode="auto">
          <a:xfrm>
            <a:off x="4932363" y="5213350"/>
            <a:ext cx="2592387" cy="376238"/>
          </a:xfrm>
          <a:prstGeom prst="rect">
            <a:avLst/>
          </a:prstGeom>
          <a:solidFill>
            <a:schemeClr val="bg1"/>
          </a:solidFill>
          <a:ln w="9525">
            <a:solidFill>
              <a:schemeClr val="tx2"/>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sv-SE" sz="1800" baseline="30000">
                <a:solidFill>
                  <a:srgbClr val="6600CC"/>
                </a:solidFill>
                <a:latin typeface="Bookman Old Style" charset="0"/>
              </a:rPr>
              <a:t>93</a:t>
            </a:r>
            <a:r>
              <a:rPr lang="sv-SE" sz="1800">
                <a:solidFill>
                  <a:srgbClr val="6600CC"/>
                </a:solidFill>
                <a:latin typeface="Bookman Old Style" charset="0"/>
              </a:rPr>
              <a:t>Nb(p,5p15n)</a:t>
            </a:r>
            <a:r>
              <a:rPr lang="sv-SE" sz="1800" baseline="30000">
                <a:solidFill>
                  <a:srgbClr val="6600CC"/>
                </a:solidFill>
                <a:latin typeface="Bookman Old Style" charset="0"/>
              </a:rPr>
              <a:t>74</a:t>
            </a:r>
            <a:r>
              <a:rPr lang="sv-SE" sz="1800">
                <a:solidFill>
                  <a:srgbClr val="6600CC"/>
                </a:solidFill>
                <a:latin typeface="Bookman Old Style" charset="0"/>
              </a:rPr>
              <a:t>Rb</a:t>
            </a:r>
            <a:endParaRPr lang="en-US" sz="1800" baseline="30000">
              <a:solidFill>
                <a:srgbClr val="6600CC"/>
              </a:solidFill>
              <a:latin typeface="Bookman Old Style" charset="0"/>
            </a:endParaRPr>
          </a:p>
        </p:txBody>
      </p:sp>
      <p:sp>
        <p:nvSpPr>
          <p:cNvPr id="48137" name="Rectangle 18"/>
          <p:cNvSpPr>
            <a:spLocks noChangeArrowheads="1"/>
          </p:cNvSpPr>
          <p:nvPr/>
        </p:nvSpPr>
        <p:spPr bwMode="auto">
          <a:xfrm>
            <a:off x="4759325" y="1341438"/>
            <a:ext cx="2765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200" b="0" dirty="0">
                <a:latin typeface="Times New Roman" charset="0"/>
              </a:rPr>
              <a:t>D</a:t>
            </a:r>
            <a:r>
              <a:rPr lang="ja-JP" altLang="en-US" sz="1200" b="0" dirty="0">
                <a:latin typeface="Times New Roman" charset="0"/>
              </a:rPr>
              <a:t>’</a:t>
            </a:r>
            <a:r>
              <a:rPr lang="en-US" sz="1200" b="0" dirty="0" err="1">
                <a:latin typeface="Times New Roman" charset="0"/>
              </a:rPr>
              <a:t>Auria</a:t>
            </a:r>
            <a:r>
              <a:rPr lang="en-US" sz="1200" b="0" dirty="0">
                <a:latin typeface="Times New Roman" charset="0"/>
              </a:rPr>
              <a:t> </a:t>
            </a:r>
            <a:r>
              <a:rPr lang="en-US" sz="1200" b="0" i="1" dirty="0">
                <a:latin typeface="Times New Roman" charset="0"/>
              </a:rPr>
              <a:t>et al.</a:t>
            </a:r>
            <a:r>
              <a:rPr lang="en-US" sz="1200" b="0" dirty="0">
                <a:latin typeface="Times New Roman" charset="0"/>
              </a:rPr>
              <a:t>,</a:t>
            </a:r>
            <a:r>
              <a:rPr lang="en-US" sz="1200" b="0" dirty="0" err="1">
                <a:latin typeface="Times New Roman" charset="0"/>
              </a:rPr>
              <a:t>Phys</a:t>
            </a:r>
            <a:r>
              <a:rPr lang="en-US" sz="1200" b="0" dirty="0">
                <a:latin typeface="Times New Roman" charset="0"/>
              </a:rPr>
              <a:t>. Lett. </a:t>
            </a:r>
            <a:r>
              <a:rPr lang="en-US" sz="1200" dirty="0">
                <a:latin typeface="Times New Roman" charset="0"/>
              </a:rPr>
              <a:t>66B </a:t>
            </a:r>
            <a:r>
              <a:rPr lang="en-US" sz="1200" b="0" dirty="0">
                <a:latin typeface="Times New Roman" charset="0"/>
              </a:rPr>
              <a:t>(1977) 233 </a:t>
            </a:r>
          </a:p>
        </p:txBody>
      </p:sp>
      <p:grpSp>
        <p:nvGrpSpPr>
          <p:cNvPr id="11" name="Group 232"/>
          <p:cNvGrpSpPr>
            <a:grpSpLocks/>
          </p:cNvGrpSpPr>
          <p:nvPr/>
        </p:nvGrpSpPr>
        <p:grpSpPr bwMode="auto">
          <a:xfrm>
            <a:off x="611188" y="3741738"/>
            <a:ext cx="2590800" cy="2181225"/>
            <a:chOff x="3648" y="816"/>
            <a:chExt cx="1632" cy="1374"/>
          </a:xfrm>
        </p:grpSpPr>
        <p:pic>
          <p:nvPicPr>
            <p:cNvPr id="12" name="Picture 2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 y="816"/>
              <a:ext cx="1632" cy="1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 name="Line 234"/>
            <p:cNvSpPr>
              <a:spLocks noChangeShapeType="1"/>
            </p:cNvSpPr>
            <p:nvPr/>
          </p:nvSpPr>
          <p:spPr bwMode="auto">
            <a:xfrm>
              <a:off x="4080" y="1728"/>
              <a:ext cx="384" cy="0"/>
            </a:xfrm>
            <a:prstGeom prst="line">
              <a:avLst/>
            </a:prstGeom>
            <a:noFill/>
            <a:ln w="25400" cap="sq">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Line 235"/>
            <p:cNvSpPr>
              <a:spLocks noChangeShapeType="1"/>
            </p:cNvSpPr>
            <p:nvPr/>
          </p:nvSpPr>
          <p:spPr bwMode="auto">
            <a:xfrm flipH="1">
              <a:off x="4512" y="1728"/>
              <a:ext cx="576" cy="0"/>
            </a:xfrm>
            <a:prstGeom prst="line">
              <a:avLst/>
            </a:prstGeom>
            <a:noFill/>
            <a:ln w="25400" cap="sq">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Rectangle 236"/>
            <p:cNvSpPr>
              <a:spLocks noChangeArrowheads="1"/>
            </p:cNvSpPr>
            <p:nvPr/>
          </p:nvSpPr>
          <p:spPr bwMode="auto">
            <a:xfrm>
              <a:off x="3996" y="1555"/>
              <a:ext cx="20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200">
                  <a:solidFill>
                    <a:srgbClr val="FF0000"/>
                  </a:solidFill>
                  <a:latin typeface="Arial Unicode MS" charset="0"/>
                </a:rPr>
                <a:t>0</a:t>
              </a:r>
              <a:r>
                <a:rPr lang="en-US" sz="1200" baseline="30000">
                  <a:solidFill>
                    <a:srgbClr val="FF0000"/>
                  </a:solidFill>
                  <a:latin typeface="Arial Unicode MS" charset="0"/>
                </a:rPr>
                <a:t>+</a:t>
              </a:r>
            </a:p>
          </p:txBody>
        </p:sp>
        <p:sp>
          <p:nvSpPr>
            <p:cNvPr id="16" name="Rectangle 237"/>
            <p:cNvSpPr>
              <a:spLocks noChangeArrowheads="1"/>
            </p:cNvSpPr>
            <p:nvPr/>
          </p:nvSpPr>
          <p:spPr bwMode="auto">
            <a:xfrm>
              <a:off x="4403" y="1555"/>
              <a:ext cx="447"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sq">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1200">
                  <a:solidFill>
                    <a:srgbClr val="FF0000"/>
                  </a:solidFill>
                  <a:latin typeface="Arial Unicode MS" charset="0"/>
                </a:rPr>
                <a:t>&lt;0.07%</a:t>
              </a:r>
              <a:endParaRPr lang="en-US" sz="1200" baseline="30000">
                <a:solidFill>
                  <a:srgbClr val="FF0000"/>
                </a:solidFill>
                <a:latin typeface="Arial Unicode MS" charset="0"/>
              </a:endParaRPr>
            </a:p>
          </p:txBody>
        </p:sp>
      </p:grpSp>
    </p:spTree>
    <p:extLst>
      <p:ext uri="{BB962C8B-B14F-4D97-AF65-F5344CB8AC3E}">
        <p14:creationId xmlns:p14="http://schemas.microsoft.com/office/powerpoint/2010/main" val="37740015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77060"/>
            <a:ext cx="9144000" cy="4459038"/>
          </a:xfrm>
          <a:prstGeom prst="rect">
            <a:avLst/>
          </a:prstGeom>
        </p:spPr>
      </p:pic>
      <p:pic>
        <p:nvPicPr>
          <p:cNvPr id="3" name="Picture 2"/>
          <p:cNvPicPr>
            <a:picLocks noChangeAspect="1"/>
          </p:cNvPicPr>
          <p:nvPr/>
        </p:nvPicPr>
        <p:blipFill>
          <a:blip r:embed="rId3"/>
          <a:stretch>
            <a:fillRect/>
          </a:stretch>
        </p:blipFill>
        <p:spPr>
          <a:xfrm>
            <a:off x="4694845" y="57720"/>
            <a:ext cx="4382400" cy="2275261"/>
          </a:xfrm>
          <a:prstGeom prst="rect">
            <a:avLst/>
          </a:prstGeom>
        </p:spPr>
      </p:pic>
      <p:pic>
        <p:nvPicPr>
          <p:cNvPr id="4" name="Picture 3"/>
          <p:cNvPicPr>
            <a:picLocks noChangeAspect="1"/>
          </p:cNvPicPr>
          <p:nvPr/>
        </p:nvPicPr>
        <p:blipFill>
          <a:blip r:embed="rId4"/>
          <a:stretch>
            <a:fillRect/>
          </a:stretch>
        </p:blipFill>
        <p:spPr>
          <a:xfrm>
            <a:off x="216466" y="72150"/>
            <a:ext cx="1313244" cy="2312049"/>
          </a:xfrm>
          <a:prstGeom prst="rect">
            <a:avLst/>
          </a:prstGeom>
        </p:spPr>
      </p:pic>
      <p:sp>
        <p:nvSpPr>
          <p:cNvPr id="5" name="TextBox 4"/>
          <p:cNvSpPr txBox="1"/>
          <p:nvPr/>
        </p:nvSpPr>
        <p:spPr>
          <a:xfrm>
            <a:off x="588992" y="2350333"/>
            <a:ext cx="1019667"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42672121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k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399" y="1054676"/>
            <a:ext cx="3683001" cy="2130525"/>
          </a:xfrm>
          <a:prstGeom prst="rect">
            <a:avLst/>
          </a:prstGeom>
        </p:spPr>
      </p:pic>
      <p:pic>
        <p:nvPicPr>
          <p:cNvPr id="3" name="Picture 2"/>
          <p:cNvPicPr>
            <a:picLocks noChangeAspect="1"/>
          </p:cNvPicPr>
          <p:nvPr/>
        </p:nvPicPr>
        <p:blipFill>
          <a:blip r:embed="rId4"/>
          <a:stretch>
            <a:fillRect/>
          </a:stretch>
        </p:blipFill>
        <p:spPr>
          <a:xfrm>
            <a:off x="1314394" y="6032500"/>
            <a:ext cx="6540500" cy="622300"/>
          </a:xfrm>
          <a:prstGeom prst="rect">
            <a:avLst/>
          </a:prstGeom>
        </p:spPr>
      </p:pic>
      <p:sp>
        <p:nvSpPr>
          <p:cNvPr id="4" name="TextBox 3"/>
          <p:cNvSpPr txBox="1"/>
          <p:nvPr/>
        </p:nvSpPr>
        <p:spPr>
          <a:xfrm>
            <a:off x="2628900" y="368300"/>
            <a:ext cx="3619500" cy="584776"/>
          </a:xfrm>
          <a:prstGeom prst="rect">
            <a:avLst/>
          </a:prstGeom>
          <a:solidFill>
            <a:srgbClr val="FFFF00"/>
          </a:solidFill>
          <a:ln>
            <a:solidFill>
              <a:srgbClr val="000000"/>
            </a:solidFill>
          </a:ln>
        </p:spPr>
        <p:txBody>
          <a:bodyPr wrap="square" rtlCol="0">
            <a:spAutoFit/>
          </a:bodyPr>
          <a:lstStyle/>
          <a:p>
            <a:pPr algn="ctr"/>
            <a:r>
              <a:rPr lang="en-US" sz="3200" b="1" dirty="0" smtClean="0">
                <a:latin typeface="Comic Sans MS"/>
                <a:cs typeface="Comic Sans MS"/>
              </a:rPr>
              <a:t>The CKM Matrix</a:t>
            </a:r>
            <a:endParaRPr lang="en-US" sz="3200" b="1" dirty="0">
              <a:latin typeface="Comic Sans MS"/>
              <a:cs typeface="Comic Sans MS"/>
            </a:endParaRPr>
          </a:p>
        </p:txBody>
      </p:sp>
      <p:pic>
        <p:nvPicPr>
          <p:cNvPr id="5"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3301943"/>
            <a:ext cx="3219450" cy="229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6404768" y="4191000"/>
            <a:ext cx="1655763" cy="4667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sv-SE" sz="1200" b="0">
                <a:latin typeface="Times New Roman" charset="0"/>
              </a:rPr>
              <a:t>Kellerbauer et al., </a:t>
            </a:r>
            <a:br>
              <a:rPr lang="sv-SE" sz="1200" b="0">
                <a:latin typeface="Times New Roman" charset="0"/>
              </a:rPr>
            </a:br>
            <a:r>
              <a:rPr lang="sv-SE" sz="1200" b="0">
                <a:latin typeface="Times New Roman" charset="0"/>
              </a:rPr>
              <a:t>PRC 76 (2007)04550</a:t>
            </a:r>
            <a:endParaRPr lang="en-US" sz="1200" b="0">
              <a:latin typeface="Times New Roman" charset="0"/>
            </a:endParaRPr>
          </a:p>
        </p:txBody>
      </p:sp>
      <p:sp>
        <p:nvSpPr>
          <p:cNvPr id="7" name="Text Box 9"/>
          <p:cNvSpPr txBox="1">
            <a:spLocks noChangeArrowheads="1"/>
          </p:cNvSpPr>
          <p:nvPr/>
        </p:nvSpPr>
        <p:spPr bwMode="auto">
          <a:xfrm>
            <a:off x="399994" y="3754438"/>
            <a:ext cx="18288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sv-SE" b="0" dirty="0">
                <a:solidFill>
                  <a:srgbClr val="FF0000"/>
                </a:solidFill>
                <a:latin typeface="Comic Sans MS" charset="0"/>
              </a:rPr>
              <a:t>T</a:t>
            </a:r>
            <a:r>
              <a:rPr lang="sv-SE" b="0" baseline="-25000" dirty="0">
                <a:solidFill>
                  <a:srgbClr val="FF0000"/>
                </a:solidFill>
                <a:latin typeface="Comic Sans MS" charset="0"/>
              </a:rPr>
              <a:t>1/2</a:t>
            </a:r>
            <a:br>
              <a:rPr lang="sv-SE" b="0" baseline="-25000" dirty="0">
                <a:solidFill>
                  <a:srgbClr val="FF0000"/>
                </a:solidFill>
                <a:latin typeface="Comic Sans MS" charset="0"/>
              </a:rPr>
            </a:br>
            <a:r>
              <a:rPr lang="sv-SE" b="0" dirty="0" err="1">
                <a:solidFill>
                  <a:srgbClr val="FF0000"/>
                </a:solidFill>
                <a:latin typeface="Comic Sans MS" charset="0"/>
              </a:rPr>
              <a:t>Q</a:t>
            </a:r>
            <a:r>
              <a:rPr lang="sv-SE" b="0" baseline="-25000" dirty="0" err="1">
                <a:solidFill>
                  <a:srgbClr val="FF0000"/>
                </a:solidFill>
                <a:latin typeface="Symbol" charset="0"/>
              </a:rPr>
              <a:t>b</a:t>
            </a:r>
            <a:r>
              <a:rPr lang="sv-SE" b="0" baseline="-25000" dirty="0">
                <a:solidFill>
                  <a:srgbClr val="FF0000"/>
                </a:solidFill>
                <a:latin typeface="Symbol" charset="0"/>
              </a:rPr>
              <a:t/>
            </a:r>
            <a:br>
              <a:rPr lang="sv-SE" b="0" baseline="-25000" dirty="0">
                <a:solidFill>
                  <a:srgbClr val="FF0000"/>
                </a:solidFill>
                <a:latin typeface="Symbol" charset="0"/>
              </a:rPr>
            </a:br>
            <a:r>
              <a:rPr lang="sv-SE" b="0" dirty="0" err="1">
                <a:solidFill>
                  <a:srgbClr val="FF0000"/>
                </a:solidFill>
                <a:latin typeface="Comic Sans MS" charset="0"/>
              </a:rPr>
              <a:t>Branching</a:t>
            </a:r>
            <a:endParaRPr lang="en-US" b="0" dirty="0">
              <a:solidFill>
                <a:srgbClr val="FF0000"/>
              </a:solidFill>
              <a:latin typeface="Comic Sans MS" charset="0"/>
            </a:endParaRPr>
          </a:p>
        </p:txBody>
      </p:sp>
      <p:pic>
        <p:nvPicPr>
          <p:cNvPr id="8" name="Picture 7"/>
          <p:cNvPicPr>
            <a:picLocks noChangeAspect="1"/>
          </p:cNvPicPr>
          <p:nvPr/>
        </p:nvPicPr>
        <p:blipFill>
          <a:blip r:embed="rId6"/>
          <a:stretch>
            <a:fillRect/>
          </a:stretch>
        </p:blipFill>
        <p:spPr>
          <a:xfrm>
            <a:off x="6142831" y="3465102"/>
            <a:ext cx="1917700" cy="366302"/>
          </a:xfrm>
          <a:prstGeom prst="rect">
            <a:avLst/>
          </a:prstGeom>
        </p:spPr>
      </p:pic>
      <p:pic>
        <p:nvPicPr>
          <p:cNvPr id="9" name="Picture 8"/>
          <p:cNvPicPr>
            <a:picLocks noChangeAspect="1"/>
          </p:cNvPicPr>
          <p:nvPr/>
        </p:nvPicPr>
        <p:blipFill>
          <a:blip r:embed="rId7"/>
          <a:stretch>
            <a:fillRect/>
          </a:stretch>
        </p:blipFill>
        <p:spPr>
          <a:xfrm>
            <a:off x="2032000" y="5689600"/>
            <a:ext cx="5212297" cy="239302"/>
          </a:xfrm>
          <a:prstGeom prst="rect">
            <a:avLst/>
          </a:prstGeom>
        </p:spPr>
      </p:pic>
    </p:spTree>
    <p:extLst>
      <p:ext uri="{BB962C8B-B14F-4D97-AF65-F5344CB8AC3E}">
        <p14:creationId xmlns:p14="http://schemas.microsoft.com/office/powerpoint/2010/main" val="20935306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1000413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144" y="646112"/>
            <a:ext cx="5524556" cy="58840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46400" y="5384800"/>
            <a:ext cx="736600" cy="769441"/>
          </a:xfrm>
          <a:prstGeom prst="rect">
            <a:avLst/>
          </a:prstGeom>
          <a:noFill/>
        </p:spPr>
        <p:txBody>
          <a:bodyPr wrap="square" rtlCol="0">
            <a:spAutoFit/>
          </a:bodyPr>
          <a:lstStyle/>
          <a:p>
            <a:pPr algn="ctr"/>
            <a:r>
              <a:rPr lang="en-US" sz="4400" dirty="0" smtClean="0">
                <a:solidFill>
                  <a:srgbClr val="FFFF00"/>
                </a:solidFill>
                <a:latin typeface="Comic Sans MS"/>
                <a:cs typeface="Comic Sans MS"/>
              </a:rPr>
              <a:t>K</a:t>
            </a:r>
            <a:endParaRPr lang="en-US" sz="4400" dirty="0">
              <a:solidFill>
                <a:srgbClr val="FFFF00"/>
              </a:solidFill>
              <a:latin typeface="Comic Sans MS"/>
              <a:cs typeface="Comic Sans MS"/>
            </a:endParaRPr>
          </a:p>
        </p:txBody>
      </p:sp>
      <p:sp>
        <p:nvSpPr>
          <p:cNvPr id="4" name="TextBox 3"/>
          <p:cNvSpPr txBox="1"/>
          <p:nvPr/>
        </p:nvSpPr>
        <p:spPr>
          <a:xfrm>
            <a:off x="5613400" y="4767759"/>
            <a:ext cx="736600" cy="769441"/>
          </a:xfrm>
          <a:prstGeom prst="rect">
            <a:avLst/>
          </a:prstGeom>
          <a:noFill/>
        </p:spPr>
        <p:txBody>
          <a:bodyPr wrap="square" rtlCol="0">
            <a:spAutoFit/>
          </a:bodyPr>
          <a:lstStyle/>
          <a:p>
            <a:pPr algn="ctr"/>
            <a:r>
              <a:rPr lang="en-US" sz="4400" dirty="0">
                <a:solidFill>
                  <a:srgbClr val="FFFF00"/>
                </a:solidFill>
                <a:latin typeface="Comic Sans MS"/>
                <a:cs typeface="Comic Sans MS"/>
              </a:rPr>
              <a:t>M</a:t>
            </a:r>
          </a:p>
        </p:txBody>
      </p:sp>
      <p:sp>
        <p:nvSpPr>
          <p:cNvPr id="5" name="TextBox 4"/>
          <p:cNvSpPr txBox="1"/>
          <p:nvPr/>
        </p:nvSpPr>
        <p:spPr>
          <a:xfrm>
            <a:off x="3429000" y="127000"/>
            <a:ext cx="2438400" cy="523220"/>
          </a:xfrm>
          <a:prstGeom prst="rect">
            <a:avLst/>
          </a:prstGeom>
          <a:noFill/>
        </p:spPr>
        <p:txBody>
          <a:bodyPr wrap="square" rtlCol="0">
            <a:spAutoFit/>
          </a:bodyPr>
          <a:lstStyle/>
          <a:p>
            <a:pPr algn="ctr"/>
            <a:r>
              <a:rPr lang="en-US" sz="2800" dirty="0" smtClean="0">
                <a:solidFill>
                  <a:srgbClr val="FF0000"/>
                </a:solidFill>
                <a:latin typeface="Comic Sans MS"/>
                <a:cs typeface="Comic Sans MS"/>
              </a:rPr>
              <a:t>Dec. 7, 2008</a:t>
            </a:r>
            <a:endParaRPr lang="en-US" sz="2800" dirty="0">
              <a:solidFill>
                <a:srgbClr val="FF0000"/>
              </a:solidFill>
              <a:latin typeface="Comic Sans MS"/>
              <a:cs typeface="Comic Sans MS"/>
            </a:endParaRPr>
          </a:p>
        </p:txBody>
      </p:sp>
      <p:pic>
        <p:nvPicPr>
          <p:cNvPr id="6" name="Picture 5" descr="medalj_nobel_web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127000"/>
            <a:ext cx="1371600" cy="1371600"/>
          </a:xfrm>
          <a:prstGeom prst="rect">
            <a:avLst/>
          </a:prstGeom>
        </p:spPr>
      </p:pic>
    </p:spTree>
    <p:extLst>
      <p:ext uri="{BB962C8B-B14F-4D97-AF65-F5344CB8AC3E}">
        <p14:creationId xmlns:p14="http://schemas.microsoft.com/office/powerpoint/2010/main" val="24989147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00104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52" y="752494"/>
            <a:ext cx="7410450" cy="6029325"/>
          </a:xfrm>
          <a:prstGeom prst="rect">
            <a:avLst/>
          </a:prstGeom>
        </p:spPr>
      </p:pic>
      <p:sp>
        <p:nvSpPr>
          <p:cNvPr id="2" name="Oval Callout 1"/>
          <p:cNvSpPr/>
          <p:nvPr/>
        </p:nvSpPr>
        <p:spPr>
          <a:xfrm>
            <a:off x="6273800" y="546100"/>
            <a:ext cx="2870200" cy="1320800"/>
          </a:xfrm>
          <a:prstGeom prst="wedgeEllipseCallout">
            <a:avLst>
              <a:gd name="adj1" fmla="val -49594"/>
              <a:gd name="adj2" fmla="val 64423"/>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FF0000"/>
                </a:solidFill>
                <a:latin typeface="Comic Sans MS"/>
                <a:cs typeface="Comic Sans MS"/>
              </a:rPr>
              <a:t>ISOLDE…</a:t>
            </a:r>
            <a:endParaRPr lang="en-US" sz="2800" b="1" dirty="0">
              <a:solidFill>
                <a:srgbClr val="FF0000"/>
              </a:solidFill>
              <a:latin typeface="Comic Sans MS"/>
              <a:cs typeface="Comic Sans MS"/>
            </a:endParaRPr>
          </a:p>
        </p:txBody>
      </p:sp>
      <p:sp>
        <p:nvSpPr>
          <p:cNvPr id="4" name="TextBox 3"/>
          <p:cNvSpPr txBox="1"/>
          <p:nvPr/>
        </p:nvSpPr>
        <p:spPr>
          <a:xfrm>
            <a:off x="3568700" y="191174"/>
            <a:ext cx="1689100" cy="523220"/>
          </a:xfrm>
          <a:prstGeom prst="rect">
            <a:avLst/>
          </a:prstGeom>
          <a:noFill/>
        </p:spPr>
        <p:txBody>
          <a:bodyPr wrap="square" rtlCol="0">
            <a:spAutoFit/>
          </a:bodyPr>
          <a:lstStyle/>
          <a:p>
            <a:pPr algn="ctr"/>
            <a:r>
              <a:rPr lang="en-US" sz="2800" b="1" dirty="0" smtClean="0">
                <a:solidFill>
                  <a:srgbClr val="FF0000"/>
                </a:solidFill>
                <a:latin typeface="Comic Sans MS"/>
                <a:cs typeface="Comic Sans MS"/>
              </a:rPr>
              <a:t>1978</a:t>
            </a:r>
            <a:endParaRPr lang="en-US" sz="2800" b="1" dirty="0">
              <a:solidFill>
                <a:srgbClr val="FF0000"/>
              </a:solidFill>
              <a:latin typeface="Comic Sans MS"/>
              <a:cs typeface="Comic Sans MS"/>
            </a:endParaRPr>
          </a:p>
        </p:txBody>
      </p:sp>
    </p:spTree>
    <p:extLst>
      <p:ext uri="{BB962C8B-B14F-4D97-AF65-F5344CB8AC3E}">
        <p14:creationId xmlns:p14="http://schemas.microsoft.com/office/powerpoint/2010/main" val="1846741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naSandraLinn_CERNTröja_197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299" y="101607"/>
            <a:ext cx="4457701" cy="6728462"/>
          </a:xfrm>
          <a:prstGeom prst="rect">
            <a:avLst/>
          </a:prstGeom>
          <a:effectLst>
            <a:softEdge rad="152400"/>
          </a:effectLst>
        </p:spPr>
      </p:pic>
      <p:sp>
        <p:nvSpPr>
          <p:cNvPr id="4" name="TextBox 3"/>
          <p:cNvSpPr txBox="1"/>
          <p:nvPr/>
        </p:nvSpPr>
        <p:spPr>
          <a:xfrm>
            <a:off x="292100" y="1931074"/>
            <a:ext cx="2095500" cy="954107"/>
          </a:xfrm>
          <a:prstGeom prst="rect">
            <a:avLst/>
          </a:prstGeom>
          <a:noFill/>
        </p:spPr>
        <p:txBody>
          <a:bodyPr wrap="square" rtlCol="0">
            <a:spAutoFit/>
          </a:bodyPr>
          <a:lstStyle/>
          <a:p>
            <a:pPr algn="ctr"/>
            <a:r>
              <a:rPr lang="en-US" sz="2800" b="1" dirty="0" smtClean="0">
                <a:solidFill>
                  <a:srgbClr val="FF0000"/>
                </a:solidFill>
                <a:latin typeface="Comic Sans MS"/>
                <a:cs typeface="Comic Sans MS"/>
              </a:rPr>
              <a:t>Sept. 29</a:t>
            </a:r>
          </a:p>
          <a:p>
            <a:pPr algn="ctr"/>
            <a:r>
              <a:rPr lang="en-US" sz="2800" b="1" dirty="0" smtClean="0">
                <a:solidFill>
                  <a:srgbClr val="FF0000"/>
                </a:solidFill>
                <a:latin typeface="Comic Sans MS"/>
                <a:cs typeface="Comic Sans MS"/>
              </a:rPr>
              <a:t>1979</a:t>
            </a:r>
            <a:endParaRPr lang="en-US" sz="2800" b="1" dirty="0">
              <a:solidFill>
                <a:srgbClr val="FF0000"/>
              </a:solidFill>
              <a:latin typeface="Comic Sans MS"/>
              <a:cs typeface="Comic Sans MS"/>
            </a:endParaRPr>
          </a:p>
        </p:txBody>
      </p:sp>
    </p:spTree>
    <p:extLst>
      <p:ext uri="{BB962C8B-B14F-4D97-AF65-F5344CB8AC3E}">
        <p14:creationId xmlns:p14="http://schemas.microsoft.com/office/powerpoint/2010/main" val="42350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0"/>
            <a:ext cx="9144000" cy="6858000"/>
          </a:xfrm>
          <a:prstGeom prst="rect">
            <a:avLst/>
          </a:prstGeom>
          <a:solidFill>
            <a:srgbClr val="FFFF99"/>
          </a:solidFill>
          <a:ln w="9525">
            <a:solidFill>
              <a:schemeClr val="tx1"/>
            </a:solidFill>
            <a:miter lim="800000"/>
            <a:headEnd/>
            <a:tailEnd/>
          </a:ln>
        </p:spPr>
        <p:txBody>
          <a:bodyPr wrap="none" anchor="ctr"/>
          <a:lstStyle/>
          <a:p>
            <a:endParaRPr lang="en-US"/>
          </a:p>
        </p:txBody>
      </p:sp>
      <p:pic>
        <p:nvPicPr>
          <p:cNvPr id="2" name="Picture 1" descr="7504068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300" y="2785422"/>
            <a:ext cx="5941297" cy="3958277"/>
          </a:xfrm>
          <a:prstGeom prst="rect">
            <a:avLst/>
          </a:prstGeom>
        </p:spPr>
      </p:pic>
      <p:pic>
        <p:nvPicPr>
          <p:cNvPr id="7" name="Picture 6" descr="79122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04800"/>
            <a:ext cx="3708400" cy="3708400"/>
          </a:xfrm>
          <a:prstGeom prst="rect">
            <a:avLst/>
          </a:prstGeom>
        </p:spPr>
      </p:pic>
    </p:spTree>
    <p:extLst>
      <p:ext uri="{BB962C8B-B14F-4D97-AF65-F5344CB8AC3E}">
        <p14:creationId xmlns:p14="http://schemas.microsoft.com/office/powerpoint/2010/main" val="21781319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S00204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72" y="462599"/>
            <a:ext cx="8444686" cy="5834783"/>
          </a:xfrm>
          <a:prstGeom prst="rect">
            <a:avLst/>
          </a:prstGeom>
        </p:spPr>
      </p:pic>
    </p:spTree>
    <p:extLst>
      <p:ext uri="{BB962C8B-B14F-4D97-AF65-F5344CB8AC3E}">
        <p14:creationId xmlns:p14="http://schemas.microsoft.com/office/powerpoint/2010/main" val="256467175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6100" y="3429000"/>
            <a:ext cx="5575300" cy="1200329"/>
          </a:xfrm>
          <a:prstGeom prst="rect">
            <a:avLst/>
          </a:prstGeom>
          <a:solidFill>
            <a:srgbClr val="FFF9A6"/>
          </a:solidFill>
          <a:ln>
            <a:solidFill>
              <a:schemeClr val="tx1"/>
            </a:solidFill>
          </a:ln>
          <a:effectLst>
            <a:outerShdw blurRad="50800" dist="38100" dir="3480000" sx="102000" sy="102000" algn="tl" rotWithShape="0">
              <a:srgbClr val="000000">
                <a:alpha val="43000"/>
              </a:srgbClr>
            </a:outerShdw>
          </a:effectLst>
        </p:spPr>
        <p:txBody>
          <a:bodyPr wrap="square" rtlCol="0">
            <a:spAutoFit/>
          </a:bodyPr>
          <a:lstStyle/>
          <a:p>
            <a:pPr algn="ctr"/>
            <a:r>
              <a:rPr lang="en-US" dirty="0" smtClean="0">
                <a:latin typeface="Comic Sans MS"/>
                <a:cs typeface="Comic Sans MS"/>
              </a:rPr>
              <a:t>In 1978 I</a:t>
            </a:r>
            <a:r>
              <a:rPr lang="en-US" dirty="0">
                <a:latin typeface="Comic Sans MS"/>
                <a:cs typeface="Comic Sans MS"/>
              </a:rPr>
              <a:t>. </a:t>
            </a:r>
            <a:r>
              <a:rPr lang="en-US" dirty="0" err="1">
                <a:latin typeface="Comic Sans MS"/>
                <a:cs typeface="Comic Sans MS"/>
              </a:rPr>
              <a:t>Ragnarsson</a:t>
            </a:r>
            <a:r>
              <a:rPr lang="en-US" dirty="0">
                <a:latin typeface="Comic Sans MS"/>
                <a:cs typeface="Comic Sans MS"/>
              </a:rPr>
              <a:t>, S.G. </a:t>
            </a:r>
            <a:r>
              <a:rPr lang="en-US" dirty="0" smtClean="0">
                <a:latin typeface="Comic Sans MS"/>
                <a:cs typeface="Comic Sans MS"/>
              </a:rPr>
              <a:t>Nilsson and </a:t>
            </a:r>
            <a:r>
              <a:rPr lang="en-US" dirty="0">
                <a:latin typeface="Comic Sans MS"/>
                <a:cs typeface="Comic Sans MS"/>
              </a:rPr>
              <a:t>R.K. </a:t>
            </a:r>
            <a:r>
              <a:rPr lang="en-US" dirty="0" err="1">
                <a:latin typeface="Comic Sans MS"/>
                <a:cs typeface="Comic Sans MS"/>
              </a:rPr>
              <a:t>Sheline</a:t>
            </a:r>
            <a:r>
              <a:rPr lang="en-US" dirty="0" smtClean="0">
                <a:latin typeface="Comic Sans MS"/>
                <a:cs typeface="Comic Sans MS"/>
              </a:rPr>
              <a:t>, predicted (</a:t>
            </a:r>
            <a:r>
              <a:rPr lang="en-US" dirty="0">
                <a:latin typeface="Comic Sans MS"/>
                <a:cs typeface="Comic Sans MS"/>
              </a:rPr>
              <a:t> Phys. Reports 45 (1978)</a:t>
            </a:r>
            <a:r>
              <a:rPr lang="en-US" dirty="0" smtClean="0">
                <a:latin typeface="Comic Sans MS"/>
                <a:cs typeface="Comic Sans MS"/>
              </a:rPr>
              <a:t>1)</a:t>
            </a:r>
            <a:endParaRPr lang="en-US" dirty="0">
              <a:latin typeface="Comic Sans MS"/>
              <a:cs typeface="Comic Sans MS"/>
            </a:endParaRPr>
          </a:p>
          <a:p>
            <a:pPr algn="ctr"/>
            <a:r>
              <a:rPr lang="en-US" dirty="0" smtClean="0">
                <a:latin typeface="Comic Sans MS"/>
                <a:cs typeface="Comic Sans MS"/>
              </a:rPr>
              <a:t>that </a:t>
            </a:r>
            <a:r>
              <a:rPr lang="en-US" dirty="0">
                <a:latin typeface="Comic Sans MS"/>
                <a:cs typeface="Comic Sans MS"/>
              </a:rPr>
              <a:t>”stable octupole deformation might exist in this region”</a:t>
            </a:r>
          </a:p>
        </p:txBody>
      </p:sp>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138" y="1139825"/>
            <a:ext cx="352742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3"/>
          <p:cNvSpPr txBox="1">
            <a:spLocks noChangeArrowheads="1"/>
          </p:cNvSpPr>
          <p:nvPr/>
        </p:nvSpPr>
        <p:spPr bwMode="auto">
          <a:xfrm>
            <a:off x="3173413" y="2117725"/>
            <a:ext cx="2447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sv-SE" sz="1800" dirty="0" err="1">
                <a:solidFill>
                  <a:srgbClr val="FF0000"/>
                </a:solidFill>
                <a:latin typeface="Bookman Old Style" charset="0"/>
              </a:rPr>
              <a:t>Parity</a:t>
            </a:r>
            <a:r>
              <a:rPr lang="sv-SE" sz="1800" dirty="0">
                <a:solidFill>
                  <a:srgbClr val="FF0000"/>
                </a:solidFill>
                <a:latin typeface="Bookman Old Style" charset="0"/>
              </a:rPr>
              <a:t> </a:t>
            </a:r>
            <a:r>
              <a:rPr lang="sv-SE" sz="1800" dirty="0" err="1">
                <a:solidFill>
                  <a:srgbClr val="FF0000"/>
                </a:solidFill>
                <a:latin typeface="Bookman Old Style" charset="0"/>
              </a:rPr>
              <a:t>doublets</a:t>
            </a:r>
            <a:r>
              <a:rPr lang="sv-SE" sz="1800" dirty="0">
                <a:solidFill>
                  <a:srgbClr val="FF0000"/>
                </a:solidFill>
                <a:latin typeface="Bookman Old Style" charset="0"/>
              </a:rPr>
              <a:t> </a:t>
            </a:r>
          </a:p>
          <a:p>
            <a:pPr algn="ctr" eaLnBrk="1" hangingPunct="1">
              <a:spcBef>
                <a:spcPct val="50000"/>
              </a:spcBef>
            </a:pPr>
            <a:r>
              <a:rPr lang="sv-SE" sz="1800" dirty="0">
                <a:solidFill>
                  <a:srgbClr val="FF0000"/>
                </a:solidFill>
                <a:latin typeface="Bookman Old Style" charset="0"/>
              </a:rPr>
              <a:t> ½</a:t>
            </a:r>
            <a:r>
              <a:rPr lang="en-US" sz="1800" baseline="30000" dirty="0">
                <a:solidFill>
                  <a:srgbClr val="FF0000"/>
                </a:solidFill>
                <a:latin typeface="Bookman Old Style" charset="0"/>
                <a:cs typeface="Arial" charset="0"/>
              </a:rPr>
              <a:t>±</a:t>
            </a:r>
            <a:r>
              <a:rPr lang="en-US" sz="1800" dirty="0">
                <a:solidFill>
                  <a:srgbClr val="FF0000"/>
                </a:solidFill>
                <a:latin typeface="Bookman Old Style" charset="0"/>
                <a:cs typeface="Arial" charset="0"/>
              </a:rPr>
              <a:t> , </a:t>
            </a:r>
            <a:r>
              <a:rPr lang="en-US" sz="1400" dirty="0">
                <a:solidFill>
                  <a:srgbClr val="FF0000"/>
                </a:solidFill>
                <a:latin typeface="Bookman Old Style" charset="0"/>
                <a:cs typeface="Arial" charset="0"/>
              </a:rPr>
              <a:t>3/2</a:t>
            </a:r>
            <a:r>
              <a:rPr lang="en-US" sz="1800" baseline="30000" dirty="0">
                <a:solidFill>
                  <a:srgbClr val="FF0000"/>
                </a:solidFill>
                <a:latin typeface="Bookman Old Style" charset="0"/>
                <a:cs typeface="Arial" charset="0"/>
              </a:rPr>
              <a:t>± </a:t>
            </a:r>
            <a:r>
              <a:rPr lang="en-US" sz="1800" dirty="0">
                <a:solidFill>
                  <a:srgbClr val="FF0000"/>
                </a:solidFill>
                <a:latin typeface="Bookman Old Style" charset="0"/>
                <a:ea typeface="Arial" charset="0"/>
                <a:cs typeface="Arial" charset="0"/>
              </a:rPr>
              <a:t>, </a:t>
            </a:r>
            <a:r>
              <a:rPr lang="en-US" sz="1400" dirty="0">
                <a:solidFill>
                  <a:srgbClr val="FF0000"/>
                </a:solidFill>
                <a:latin typeface="Bookman Old Style" charset="0"/>
                <a:ea typeface="Arial" charset="0"/>
                <a:cs typeface="Arial" charset="0"/>
              </a:rPr>
              <a:t>5/2</a:t>
            </a:r>
            <a:r>
              <a:rPr lang="en-US" sz="1800" baseline="30000" dirty="0">
                <a:solidFill>
                  <a:srgbClr val="FF0000"/>
                </a:solidFill>
                <a:latin typeface="Bookman Old Style" charset="0"/>
                <a:cs typeface="Arial" charset="0"/>
              </a:rPr>
              <a:t>±</a:t>
            </a:r>
          </a:p>
        </p:txBody>
      </p:sp>
      <p:sp>
        <p:nvSpPr>
          <p:cNvPr id="5" name="Text Box 12"/>
          <p:cNvSpPr txBox="1">
            <a:spLocks noChangeArrowheads="1"/>
          </p:cNvSpPr>
          <p:nvPr/>
        </p:nvSpPr>
        <p:spPr bwMode="auto">
          <a:xfrm>
            <a:off x="3028950" y="401638"/>
            <a:ext cx="2592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eaLnBrk="1" hangingPunct="1">
              <a:spcBef>
                <a:spcPct val="50000"/>
              </a:spcBef>
            </a:pPr>
            <a:r>
              <a:rPr lang="sv-SE" sz="1800" dirty="0">
                <a:solidFill>
                  <a:srgbClr val="0000FF"/>
                </a:solidFill>
                <a:latin typeface="Bookman Old Style" charset="0"/>
              </a:rPr>
              <a:t>Octupole </a:t>
            </a:r>
            <a:r>
              <a:rPr lang="sv-SE" sz="1800" dirty="0" err="1">
                <a:solidFill>
                  <a:srgbClr val="0000FF"/>
                </a:solidFill>
                <a:latin typeface="Bookman Old Style" charset="0"/>
              </a:rPr>
              <a:t>shapes</a:t>
            </a:r>
            <a:endParaRPr lang="en-US" sz="1800" dirty="0">
              <a:solidFill>
                <a:srgbClr val="0000FF"/>
              </a:solidFill>
              <a:latin typeface="Bookman Old Style" charset="0"/>
            </a:endParaRPr>
          </a:p>
        </p:txBody>
      </p:sp>
    </p:spTree>
    <p:extLst>
      <p:ext uri="{BB962C8B-B14F-4D97-AF65-F5344CB8AC3E}">
        <p14:creationId xmlns:p14="http://schemas.microsoft.com/office/powerpoint/2010/main" val="10735446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ChangeArrowheads="1"/>
          </p:cNvSpPr>
          <p:nvPr/>
        </p:nvSpPr>
        <p:spPr bwMode="auto">
          <a:xfrm>
            <a:off x="0" y="0"/>
            <a:ext cx="9144000" cy="6858000"/>
          </a:xfrm>
          <a:prstGeom prst="rect">
            <a:avLst/>
          </a:prstGeom>
          <a:solidFill>
            <a:srgbClr val="FFFF99"/>
          </a:solidFill>
          <a:ln w="9525">
            <a:solidFill>
              <a:schemeClr val="tx1"/>
            </a:solidFill>
            <a:miter lim="800000"/>
            <a:headEnd/>
            <a:tailEnd/>
          </a:ln>
        </p:spPr>
        <p:txBody>
          <a:bodyPr wrap="none" anchor="ctr"/>
          <a:lstStyle/>
          <a:p>
            <a:endParaRPr lang="en-US" dirty="0"/>
          </a:p>
        </p:txBody>
      </p:sp>
      <p:pic>
        <p:nvPicPr>
          <p:cNvPr id="2" name="Picture 1"/>
          <p:cNvPicPr>
            <a:picLocks noChangeAspect="1"/>
          </p:cNvPicPr>
          <p:nvPr/>
        </p:nvPicPr>
        <p:blipFill>
          <a:blip r:embed="rId3"/>
          <a:stretch>
            <a:fillRect/>
          </a:stretch>
        </p:blipFill>
        <p:spPr>
          <a:xfrm rot="5400000">
            <a:off x="2796078" y="-370378"/>
            <a:ext cx="3921763" cy="5878481"/>
          </a:xfrm>
          <a:prstGeom prst="rect">
            <a:avLst/>
          </a:prstGeom>
          <a:ln>
            <a:solidFill>
              <a:srgbClr val="000000"/>
            </a:solidFill>
          </a:ln>
        </p:spPr>
      </p:pic>
      <p:sp>
        <p:nvSpPr>
          <p:cNvPr id="3" name="TextBox 2"/>
          <p:cNvSpPr txBox="1"/>
          <p:nvPr/>
        </p:nvSpPr>
        <p:spPr>
          <a:xfrm>
            <a:off x="4267200" y="4381500"/>
            <a:ext cx="660400" cy="369332"/>
          </a:xfrm>
          <a:prstGeom prst="rect">
            <a:avLst/>
          </a:prstGeom>
          <a:solidFill>
            <a:schemeClr val="bg1"/>
          </a:solidFill>
        </p:spPr>
        <p:txBody>
          <a:bodyPr wrap="square" rtlCol="0">
            <a:spAutoFit/>
          </a:bodyPr>
          <a:lstStyle/>
          <a:p>
            <a:r>
              <a:rPr lang="en-US" baseline="30000" dirty="0" smtClean="0"/>
              <a:t>224</a:t>
            </a:r>
            <a:r>
              <a:rPr lang="en-US" dirty="0" smtClean="0"/>
              <a:t>Ra</a:t>
            </a:r>
            <a:endParaRPr lang="en-US" dirty="0"/>
          </a:p>
        </p:txBody>
      </p:sp>
      <p:grpSp>
        <p:nvGrpSpPr>
          <p:cNvPr id="7" name="Group 6"/>
          <p:cNvGrpSpPr/>
          <p:nvPr/>
        </p:nvGrpSpPr>
        <p:grpSpPr>
          <a:xfrm>
            <a:off x="114300" y="607981"/>
            <a:ext cx="8843962" cy="2755900"/>
            <a:chOff x="114300" y="607981"/>
            <a:chExt cx="8843962" cy="2755900"/>
          </a:xfrm>
        </p:grpSpPr>
        <p:pic>
          <p:nvPicPr>
            <p:cNvPr id="4" name="Picture 3" descr="Lövhöiden, Kursewicz.jpg"/>
            <p:cNvPicPr>
              <a:picLocks noChangeAspect="1"/>
            </p:cNvPicPr>
            <p:nvPr/>
          </p:nvPicPr>
          <p:blipFill rotWithShape="1">
            <a:blip r:embed="rId4">
              <a:extLst>
                <a:ext uri="{28A0092B-C50C-407E-A947-70E740481C1C}">
                  <a14:useLocalDpi xmlns:a14="http://schemas.microsoft.com/office/drawing/2010/main" val="0"/>
                </a:ext>
              </a:extLst>
            </a:blip>
            <a:srcRect l="8165" t="20185" r="10074" b="39630"/>
            <a:stretch/>
          </p:blipFill>
          <p:spPr>
            <a:xfrm>
              <a:off x="114300" y="607981"/>
              <a:ext cx="3687763" cy="2755900"/>
            </a:xfrm>
            <a:prstGeom prst="rect">
              <a:avLst/>
            </a:prstGeom>
          </p:spPr>
        </p:pic>
        <p:pic>
          <p:nvPicPr>
            <p:cNvPr id="5" name="Picture 4" descr="Nyman.jpg"/>
            <p:cNvPicPr>
              <a:picLocks noChangeAspect="1"/>
            </p:cNvPicPr>
            <p:nvPr/>
          </p:nvPicPr>
          <p:blipFill rotWithShape="1">
            <a:blip r:embed="rId5">
              <a:extLst>
                <a:ext uri="{28A0092B-C50C-407E-A947-70E740481C1C}">
                  <a14:useLocalDpi xmlns:a14="http://schemas.microsoft.com/office/drawing/2010/main" val="0"/>
                </a:ext>
              </a:extLst>
            </a:blip>
            <a:srcRect l="31059" t="25419" r="35417" b="33000"/>
            <a:stretch/>
          </p:blipFill>
          <p:spPr>
            <a:xfrm>
              <a:off x="5892800" y="607981"/>
              <a:ext cx="3065462" cy="2617819"/>
            </a:xfrm>
            <a:prstGeom prst="rect">
              <a:avLst/>
            </a:prstGeom>
          </p:spPr>
        </p:pic>
      </p:grpSp>
      <p:sp>
        <p:nvSpPr>
          <p:cNvPr id="6" name="TextBox 5"/>
          <p:cNvSpPr txBox="1"/>
          <p:nvPr/>
        </p:nvSpPr>
        <p:spPr>
          <a:xfrm>
            <a:off x="1784350" y="4965700"/>
            <a:ext cx="6286500" cy="923330"/>
          </a:xfrm>
          <a:prstGeom prst="rect">
            <a:avLst/>
          </a:prstGeom>
          <a:noFill/>
        </p:spPr>
        <p:txBody>
          <a:bodyPr wrap="square" rtlCol="0">
            <a:spAutoFit/>
          </a:bodyPr>
          <a:lstStyle/>
          <a:p>
            <a:pPr algn="ctr"/>
            <a:r>
              <a:rPr lang="en-US" b="1" dirty="0"/>
              <a:t>Collective excitations in the transitional nuclei </a:t>
            </a:r>
            <a:r>
              <a:rPr lang="en-US" b="1" baseline="30000" dirty="0"/>
              <a:t>224,226</a:t>
            </a:r>
            <a:r>
              <a:rPr lang="en-US" b="1" dirty="0"/>
              <a:t>Ra.</a:t>
            </a:r>
            <a:r>
              <a:rPr lang="en-US" dirty="0"/>
              <a:t>  W. </a:t>
            </a:r>
            <a:r>
              <a:rPr lang="en-US" dirty="0" err="1"/>
              <a:t>Kurcewicz</a:t>
            </a:r>
            <a:r>
              <a:rPr lang="en-US" dirty="0"/>
              <a:t>, E. </a:t>
            </a:r>
            <a:r>
              <a:rPr lang="en-US" dirty="0" err="1"/>
              <a:t>Ruchowska</a:t>
            </a:r>
            <a:r>
              <a:rPr lang="en-US" dirty="0"/>
              <a:t>, N. </a:t>
            </a:r>
            <a:r>
              <a:rPr lang="en-US" dirty="0" err="1"/>
              <a:t>Kaffrell</a:t>
            </a:r>
            <a:r>
              <a:rPr lang="en-US" dirty="0"/>
              <a:t>, T. </a:t>
            </a:r>
            <a:r>
              <a:rPr lang="en-US" dirty="0" err="1"/>
              <a:t>Björnstad</a:t>
            </a:r>
            <a:r>
              <a:rPr lang="en-US" dirty="0"/>
              <a:t>, G. Nyman,  Nucl. Phys. A356 (1981) 15.</a:t>
            </a:r>
          </a:p>
        </p:txBody>
      </p:sp>
    </p:spTree>
    <p:extLst>
      <p:ext uri="{BB962C8B-B14F-4D97-AF65-F5344CB8AC3E}">
        <p14:creationId xmlns:p14="http://schemas.microsoft.com/office/powerpoint/2010/main" val="473115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nibal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86902" y="4150112"/>
            <a:ext cx="4157097" cy="270788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400" y="897040"/>
            <a:ext cx="3187700" cy="2747252"/>
          </a:xfrm>
          <a:prstGeom prst="rect">
            <a:avLst/>
          </a:prstGeom>
        </p:spPr>
      </p:pic>
      <p:pic>
        <p:nvPicPr>
          <p:cNvPr id="5" name="Picture 2" descr="Fig 1b.bmp"/>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8200" y="794916"/>
            <a:ext cx="3490138" cy="221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736600" y="3768804"/>
            <a:ext cx="2819400" cy="2852570"/>
          </a:xfrm>
          <a:prstGeom prst="rect">
            <a:avLst/>
          </a:prstGeom>
        </p:spPr>
      </p:pic>
      <p:sp>
        <p:nvSpPr>
          <p:cNvPr id="2" name="Rectangle 1"/>
          <p:cNvSpPr/>
          <p:nvPr/>
        </p:nvSpPr>
        <p:spPr>
          <a:xfrm>
            <a:off x="2827239" y="3008415"/>
            <a:ext cx="2129743" cy="584776"/>
          </a:xfrm>
          <a:prstGeom prst="rect">
            <a:avLst/>
          </a:prstGeom>
        </p:spPr>
        <p:txBody>
          <a:bodyPr wrap="none">
            <a:spAutoFit/>
          </a:bodyPr>
          <a:lstStyle/>
          <a:p>
            <a:r>
              <a:rPr lang="en-US" sz="1600" dirty="0">
                <a:latin typeface="Times New Roman"/>
                <a:cs typeface="Times New Roman"/>
              </a:rPr>
              <a:t>L. P. </a:t>
            </a:r>
            <a:r>
              <a:rPr lang="en-US" sz="1600" dirty="0" smtClean="0">
                <a:latin typeface="Times New Roman"/>
                <a:cs typeface="Times New Roman"/>
              </a:rPr>
              <a:t>Gaffney </a:t>
            </a:r>
            <a:r>
              <a:rPr lang="en-US" sz="1600" i="1" dirty="0" smtClean="0">
                <a:latin typeface="Times New Roman"/>
                <a:cs typeface="Times New Roman"/>
              </a:rPr>
              <a:t>et al.</a:t>
            </a:r>
          </a:p>
          <a:p>
            <a:r>
              <a:rPr lang="en-US" sz="1600" i="1" dirty="0" smtClean="0">
                <a:latin typeface="Times New Roman"/>
                <a:cs typeface="Times New Roman"/>
              </a:rPr>
              <a:t>Nature</a:t>
            </a:r>
            <a:r>
              <a:rPr lang="en-US" sz="1600" dirty="0" smtClean="0">
                <a:latin typeface="Times New Roman"/>
                <a:cs typeface="Times New Roman"/>
              </a:rPr>
              <a:t> </a:t>
            </a:r>
            <a:r>
              <a:rPr lang="en-US" sz="1600" b="1" dirty="0">
                <a:latin typeface="Times New Roman"/>
                <a:cs typeface="Times New Roman"/>
              </a:rPr>
              <a:t>497</a:t>
            </a:r>
            <a:r>
              <a:rPr lang="en-US" sz="1600" dirty="0">
                <a:latin typeface="Times New Roman"/>
                <a:cs typeface="Times New Roman"/>
              </a:rPr>
              <a:t>, </a:t>
            </a:r>
            <a:r>
              <a:rPr lang="en-US" sz="1600" dirty="0" smtClean="0">
                <a:latin typeface="Times New Roman"/>
                <a:cs typeface="Times New Roman"/>
              </a:rPr>
              <a:t>199 (2013</a:t>
            </a:r>
            <a:r>
              <a:rPr lang="en-US" sz="1600" dirty="0">
                <a:latin typeface="Times New Roman"/>
                <a:cs typeface="Times New Roman"/>
              </a:rPr>
              <a:t>) </a:t>
            </a:r>
          </a:p>
        </p:txBody>
      </p:sp>
    </p:spTree>
    <p:extLst>
      <p:ext uri="{BB962C8B-B14F-4D97-AF65-F5344CB8AC3E}">
        <p14:creationId xmlns:p14="http://schemas.microsoft.com/office/powerpoint/2010/main" val="13894741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4521200" y="1346200"/>
            <a:ext cx="4368800" cy="3911600"/>
          </a:xfrm>
          <a:prstGeom prst="rect">
            <a:avLst/>
          </a:prstGeom>
        </p:spPr>
      </p:pic>
      <p:pic>
        <p:nvPicPr>
          <p:cNvPr id="3" name="Picture 2"/>
          <p:cNvPicPr>
            <a:picLocks noChangeAspect="1"/>
          </p:cNvPicPr>
          <p:nvPr/>
        </p:nvPicPr>
        <p:blipFill>
          <a:blip r:embed="rId3"/>
          <a:stretch>
            <a:fillRect/>
          </a:stretch>
        </p:blipFill>
        <p:spPr>
          <a:xfrm rot="10800000">
            <a:off x="774700" y="1244600"/>
            <a:ext cx="3634972" cy="4927600"/>
          </a:xfrm>
          <a:prstGeom prst="rect">
            <a:avLst/>
          </a:prstGeom>
        </p:spPr>
      </p:pic>
      <p:sp>
        <p:nvSpPr>
          <p:cNvPr id="4" name="TextBox 3"/>
          <p:cNvSpPr txBox="1"/>
          <p:nvPr/>
        </p:nvSpPr>
        <p:spPr>
          <a:xfrm>
            <a:off x="2794000" y="279400"/>
            <a:ext cx="3695700" cy="523220"/>
          </a:xfrm>
          <a:prstGeom prst="rect">
            <a:avLst/>
          </a:prstGeom>
          <a:solidFill>
            <a:srgbClr val="FFFF00"/>
          </a:solidFill>
          <a:ln>
            <a:solidFill>
              <a:schemeClr val="tx1"/>
            </a:solidFill>
          </a:ln>
          <a:effectLst>
            <a:glow rad="101600">
              <a:schemeClr val="tx2">
                <a:lumMod val="60000"/>
                <a:lumOff val="40000"/>
                <a:alpha val="75000"/>
              </a:schemeClr>
            </a:glow>
          </a:effectLst>
        </p:spPr>
        <p:txBody>
          <a:bodyPr wrap="square" rtlCol="0">
            <a:spAutoFit/>
          </a:bodyPr>
          <a:lstStyle/>
          <a:p>
            <a:pPr algn="ctr"/>
            <a:r>
              <a:rPr lang="en-US" sz="2800" baseline="30000" dirty="0" smtClean="0">
                <a:solidFill>
                  <a:srgbClr val="0000FF"/>
                </a:solidFill>
              </a:rPr>
              <a:t>11</a:t>
            </a:r>
            <a:r>
              <a:rPr lang="en-US" sz="2800" dirty="0" smtClean="0">
                <a:solidFill>
                  <a:srgbClr val="0000FF"/>
                </a:solidFill>
              </a:rPr>
              <a:t>Li, (</a:t>
            </a:r>
            <a:r>
              <a:rPr lang="en-US" sz="2800" dirty="0" smtClean="0">
                <a:solidFill>
                  <a:srgbClr val="0000FF"/>
                </a:solidFill>
                <a:latin typeface="Symbol" charset="2"/>
                <a:cs typeface="Symbol" charset="2"/>
              </a:rPr>
              <a:t>b</a:t>
            </a:r>
            <a:r>
              <a:rPr lang="en-US" sz="2800" dirty="0" smtClean="0">
                <a:solidFill>
                  <a:srgbClr val="0000FF"/>
                </a:solidFill>
              </a:rPr>
              <a:t>,2n) and (</a:t>
            </a:r>
            <a:r>
              <a:rPr lang="en-US" sz="2800" dirty="0">
                <a:solidFill>
                  <a:srgbClr val="0000FF"/>
                </a:solidFill>
                <a:latin typeface="Symbol" charset="2"/>
                <a:cs typeface="Symbol" charset="2"/>
              </a:rPr>
              <a:t>b</a:t>
            </a:r>
            <a:r>
              <a:rPr lang="en-US" sz="2800" dirty="0" smtClean="0">
                <a:solidFill>
                  <a:srgbClr val="0000FF"/>
                </a:solidFill>
              </a:rPr>
              <a:t>,3n)</a:t>
            </a:r>
            <a:endParaRPr lang="en-US" sz="2800" dirty="0">
              <a:solidFill>
                <a:srgbClr val="0000FF"/>
              </a:solidFill>
            </a:endParaRPr>
          </a:p>
        </p:txBody>
      </p:sp>
    </p:spTree>
    <p:extLst>
      <p:ext uri="{BB962C8B-B14F-4D97-AF65-F5344CB8AC3E}">
        <p14:creationId xmlns:p14="http://schemas.microsoft.com/office/powerpoint/2010/main" val="39403383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5" name="Group 4"/>
          <p:cNvGrpSpPr/>
          <p:nvPr/>
        </p:nvGrpSpPr>
        <p:grpSpPr>
          <a:xfrm>
            <a:off x="2283149" y="166298"/>
            <a:ext cx="4611691" cy="4146218"/>
            <a:chOff x="2283149" y="166298"/>
            <a:chExt cx="4611691" cy="4146218"/>
          </a:xfrm>
        </p:grpSpPr>
        <p:pic>
          <p:nvPicPr>
            <p:cNvPr id="3" name="Picture 2" descr="IMG_0659.JPG"/>
            <p:cNvPicPr>
              <a:picLocks noChangeAspect="1"/>
            </p:cNvPicPr>
            <p:nvPr/>
          </p:nvPicPr>
          <p:blipFill rotWithShape="1">
            <a:blip r:embed="rId4">
              <a:alphaModFix/>
              <a:extLst>
                <a:ext uri="{28A0092B-C50C-407E-A947-70E740481C1C}">
                  <a14:useLocalDpi xmlns:a14="http://schemas.microsoft.com/office/drawing/2010/main" val="0"/>
                </a:ext>
              </a:extLst>
            </a:blip>
            <a:srcRect l="28442" t="21824" r="39975" b="40700"/>
            <a:stretch/>
          </p:blipFill>
          <p:spPr>
            <a:xfrm>
              <a:off x="3326466" y="166298"/>
              <a:ext cx="2887978" cy="2570098"/>
            </a:xfrm>
            <a:prstGeom prst="rect">
              <a:avLst/>
            </a:prstGeom>
            <a:ln w="38100" cmpd="sng">
              <a:solidFill>
                <a:srgbClr val="FFFF00"/>
              </a:solidFill>
            </a:ln>
          </p:spPr>
        </p:pic>
        <p:sp>
          <p:nvSpPr>
            <p:cNvPr id="4" name="TextBox 3"/>
            <p:cNvSpPr txBox="1"/>
            <p:nvPr/>
          </p:nvSpPr>
          <p:spPr>
            <a:xfrm>
              <a:off x="2283149" y="3235298"/>
              <a:ext cx="4611691" cy="1077218"/>
            </a:xfrm>
            <a:prstGeom prst="rect">
              <a:avLst/>
            </a:prstGeom>
            <a:solidFill>
              <a:srgbClr val="FFFF00"/>
            </a:solidFill>
          </p:spPr>
          <p:txBody>
            <a:bodyPr wrap="square" rtlCol="0">
              <a:spAutoFit/>
            </a:bodyPr>
            <a:lstStyle/>
            <a:p>
              <a:pPr algn="ctr"/>
              <a:r>
                <a:rPr lang="en-US" sz="3200" dirty="0" err="1" smtClean="0">
                  <a:latin typeface="Comic Sans MS"/>
                  <a:cs typeface="Comic Sans MS"/>
                </a:rPr>
                <a:t>Lysekil</a:t>
              </a:r>
              <a:r>
                <a:rPr lang="en-US" sz="3200" dirty="0" smtClean="0">
                  <a:latin typeface="Comic Sans MS"/>
                  <a:cs typeface="Comic Sans MS"/>
                </a:rPr>
                <a:t>, Sweden, </a:t>
              </a:r>
            </a:p>
            <a:p>
              <a:pPr algn="ctr"/>
              <a:r>
                <a:rPr lang="en-US" sz="3200" dirty="0" smtClean="0">
                  <a:latin typeface="Comic Sans MS"/>
                  <a:cs typeface="Comic Sans MS"/>
                </a:rPr>
                <a:t>August 21-27 1966</a:t>
              </a:r>
              <a:endParaRPr lang="en-US" sz="3200" dirty="0">
                <a:latin typeface="Comic Sans MS"/>
                <a:cs typeface="Comic Sans MS"/>
              </a:endParaRPr>
            </a:p>
          </p:txBody>
        </p:sp>
      </p:grpSp>
    </p:spTree>
    <p:extLst>
      <p:ext uri="{BB962C8B-B14F-4D97-AF65-F5344CB8AC3E}">
        <p14:creationId xmlns:p14="http://schemas.microsoft.com/office/powerpoint/2010/main" val="16459752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AUT0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844675"/>
            <a:ext cx="6335713"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19" name="Group 3"/>
          <p:cNvGrpSpPr>
            <a:grpSpLocks/>
          </p:cNvGrpSpPr>
          <p:nvPr/>
        </p:nvGrpSpPr>
        <p:grpSpPr bwMode="auto">
          <a:xfrm>
            <a:off x="179388" y="620713"/>
            <a:ext cx="8610600" cy="5730875"/>
            <a:chOff x="96" y="384"/>
            <a:chExt cx="5424" cy="3610"/>
          </a:xfrm>
        </p:grpSpPr>
        <p:sp>
          <p:nvSpPr>
            <p:cNvPr id="60421" name="Rectangle 4" descr="Light upward diagonal"/>
            <p:cNvSpPr>
              <a:spLocks noChangeArrowheads="1"/>
            </p:cNvSpPr>
            <p:nvPr/>
          </p:nvSpPr>
          <p:spPr bwMode="auto">
            <a:xfrm>
              <a:off x="1584" y="864"/>
              <a:ext cx="480" cy="192"/>
            </a:xfrm>
            <a:prstGeom prst="rect">
              <a:avLst/>
            </a:prstGeom>
            <a:pattFill prst="ltUpDiag">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422" name="Rectangle 5" descr="Light upward diagonal"/>
            <p:cNvSpPr>
              <a:spLocks noChangeArrowheads="1"/>
            </p:cNvSpPr>
            <p:nvPr/>
          </p:nvSpPr>
          <p:spPr bwMode="auto">
            <a:xfrm>
              <a:off x="1584" y="2448"/>
              <a:ext cx="480" cy="192"/>
            </a:xfrm>
            <a:prstGeom prst="rect">
              <a:avLst/>
            </a:prstGeom>
            <a:pattFill prst="ltUpDiag">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423" name="Rectangle 6" descr="Light upward diagonal"/>
            <p:cNvSpPr>
              <a:spLocks noChangeArrowheads="1"/>
            </p:cNvSpPr>
            <p:nvPr/>
          </p:nvSpPr>
          <p:spPr bwMode="auto">
            <a:xfrm>
              <a:off x="1584" y="1920"/>
              <a:ext cx="480" cy="96"/>
            </a:xfrm>
            <a:prstGeom prst="rect">
              <a:avLst/>
            </a:prstGeom>
            <a:pattFill prst="ltUpDiag">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0424" name="Line 7"/>
            <p:cNvSpPr>
              <a:spLocks noChangeShapeType="1"/>
            </p:cNvSpPr>
            <p:nvPr/>
          </p:nvSpPr>
          <p:spPr bwMode="auto">
            <a:xfrm>
              <a:off x="432" y="720"/>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5" name="Line 8"/>
            <p:cNvSpPr>
              <a:spLocks noChangeShapeType="1"/>
            </p:cNvSpPr>
            <p:nvPr/>
          </p:nvSpPr>
          <p:spPr bwMode="auto">
            <a:xfrm>
              <a:off x="1584" y="3696"/>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6" name="Line 9"/>
            <p:cNvSpPr>
              <a:spLocks noChangeShapeType="1"/>
            </p:cNvSpPr>
            <p:nvPr/>
          </p:nvSpPr>
          <p:spPr bwMode="auto">
            <a:xfrm>
              <a:off x="1584" y="3648"/>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7" name="Line 10"/>
            <p:cNvSpPr>
              <a:spLocks noChangeShapeType="1"/>
            </p:cNvSpPr>
            <p:nvPr/>
          </p:nvSpPr>
          <p:spPr bwMode="auto">
            <a:xfrm>
              <a:off x="2256" y="3600"/>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8" name="Line 11"/>
            <p:cNvSpPr>
              <a:spLocks noChangeShapeType="1"/>
            </p:cNvSpPr>
            <p:nvPr/>
          </p:nvSpPr>
          <p:spPr bwMode="auto">
            <a:xfrm>
              <a:off x="2880" y="2784"/>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9" name="Line 12"/>
            <p:cNvSpPr>
              <a:spLocks noChangeShapeType="1"/>
            </p:cNvSpPr>
            <p:nvPr/>
          </p:nvSpPr>
          <p:spPr bwMode="auto">
            <a:xfrm>
              <a:off x="3552" y="2496"/>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0" name="Line 13"/>
            <p:cNvSpPr>
              <a:spLocks noChangeShapeType="1"/>
            </p:cNvSpPr>
            <p:nvPr/>
          </p:nvSpPr>
          <p:spPr bwMode="auto">
            <a:xfrm>
              <a:off x="4176" y="1584"/>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1" name="Line 14"/>
            <p:cNvSpPr>
              <a:spLocks noChangeShapeType="1"/>
            </p:cNvSpPr>
            <p:nvPr/>
          </p:nvSpPr>
          <p:spPr bwMode="auto">
            <a:xfrm>
              <a:off x="4896" y="1152"/>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2" name="Line 15"/>
            <p:cNvSpPr>
              <a:spLocks noChangeShapeType="1"/>
            </p:cNvSpPr>
            <p:nvPr/>
          </p:nvSpPr>
          <p:spPr bwMode="auto">
            <a:xfrm>
              <a:off x="1584" y="720"/>
              <a:ext cx="0" cy="29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3" name="Line 16"/>
            <p:cNvSpPr>
              <a:spLocks noChangeShapeType="1"/>
            </p:cNvSpPr>
            <p:nvPr/>
          </p:nvSpPr>
          <p:spPr bwMode="auto">
            <a:xfrm>
              <a:off x="2064" y="720"/>
              <a:ext cx="0" cy="29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34" name="Text Box 17"/>
            <p:cNvSpPr txBox="1">
              <a:spLocks noChangeArrowheads="1"/>
            </p:cNvSpPr>
            <p:nvPr/>
          </p:nvSpPr>
          <p:spPr bwMode="auto">
            <a:xfrm>
              <a:off x="480" y="720"/>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2000" baseline="30000">
                  <a:solidFill>
                    <a:srgbClr val="CC00FF"/>
                  </a:solidFill>
                  <a:latin typeface="Bookman Old Style" charset="0"/>
                </a:rPr>
                <a:t>11</a:t>
              </a:r>
              <a:r>
                <a:rPr lang="sv-SE" sz="2000">
                  <a:solidFill>
                    <a:srgbClr val="CC00FF"/>
                  </a:solidFill>
                  <a:latin typeface="Bookman Old Style" charset="0"/>
                </a:rPr>
                <a:t>Li</a:t>
              </a:r>
              <a:endParaRPr lang="en-US" sz="2000">
                <a:solidFill>
                  <a:srgbClr val="CC00FF"/>
                </a:solidFill>
                <a:latin typeface="Bookman Old Style" charset="0"/>
              </a:endParaRPr>
            </a:p>
          </p:txBody>
        </p:sp>
        <p:sp>
          <p:nvSpPr>
            <p:cNvPr id="60435" name="Text Box 18"/>
            <p:cNvSpPr txBox="1">
              <a:spLocks noChangeArrowheads="1"/>
            </p:cNvSpPr>
            <p:nvPr/>
          </p:nvSpPr>
          <p:spPr bwMode="auto">
            <a:xfrm>
              <a:off x="1584" y="3744"/>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2000" baseline="30000">
                  <a:solidFill>
                    <a:srgbClr val="008000"/>
                  </a:solidFill>
                  <a:latin typeface="Bookman Old Style" charset="0"/>
                </a:rPr>
                <a:t>11</a:t>
              </a:r>
              <a:r>
                <a:rPr lang="sv-SE" sz="2000">
                  <a:solidFill>
                    <a:srgbClr val="008000"/>
                  </a:solidFill>
                  <a:latin typeface="Bookman Old Style" charset="0"/>
                </a:rPr>
                <a:t>Be</a:t>
              </a:r>
              <a:endParaRPr lang="en-US" sz="2000">
                <a:solidFill>
                  <a:srgbClr val="008000"/>
                </a:solidFill>
                <a:latin typeface="Bookman Old Style" charset="0"/>
              </a:endParaRPr>
            </a:p>
          </p:txBody>
        </p:sp>
        <p:sp>
          <p:nvSpPr>
            <p:cNvPr id="60436" name="Text Box 19"/>
            <p:cNvSpPr txBox="1">
              <a:spLocks noChangeArrowheads="1"/>
            </p:cNvSpPr>
            <p:nvPr/>
          </p:nvSpPr>
          <p:spPr bwMode="auto">
            <a:xfrm>
              <a:off x="2160" y="3590"/>
              <a:ext cx="8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800" baseline="30000">
                  <a:solidFill>
                    <a:srgbClr val="008000"/>
                  </a:solidFill>
                  <a:latin typeface="Bookman Old Style" charset="0"/>
                </a:rPr>
                <a:t>10</a:t>
              </a:r>
              <a:r>
                <a:rPr lang="sv-SE" sz="1800">
                  <a:solidFill>
                    <a:srgbClr val="008000"/>
                  </a:solidFill>
                  <a:latin typeface="Bookman Old Style" charset="0"/>
                </a:rPr>
                <a:t>Be</a:t>
              </a:r>
              <a:r>
                <a:rPr lang="sv-SE" sz="1800">
                  <a:latin typeface="Bookman Old Style" charset="0"/>
                </a:rPr>
                <a:t>+</a:t>
              </a:r>
              <a:r>
                <a:rPr lang="sv-SE" sz="1800">
                  <a:solidFill>
                    <a:schemeClr val="accent2"/>
                  </a:solidFill>
                  <a:latin typeface="Bookman Old Style" charset="0"/>
                </a:rPr>
                <a:t>n</a:t>
              </a:r>
              <a:endParaRPr lang="en-US" sz="1800">
                <a:solidFill>
                  <a:schemeClr val="accent2"/>
                </a:solidFill>
                <a:latin typeface="Bookman Old Style" charset="0"/>
              </a:endParaRPr>
            </a:p>
          </p:txBody>
        </p:sp>
        <p:sp>
          <p:nvSpPr>
            <p:cNvPr id="60437" name="Text Box 20"/>
            <p:cNvSpPr txBox="1">
              <a:spLocks noChangeArrowheads="1"/>
            </p:cNvSpPr>
            <p:nvPr/>
          </p:nvSpPr>
          <p:spPr bwMode="auto">
            <a:xfrm>
              <a:off x="2784" y="2784"/>
              <a:ext cx="8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800" baseline="30000">
                  <a:solidFill>
                    <a:srgbClr val="008000"/>
                  </a:solidFill>
                  <a:latin typeface="Bookman Old Style" charset="0"/>
                </a:rPr>
                <a:t>9</a:t>
              </a:r>
              <a:r>
                <a:rPr lang="sv-SE" sz="1800">
                  <a:solidFill>
                    <a:srgbClr val="008000"/>
                  </a:solidFill>
                  <a:latin typeface="Bookman Old Style" charset="0"/>
                </a:rPr>
                <a:t>Be</a:t>
              </a:r>
              <a:r>
                <a:rPr lang="sv-SE" sz="1800">
                  <a:latin typeface="Bookman Old Style" charset="0"/>
                </a:rPr>
                <a:t>+</a:t>
              </a:r>
              <a:r>
                <a:rPr lang="sv-SE" sz="1800">
                  <a:solidFill>
                    <a:schemeClr val="accent2"/>
                  </a:solidFill>
                  <a:latin typeface="Bookman Old Style" charset="0"/>
                </a:rPr>
                <a:t>2n</a:t>
              </a:r>
              <a:endParaRPr lang="en-US" sz="1800">
                <a:solidFill>
                  <a:schemeClr val="accent2"/>
                </a:solidFill>
                <a:latin typeface="Bookman Old Style" charset="0"/>
              </a:endParaRPr>
            </a:p>
          </p:txBody>
        </p:sp>
        <p:sp>
          <p:nvSpPr>
            <p:cNvPr id="60438" name="Text Box 21"/>
            <p:cNvSpPr txBox="1">
              <a:spLocks noChangeArrowheads="1"/>
            </p:cNvSpPr>
            <p:nvPr/>
          </p:nvSpPr>
          <p:spPr bwMode="auto">
            <a:xfrm>
              <a:off x="3504" y="2505"/>
              <a:ext cx="8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800" baseline="30000">
                  <a:solidFill>
                    <a:srgbClr val="008000"/>
                  </a:solidFill>
                  <a:latin typeface="Bookman Old Style" charset="0"/>
                </a:rPr>
                <a:t>8</a:t>
              </a:r>
              <a:r>
                <a:rPr lang="sv-SE" sz="1800">
                  <a:solidFill>
                    <a:srgbClr val="008000"/>
                  </a:solidFill>
                  <a:latin typeface="Bookman Old Style" charset="0"/>
                </a:rPr>
                <a:t>Be</a:t>
              </a:r>
              <a:r>
                <a:rPr lang="sv-SE" sz="1800">
                  <a:latin typeface="Bookman Old Style" charset="0"/>
                </a:rPr>
                <a:t>+</a:t>
              </a:r>
              <a:r>
                <a:rPr lang="sv-SE" sz="1800">
                  <a:solidFill>
                    <a:schemeClr val="accent2"/>
                  </a:solidFill>
                  <a:latin typeface="Bookman Old Style" charset="0"/>
                </a:rPr>
                <a:t>3n</a:t>
              </a:r>
              <a:endParaRPr lang="en-US" sz="1800">
                <a:solidFill>
                  <a:schemeClr val="accent2"/>
                </a:solidFill>
                <a:latin typeface="Bookman Old Style" charset="0"/>
              </a:endParaRPr>
            </a:p>
          </p:txBody>
        </p:sp>
        <p:sp>
          <p:nvSpPr>
            <p:cNvPr id="60439" name="Text Box 22"/>
            <p:cNvSpPr txBox="1">
              <a:spLocks noChangeArrowheads="1"/>
            </p:cNvSpPr>
            <p:nvPr/>
          </p:nvSpPr>
          <p:spPr bwMode="auto">
            <a:xfrm>
              <a:off x="4176" y="1545"/>
              <a:ext cx="8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800" baseline="30000">
                  <a:solidFill>
                    <a:srgbClr val="CC00FF"/>
                  </a:solidFill>
                  <a:latin typeface="Bookman Old Style" charset="0"/>
                </a:rPr>
                <a:t>8</a:t>
              </a:r>
              <a:r>
                <a:rPr lang="sv-SE" sz="1800">
                  <a:solidFill>
                    <a:srgbClr val="CC00FF"/>
                  </a:solidFill>
                  <a:latin typeface="Bookman Old Style" charset="0"/>
                </a:rPr>
                <a:t>Li</a:t>
              </a:r>
              <a:r>
                <a:rPr lang="sv-SE" sz="1800">
                  <a:latin typeface="Bookman Old Style" charset="0"/>
                </a:rPr>
                <a:t>+</a:t>
              </a:r>
              <a:r>
                <a:rPr lang="sv-SE" sz="1800">
                  <a:solidFill>
                    <a:srgbClr val="FF0000"/>
                  </a:solidFill>
                  <a:latin typeface="Bookman Old Style" charset="0"/>
                </a:rPr>
                <a:t>t</a:t>
              </a:r>
              <a:endParaRPr lang="en-US" sz="1800">
                <a:solidFill>
                  <a:srgbClr val="FF0000"/>
                </a:solidFill>
                <a:latin typeface="Bookman Old Style" charset="0"/>
              </a:endParaRPr>
            </a:p>
          </p:txBody>
        </p:sp>
        <p:sp>
          <p:nvSpPr>
            <p:cNvPr id="60440" name="Text Box 23"/>
            <p:cNvSpPr txBox="1">
              <a:spLocks noChangeArrowheads="1"/>
            </p:cNvSpPr>
            <p:nvPr/>
          </p:nvSpPr>
          <p:spPr bwMode="auto">
            <a:xfrm>
              <a:off x="480" y="528"/>
              <a:ext cx="48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600">
                  <a:latin typeface="Bookman Old Style" charset="0"/>
                </a:rPr>
                <a:t>20.6</a:t>
              </a:r>
              <a:endParaRPr lang="en-US" sz="1600">
                <a:latin typeface="Bookman Old Style" charset="0"/>
              </a:endParaRPr>
            </a:p>
          </p:txBody>
        </p:sp>
        <p:sp>
          <p:nvSpPr>
            <p:cNvPr id="60441" name="Text Box 24"/>
            <p:cNvSpPr txBox="1">
              <a:spLocks noChangeArrowheads="1"/>
            </p:cNvSpPr>
            <p:nvPr/>
          </p:nvSpPr>
          <p:spPr bwMode="auto">
            <a:xfrm>
              <a:off x="1584" y="3484"/>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600">
                  <a:solidFill>
                    <a:srgbClr val="FF0000"/>
                  </a:solidFill>
                  <a:latin typeface="Bookman Old Style" charset="0"/>
                </a:rPr>
                <a:t>0.320</a:t>
              </a:r>
              <a:endParaRPr lang="en-US" sz="1600">
                <a:solidFill>
                  <a:srgbClr val="FF0000"/>
                </a:solidFill>
                <a:latin typeface="Bookman Old Style" charset="0"/>
              </a:endParaRPr>
            </a:p>
          </p:txBody>
        </p:sp>
        <p:sp>
          <p:nvSpPr>
            <p:cNvPr id="60442" name="Text Box 25"/>
            <p:cNvSpPr txBox="1">
              <a:spLocks noChangeArrowheads="1"/>
            </p:cNvSpPr>
            <p:nvPr/>
          </p:nvSpPr>
          <p:spPr bwMode="auto">
            <a:xfrm>
              <a:off x="2256" y="3436"/>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600">
                  <a:latin typeface="Bookman Old Style" charset="0"/>
                </a:rPr>
                <a:t>0.504</a:t>
              </a:r>
              <a:endParaRPr lang="en-US" sz="1600">
                <a:latin typeface="Bookman Old Style" charset="0"/>
              </a:endParaRPr>
            </a:p>
          </p:txBody>
        </p:sp>
        <p:sp>
          <p:nvSpPr>
            <p:cNvPr id="60443" name="Text Box 26"/>
            <p:cNvSpPr txBox="1">
              <a:spLocks noChangeArrowheads="1"/>
            </p:cNvSpPr>
            <p:nvPr/>
          </p:nvSpPr>
          <p:spPr bwMode="auto">
            <a:xfrm>
              <a:off x="2880" y="2620"/>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600">
                  <a:latin typeface="Bookman Old Style" charset="0"/>
                </a:rPr>
                <a:t>7.315</a:t>
              </a:r>
              <a:endParaRPr lang="en-US" sz="1600">
                <a:latin typeface="Bookman Old Style" charset="0"/>
              </a:endParaRPr>
            </a:p>
          </p:txBody>
        </p:sp>
        <p:sp>
          <p:nvSpPr>
            <p:cNvPr id="60444" name="Text Box 27"/>
            <p:cNvSpPr txBox="1">
              <a:spLocks noChangeArrowheads="1"/>
            </p:cNvSpPr>
            <p:nvPr/>
          </p:nvSpPr>
          <p:spPr bwMode="auto">
            <a:xfrm>
              <a:off x="3552" y="2332"/>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600">
                  <a:latin typeface="Bookman Old Style" charset="0"/>
                </a:rPr>
                <a:t>8.982</a:t>
              </a:r>
              <a:endParaRPr lang="en-US" sz="1600">
                <a:latin typeface="Bookman Old Style" charset="0"/>
              </a:endParaRPr>
            </a:p>
          </p:txBody>
        </p:sp>
        <p:sp>
          <p:nvSpPr>
            <p:cNvPr id="60445" name="Text Box 28"/>
            <p:cNvSpPr txBox="1">
              <a:spLocks noChangeArrowheads="1"/>
            </p:cNvSpPr>
            <p:nvPr/>
          </p:nvSpPr>
          <p:spPr bwMode="auto">
            <a:xfrm>
              <a:off x="4896" y="960"/>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400" dirty="0">
                  <a:solidFill>
                    <a:schemeClr val="bg1">
                      <a:lumMod val="75000"/>
                    </a:schemeClr>
                  </a:solidFill>
                  <a:latin typeface="Bookman Old Style" charset="0"/>
                </a:rPr>
                <a:t>17.916</a:t>
              </a:r>
              <a:endParaRPr lang="en-US" sz="1400" dirty="0">
                <a:solidFill>
                  <a:schemeClr val="bg1">
                    <a:lumMod val="75000"/>
                  </a:schemeClr>
                </a:solidFill>
                <a:latin typeface="Bookman Old Style" charset="0"/>
              </a:endParaRPr>
            </a:p>
          </p:txBody>
        </p:sp>
        <p:sp>
          <p:nvSpPr>
            <p:cNvPr id="60446" name="Text Box 29"/>
            <p:cNvSpPr txBox="1">
              <a:spLocks noChangeArrowheads="1"/>
            </p:cNvSpPr>
            <p:nvPr/>
          </p:nvSpPr>
          <p:spPr bwMode="auto">
            <a:xfrm>
              <a:off x="4176" y="1392"/>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400">
                  <a:latin typeface="Bookman Old Style" charset="0"/>
                </a:rPr>
                <a:t>15.721</a:t>
              </a:r>
              <a:endParaRPr lang="en-US" sz="1400">
                <a:latin typeface="Bookman Old Style" charset="0"/>
              </a:endParaRPr>
            </a:p>
          </p:txBody>
        </p:sp>
        <p:sp>
          <p:nvSpPr>
            <p:cNvPr id="60447" name="Text Box 30"/>
            <p:cNvSpPr txBox="1">
              <a:spLocks noChangeArrowheads="1"/>
            </p:cNvSpPr>
            <p:nvPr/>
          </p:nvSpPr>
          <p:spPr bwMode="auto">
            <a:xfrm>
              <a:off x="240" y="3532"/>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600">
                  <a:latin typeface="Bookman Old Style" charset="0"/>
                </a:rPr>
                <a:t>(MeV)</a:t>
              </a:r>
              <a:endParaRPr lang="en-US" sz="1600">
                <a:latin typeface="Bookman Old Style" charset="0"/>
              </a:endParaRPr>
            </a:p>
          </p:txBody>
        </p:sp>
        <p:sp>
          <p:nvSpPr>
            <p:cNvPr id="60456" name="Text Box 39"/>
            <p:cNvSpPr txBox="1">
              <a:spLocks noChangeArrowheads="1"/>
            </p:cNvSpPr>
            <p:nvPr/>
          </p:nvSpPr>
          <p:spPr bwMode="auto">
            <a:xfrm>
              <a:off x="96" y="624"/>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400">
                  <a:latin typeface="Bookman Old Style" charset="0"/>
                </a:rPr>
                <a:t>3/2</a:t>
              </a:r>
              <a:r>
                <a:rPr lang="sv-SE" sz="1400" baseline="30000">
                  <a:latin typeface="Bookman Old Style" charset="0"/>
                </a:rPr>
                <a:t>-</a:t>
              </a:r>
              <a:endParaRPr lang="en-US" sz="1400" baseline="30000">
                <a:latin typeface="Bookman Old Style" charset="0"/>
              </a:endParaRPr>
            </a:p>
          </p:txBody>
        </p:sp>
        <p:sp>
          <p:nvSpPr>
            <p:cNvPr id="60457" name="Line 40"/>
            <p:cNvSpPr>
              <a:spLocks noChangeShapeType="1"/>
            </p:cNvSpPr>
            <p:nvPr/>
          </p:nvSpPr>
          <p:spPr bwMode="auto">
            <a:xfrm>
              <a:off x="912" y="720"/>
              <a:ext cx="672" cy="292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59" name="Line 42"/>
            <p:cNvSpPr>
              <a:spLocks noChangeShapeType="1"/>
            </p:cNvSpPr>
            <p:nvPr/>
          </p:nvSpPr>
          <p:spPr bwMode="auto">
            <a:xfrm>
              <a:off x="1584" y="3360"/>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60" name="Line 43"/>
            <p:cNvSpPr>
              <a:spLocks noChangeShapeType="1"/>
            </p:cNvSpPr>
            <p:nvPr/>
          </p:nvSpPr>
          <p:spPr bwMode="auto">
            <a:xfrm>
              <a:off x="1584" y="3216"/>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61" name="Line 44"/>
            <p:cNvSpPr>
              <a:spLocks noChangeShapeType="1"/>
            </p:cNvSpPr>
            <p:nvPr/>
          </p:nvSpPr>
          <p:spPr bwMode="auto">
            <a:xfrm>
              <a:off x="1584" y="3072"/>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62" name="Line 45"/>
            <p:cNvSpPr>
              <a:spLocks noChangeShapeType="1"/>
            </p:cNvSpPr>
            <p:nvPr/>
          </p:nvSpPr>
          <p:spPr bwMode="auto">
            <a:xfrm>
              <a:off x="1584" y="3120"/>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63" name="Line 46"/>
            <p:cNvSpPr>
              <a:spLocks noChangeShapeType="1"/>
            </p:cNvSpPr>
            <p:nvPr/>
          </p:nvSpPr>
          <p:spPr bwMode="auto">
            <a:xfrm>
              <a:off x="1584" y="2544"/>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64" name="Line 47"/>
            <p:cNvSpPr>
              <a:spLocks noChangeShapeType="1"/>
            </p:cNvSpPr>
            <p:nvPr/>
          </p:nvSpPr>
          <p:spPr bwMode="auto">
            <a:xfrm>
              <a:off x="1584" y="1968"/>
              <a:ext cx="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65" name="Line 48"/>
            <p:cNvSpPr>
              <a:spLocks noChangeShapeType="1"/>
            </p:cNvSpPr>
            <p:nvPr/>
          </p:nvSpPr>
          <p:spPr bwMode="auto">
            <a:xfrm>
              <a:off x="912" y="720"/>
              <a:ext cx="672" cy="24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66" name="Line 49"/>
            <p:cNvSpPr>
              <a:spLocks noChangeShapeType="1"/>
            </p:cNvSpPr>
            <p:nvPr/>
          </p:nvSpPr>
          <p:spPr bwMode="auto">
            <a:xfrm>
              <a:off x="912" y="720"/>
              <a:ext cx="672" cy="124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67" name="Line 50"/>
            <p:cNvSpPr>
              <a:spLocks noChangeShapeType="1"/>
            </p:cNvSpPr>
            <p:nvPr/>
          </p:nvSpPr>
          <p:spPr bwMode="auto">
            <a:xfrm>
              <a:off x="912" y="768"/>
              <a:ext cx="672" cy="1776"/>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68" name="Text Box 51"/>
            <p:cNvSpPr txBox="1">
              <a:spLocks noChangeArrowheads="1"/>
            </p:cNvSpPr>
            <p:nvPr/>
          </p:nvSpPr>
          <p:spPr bwMode="auto">
            <a:xfrm>
              <a:off x="1632" y="1747"/>
              <a:ext cx="6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200">
                  <a:latin typeface="Bookman Old Style" charset="0"/>
                </a:rPr>
                <a:t>10.59</a:t>
              </a:r>
              <a:endParaRPr lang="en-US" sz="1200">
                <a:latin typeface="Bookman Old Style" charset="0"/>
              </a:endParaRPr>
            </a:p>
          </p:txBody>
        </p:sp>
        <p:sp>
          <p:nvSpPr>
            <p:cNvPr id="60469" name="Text Box 52"/>
            <p:cNvSpPr txBox="1">
              <a:spLocks noChangeArrowheads="1"/>
            </p:cNvSpPr>
            <p:nvPr/>
          </p:nvSpPr>
          <p:spPr bwMode="auto">
            <a:xfrm>
              <a:off x="1680" y="2323"/>
              <a:ext cx="6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200">
                  <a:latin typeface="Bookman Old Style" charset="0"/>
                </a:rPr>
                <a:t>8.82</a:t>
              </a:r>
              <a:endParaRPr lang="en-US" sz="1200">
                <a:latin typeface="Bookman Old Style" charset="0"/>
              </a:endParaRPr>
            </a:p>
          </p:txBody>
        </p:sp>
        <p:sp>
          <p:nvSpPr>
            <p:cNvPr id="53301" name="Text Box 53"/>
            <p:cNvSpPr txBox="1">
              <a:spLocks noChangeArrowheads="1"/>
            </p:cNvSpPr>
            <p:nvPr/>
          </p:nvSpPr>
          <p:spPr bwMode="auto">
            <a:xfrm>
              <a:off x="2448" y="384"/>
              <a:ext cx="2208" cy="404"/>
            </a:xfrm>
            <a:prstGeom prst="rect">
              <a:avLst/>
            </a:prstGeom>
            <a:solidFill>
              <a:srgbClr val="FFFFCC"/>
            </a:solidFill>
            <a:ln w="9525">
              <a:noFill/>
              <a:miter lim="800000"/>
              <a:headEnd/>
              <a:tailEnd/>
            </a:ln>
            <a:effectLst>
              <a:outerShdw blurRad="63500" dist="107763" dir="18900000" algn="ctr" rotWithShape="0">
                <a:schemeClr val="bg2">
                  <a:alpha val="74998"/>
                </a:scheme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GB" sz="1800" b="0" dirty="0">
                  <a:latin typeface="Comic Sans MS" charset="0"/>
                </a:rPr>
                <a:t>Open delayed-particle channels in the </a:t>
              </a:r>
              <a:r>
                <a:rPr lang="en-GB" sz="1800" b="0" baseline="30000" dirty="0">
                  <a:latin typeface="Comic Sans MS" charset="0"/>
                </a:rPr>
                <a:t>11</a:t>
              </a:r>
              <a:r>
                <a:rPr lang="en-GB" sz="1800" b="0" dirty="0">
                  <a:latin typeface="Comic Sans MS" charset="0"/>
                </a:rPr>
                <a:t>Li beta decay</a:t>
              </a:r>
            </a:p>
          </p:txBody>
        </p:sp>
        <p:sp>
          <p:nvSpPr>
            <p:cNvPr id="60471" name="Text Box 54"/>
            <p:cNvSpPr txBox="1">
              <a:spLocks noChangeArrowheads="1"/>
            </p:cNvSpPr>
            <p:nvPr/>
          </p:nvSpPr>
          <p:spPr bwMode="auto">
            <a:xfrm>
              <a:off x="431" y="981"/>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1800">
                  <a:solidFill>
                    <a:srgbClr val="FFCC00"/>
                  </a:solidFill>
                </a:rPr>
                <a:t>1966</a:t>
              </a:r>
              <a:endParaRPr lang="en-US" sz="1800">
                <a:solidFill>
                  <a:srgbClr val="FFCC00"/>
                </a:solidFill>
              </a:endParaRPr>
            </a:p>
          </p:txBody>
        </p:sp>
        <p:sp>
          <p:nvSpPr>
            <p:cNvPr id="60472" name="Text Box 55"/>
            <p:cNvSpPr txBox="1">
              <a:spLocks noChangeArrowheads="1"/>
            </p:cNvSpPr>
            <p:nvPr/>
          </p:nvSpPr>
          <p:spPr bwMode="auto">
            <a:xfrm>
              <a:off x="2290" y="3158"/>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1800">
                  <a:solidFill>
                    <a:srgbClr val="FFCC00"/>
                  </a:solidFill>
                </a:rPr>
                <a:t>1974</a:t>
              </a:r>
              <a:endParaRPr lang="en-US" sz="1800">
                <a:solidFill>
                  <a:srgbClr val="FFCC00"/>
                </a:solidFill>
              </a:endParaRPr>
            </a:p>
          </p:txBody>
        </p:sp>
        <p:sp>
          <p:nvSpPr>
            <p:cNvPr id="60473" name="Text Box 56"/>
            <p:cNvSpPr txBox="1">
              <a:spLocks noChangeArrowheads="1"/>
            </p:cNvSpPr>
            <p:nvPr/>
          </p:nvSpPr>
          <p:spPr bwMode="auto">
            <a:xfrm>
              <a:off x="2893" y="2419"/>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1800" dirty="0">
                  <a:solidFill>
                    <a:srgbClr val="0000FF"/>
                  </a:solidFill>
                </a:rPr>
                <a:t>1979</a:t>
              </a:r>
              <a:endParaRPr lang="en-US" sz="1800" dirty="0">
                <a:solidFill>
                  <a:srgbClr val="0000FF"/>
                </a:solidFill>
              </a:endParaRPr>
            </a:p>
          </p:txBody>
        </p:sp>
        <p:sp>
          <p:nvSpPr>
            <p:cNvPr id="60474" name="Text Box 57"/>
            <p:cNvSpPr txBox="1">
              <a:spLocks noChangeArrowheads="1"/>
            </p:cNvSpPr>
            <p:nvPr/>
          </p:nvSpPr>
          <p:spPr bwMode="auto">
            <a:xfrm>
              <a:off x="3598" y="2093"/>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1800" dirty="0">
                  <a:solidFill>
                    <a:srgbClr val="0000FF"/>
                  </a:solidFill>
                </a:rPr>
                <a:t>1980</a:t>
              </a:r>
              <a:endParaRPr lang="en-US" sz="1800" dirty="0">
                <a:solidFill>
                  <a:srgbClr val="0000FF"/>
                </a:solidFill>
              </a:endParaRPr>
            </a:p>
          </p:txBody>
        </p:sp>
        <p:sp>
          <p:nvSpPr>
            <p:cNvPr id="60475" name="Text Box 58"/>
            <p:cNvSpPr txBox="1">
              <a:spLocks noChangeArrowheads="1"/>
            </p:cNvSpPr>
            <p:nvPr/>
          </p:nvSpPr>
          <p:spPr bwMode="auto">
            <a:xfrm>
              <a:off x="4227" y="1181"/>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1800" dirty="0">
                  <a:solidFill>
                    <a:srgbClr val="0000FF"/>
                  </a:solidFill>
                </a:rPr>
                <a:t>1983</a:t>
              </a:r>
              <a:endParaRPr lang="en-US" sz="1800" dirty="0">
                <a:solidFill>
                  <a:srgbClr val="0000FF"/>
                </a:solidFill>
              </a:endParaRPr>
            </a:p>
          </p:txBody>
        </p:sp>
        <p:sp>
          <p:nvSpPr>
            <p:cNvPr id="60476" name="Text Box 59"/>
            <p:cNvSpPr txBox="1">
              <a:spLocks noChangeArrowheads="1"/>
            </p:cNvSpPr>
            <p:nvPr/>
          </p:nvSpPr>
          <p:spPr bwMode="auto">
            <a:xfrm>
              <a:off x="4921" y="709"/>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sv-SE" sz="1800" dirty="0">
                  <a:solidFill>
                    <a:schemeClr val="bg1">
                      <a:lumMod val="75000"/>
                    </a:schemeClr>
                  </a:solidFill>
                </a:rPr>
                <a:t>1996</a:t>
              </a:r>
              <a:endParaRPr lang="en-US" sz="1800" dirty="0">
                <a:solidFill>
                  <a:schemeClr val="bg1">
                    <a:lumMod val="75000"/>
                  </a:schemeClr>
                </a:solidFill>
              </a:endParaRPr>
            </a:p>
          </p:txBody>
        </p:sp>
      </p:grpSp>
      <p:sp>
        <p:nvSpPr>
          <p:cNvPr id="60420" name="Text Box 60"/>
          <p:cNvSpPr txBox="1">
            <a:spLocks noChangeArrowheads="1"/>
          </p:cNvSpPr>
          <p:nvPr/>
        </p:nvSpPr>
        <p:spPr bwMode="auto">
          <a:xfrm>
            <a:off x="7740650" y="1844675"/>
            <a:ext cx="936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sv-SE" sz="1800" baseline="30000" dirty="0">
                <a:solidFill>
                  <a:schemeClr val="bg1">
                    <a:lumMod val="85000"/>
                  </a:schemeClr>
                </a:solidFill>
                <a:latin typeface="Bookman Old Style" charset="0"/>
              </a:rPr>
              <a:t>9</a:t>
            </a:r>
            <a:r>
              <a:rPr lang="sv-SE" sz="1800" dirty="0">
                <a:solidFill>
                  <a:schemeClr val="bg1">
                    <a:lumMod val="85000"/>
                  </a:schemeClr>
                </a:solidFill>
                <a:latin typeface="Bookman Old Style" charset="0"/>
              </a:rPr>
              <a:t>Li+d</a:t>
            </a:r>
            <a:endParaRPr lang="en-US" sz="1800" dirty="0">
              <a:solidFill>
                <a:schemeClr val="bg1">
                  <a:lumMod val="85000"/>
                </a:schemeClr>
              </a:solidFill>
              <a:latin typeface="Bookman Old Style" charset="0"/>
            </a:endParaRPr>
          </a:p>
        </p:txBody>
      </p:sp>
      <p:sp>
        <p:nvSpPr>
          <p:cNvPr id="2" name="TextBox 1"/>
          <p:cNvSpPr txBox="1"/>
          <p:nvPr/>
        </p:nvSpPr>
        <p:spPr>
          <a:xfrm>
            <a:off x="4408489" y="5624513"/>
            <a:ext cx="4710111" cy="1200329"/>
          </a:xfrm>
          <a:prstGeom prst="rect">
            <a:avLst/>
          </a:prstGeom>
          <a:solidFill>
            <a:srgbClr val="FFF9A6"/>
          </a:solidFill>
          <a:ln>
            <a:solidFill>
              <a:srgbClr val="000000"/>
            </a:solidFill>
          </a:ln>
        </p:spPr>
        <p:txBody>
          <a:bodyPr wrap="square" rtlCol="0">
            <a:spAutoFit/>
          </a:bodyPr>
          <a:lstStyle/>
          <a:p>
            <a:pPr algn="ctr"/>
            <a:r>
              <a:rPr lang="en-GB" b="1" dirty="0"/>
              <a:t>Observation of </a:t>
            </a:r>
            <a:r>
              <a:rPr lang="en-GB" b="1" dirty="0">
                <a:latin typeface="Symbol" charset="2"/>
                <a:cs typeface="Symbol" charset="2"/>
              </a:rPr>
              <a:t>b</a:t>
            </a:r>
            <a:r>
              <a:rPr lang="en-GB" b="1" dirty="0"/>
              <a:t>-delayed triton emission</a:t>
            </a:r>
            <a:endParaRPr lang="en-US" dirty="0"/>
          </a:p>
          <a:p>
            <a:pPr algn="ctr"/>
            <a:r>
              <a:rPr lang="en-GB" dirty="0"/>
              <a:t>	M. </a:t>
            </a:r>
            <a:r>
              <a:rPr lang="en-GB" dirty="0" err="1"/>
              <a:t>Langevin</a:t>
            </a:r>
            <a:r>
              <a:rPr lang="en-GB" dirty="0"/>
              <a:t>, C. </a:t>
            </a:r>
            <a:r>
              <a:rPr lang="en-GB" dirty="0" err="1"/>
              <a:t>Détraz</a:t>
            </a:r>
            <a:r>
              <a:rPr lang="en-GB" dirty="0"/>
              <a:t>, M. </a:t>
            </a:r>
            <a:r>
              <a:rPr lang="en-GB" dirty="0" err="1"/>
              <a:t>Epherre</a:t>
            </a:r>
            <a:r>
              <a:rPr lang="en-GB" dirty="0"/>
              <a:t>, </a:t>
            </a:r>
            <a:endParaRPr lang="en-GB" dirty="0" smtClean="0"/>
          </a:p>
          <a:p>
            <a:pPr algn="ctr"/>
            <a:r>
              <a:rPr lang="en-GB" dirty="0" smtClean="0"/>
              <a:t>D</a:t>
            </a:r>
            <a:r>
              <a:rPr lang="en-GB" dirty="0"/>
              <a:t>. </a:t>
            </a:r>
            <a:r>
              <a:rPr lang="en-GB" dirty="0" err="1"/>
              <a:t>Guillemaud</a:t>
            </a:r>
            <a:r>
              <a:rPr lang="en-GB" dirty="0"/>
              <a:t>-Mueller, B. </a:t>
            </a:r>
            <a:r>
              <a:rPr lang="en-GB" dirty="0" smtClean="0"/>
              <a:t>Jonson, C</a:t>
            </a:r>
            <a:r>
              <a:rPr lang="en-GB" dirty="0"/>
              <a:t>. </a:t>
            </a:r>
            <a:r>
              <a:rPr lang="en-GB" dirty="0" err="1"/>
              <a:t>Thibault</a:t>
            </a:r>
            <a:r>
              <a:rPr lang="en-GB" dirty="0"/>
              <a:t>, </a:t>
            </a:r>
            <a:endParaRPr lang="en-US" dirty="0"/>
          </a:p>
          <a:p>
            <a:pPr algn="ctr"/>
            <a:r>
              <a:rPr lang="en-GB" dirty="0"/>
              <a:t>	</a:t>
            </a:r>
            <a:r>
              <a:rPr lang="en-GB" i="1" dirty="0"/>
              <a:t>Phys. Lett</a:t>
            </a:r>
            <a:r>
              <a:rPr lang="en-GB" dirty="0"/>
              <a:t>. </a:t>
            </a:r>
            <a:r>
              <a:rPr lang="en-GB" b="1" dirty="0"/>
              <a:t>146B </a:t>
            </a:r>
            <a:r>
              <a:rPr lang="en-GB" dirty="0"/>
              <a:t>(1984) </a:t>
            </a:r>
            <a:r>
              <a:rPr lang="en-GB" dirty="0" smtClean="0"/>
              <a:t>176.</a:t>
            </a:r>
            <a:endParaRPr lang="en-US" dirty="0"/>
          </a:p>
        </p:txBody>
      </p:sp>
    </p:spTree>
    <p:extLst>
      <p:ext uri="{BB962C8B-B14F-4D97-AF65-F5344CB8AC3E}">
        <p14:creationId xmlns:p14="http://schemas.microsoft.com/office/powerpoint/2010/main" val="1026835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4100" y="177800"/>
            <a:ext cx="6959600" cy="461665"/>
          </a:xfrm>
          <a:prstGeom prst="rect">
            <a:avLst/>
          </a:prstGeom>
          <a:noFill/>
        </p:spPr>
        <p:txBody>
          <a:bodyPr wrap="square" rtlCol="0">
            <a:spAutoFit/>
          </a:bodyPr>
          <a:lstStyle/>
          <a:p>
            <a:pPr algn="ctr"/>
            <a:r>
              <a:rPr lang="en-US" sz="2400" b="1" dirty="0" smtClean="0">
                <a:latin typeface="Comic Sans MS"/>
                <a:cs typeface="Comic Sans MS"/>
              </a:rPr>
              <a:t>…and in the year 1984….</a:t>
            </a:r>
            <a:endParaRPr lang="en-US" sz="2400" b="1" dirty="0">
              <a:latin typeface="Comic Sans MS"/>
              <a:cs typeface="Comic Sans MS"/>
            </a:endParaRPr>
          </a:p>
        </p:txBody>
      </p:sp>
      <p:pic>
        <p:nvPicPr>
          <p:cNvPr id="2" name="Picture 1" descr="Stafett.jpg"/>
          <p:cNvPicPr>
            <a:picLocks noChangeAspect="1"/>
          </p:cNvPicPr>
          <p:nvPr/>
        </p:nvPicPr>
        <p:blipFill rotWithShape="1">
          <a:blip r:embed="rId2">
            <a:extLst>
              <a:ext uri="{28A0092B-C50C-407E-A947-70E740481C1C}">
                <a14:useLocalDpi xmlns:a14="http://schemas.microsoft.com/office/drawing/2010/main" val="0"/>
              </a:ext>
            </a:extLst>
          </a:blip>
          <a:srcRect l="26729" t="29911" b="27333"/>
          <a:stretch/>
        </p:blipFill>
        <p:spPr>
          <a:xfrm flipH="1">
            <a:off x="1435100" y="2273300"/>
            <a:ext cx="5918200" cy="2298700"/>
          </a:xfrm>
          <a:prstGeom prst="rect">
            <a:avLst/>
          </a:prstGeom>
        </p:spPr>
      </p:pic>
      <p:sp>
        <p:nvSpPr>
          <p:cNvPr id="4" name="TextBox 3"/>
          <p:cNvSpPr txBox="1"/>
          <p:nvPr/>
        </p:nvSpPr>
        <p:spPr>
          <a:xfrm>
            <a:off x="3937000" y="3314700"/>
            <a:ext cx="1117600" cy="307777"/>
          </a:xfrm>
          <a:prstGeom prst="rect">
            <a:avLst/>
          </a:prstGeom>
          <a:noFill/>
        </p:spPr>
        <p:txBody>
          <a:bodyPr wrap="square" rtlCol="0">
            <a:spAutoFit/>
          </a:bodyPr>
          <a:lstStyle/>
          <a:p>
            <a:r>
              <a:rPr lang="en-US" sz="1400" b="1" dirty="0" smtClean="0">
                <a:solidFill>
                  <a:schemeClr val="bg1"/>
                </a:solidFill>
              </a:rPr>
              <a:t>ISOLDE 2</a:t>
            </a:r>
            <a:endParaRPr lang="en-US" sz="1400" b="1" dirty="0">
              <a:solidFill>
                <a:schemeClr val="bg1"/>
              </a:solidFill>
            </a:endParaRPr>
          </a:p>
        </p:txBody>
      </p:sp>
      <p:pic>
        <p:nvPicPr>
          <p:cNvPr id="9" name="Picture 8"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0" y="766465"/>
            <a:ext cx="1651000" cy="1350818"/>
          </a:xfrm>
          <a:prstGeom prst="rect">
            <a:avLst/>
          </a:prstGeom>
        </p:spPr>
      </p:pic>
      <p:grpSp>
        <p:nvGrpSpPr>
          <p:cNvPr id="7" name="Group 6"/>
          <p:cNvGrpSpPr/>
          <p:nvPr/>
        </p:nvGrpSpPr>
        <p:grpSpPr>
          <a:xfrm>
            <a:off x="3746500" y="971550"/>
            <a:ext cx="3022600" cy="5734050"/>
            <a:chOff x="3746500" y="971550"/>
            <a:chExt cx="3022600" cy="5734050"/>
          </a:xfrm>
        </p:grpSpPr>
        <p:pic>
          <p:nvPicPr>
            <p:cNvPr id="6" name="Picture 5"/>
            <p:cNvPicPr>
              <a:picLocks noChangeAspect="1"/>
            </p:cNvPicPr>
            <p:nvPr/>
          </p:nvPicPr>
          <p:blipFill rotWithShape="1">
            <a:blip r:embed="rId4"/>
            <a:srcRect b="11561"/>
            <a:stretch/>
          </p:blipFill>
          <p:spPr>
            <a:xfrm>
              <a:off x="3746500" y="4762500"/>
              <a:ext cx="1651000" cy="1943100"/>
            </a:xfrm>
            <a:prstGeom prst="rect">
              <a:avLst/>
            </a:prstGeom>
          </p:spPr>
        </p:pic>
        <p:pic>
          <p:nvPicPr>
            <p:cNvPr id="5" name="Picture 4"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7700" y="971550"/>
              <a:ext cx="1041400" cy="977900"/>
            </a:xfrm>
            <a:prstGeom prst="rect">
              <a:avLst/>
            </a:prstGeom>
          </p:spPr>
        </p:pic>
      </p:grpSp>
      <p:sp>
        <p:nvSpPr>
          <p:cNvPr id="8" name="TextBox 7"/>
          <p:cNvSpPr txBox="1"/>
          <p:nvPr/>
        </p:nvSpPr>
        <p:spPr>
          <a:xfrm>
            <a:off x="6413500" y="5651500"/>
            <a:ext cx="2374900" cy="523220"/>
          </a:xfrm>
          <a:prstGeom prst="rect">
            <a:avLst/>
          </a:prstGeom>
          <a:noFill/>
        </p:spPr>
        <p:txBody>
          <a:bodyPr wrap="square" rtlCol="0">
            <a:spAutoFit/>
          </a:bodyPr>
          <a:lstStyle/>
          <a:p>
            <a:pPr algn="ctr"/>
            <a:r>
              <a:rPr lang="en-US" sz="2800" b="1" dirty="0" smtClean="0">
                <a:solidFill>
                  <a:srgbClr val="FF0000"/>
                </a:solidFill>
                <a:latin typeface="Comic Sans MS"/>
                <a:cs typeface="Comic Sans MS"/>
              </a:rPr>
              <a:t>Thanks!</a:t>
            </a:r>
            <a:endParaRPr lang="en-US" sz="2800" b="1" dirty="0">
              <a:solidFill>
                <a:srgbClr val="FF0000"/>
              </a:solidFill>
              <a:latin typeface="Comic Sans MS"/>
              <a:cs typeface="Comic Sans MS"/>
            </a:endParaRPr>
          </a:p>
        </p:txBody>
      </p:sp>
    </p:spTree>
    <p:extLst>
      <p:ext uri="{BB962C8B-B14F-4D97-AF65-F5344CB8AC3E}">
        <p14:creationId xmlns:p14="http://schemas.microsoft.com/office/powerpoint/2010/main" val="1820399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ndorf.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5850"/>
            <a:ext cx="9105526" cy="5350933"/>
          </a:xfrm>
          <a:prstGeom prst="rect">
            <a:avLst/>
          </a:prstGeom>
        </p:spPr>
      </p:pic>
      <p:cxnSp>
        <p:nvCxnSpPr>
          <p:cNvPr id="5" name="Straight Connector 4"/>
          <p:cNvCxnSpPr/>
          <p:nvPr/>
        </p:nvCxnSpPr>
        <p:spPr>
          <a:xfrm>
            <a:off x="1435100" y="4953000"/>
            <a:ext cx="10541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378200" y="241300"/>
            <a:ext cx="2717800" cy="461665"/>
          </a:xfrm>
          <a:prstGeom prst="rect">
            <a:avLst/>
          </a:prstGeom>
          <a:noFill/>
        </p:spPr>
        <p:txBody>
          <a:bodyPr wrap="square" rtlCol="0">
            <a:spAutoFit/>
          </a:bodyPr>
          <a:lstStyle/>
          <a:p>
            <a:pPr algn="ctr"/>
            <a:r>
              <a:rPr lang="en-US" sz="2400" b="1" dirty="0" smtClean="0">
                <a:solidFill>
                  <a:srgbClr val="FF0000"/>
                </a:solidFill>
                <a:latin typeface="Comic Sans MS"/>
                <a:cs typeface="Comic Sans MS"/>
              </a:rPr>
              <a:t>27/8 1966</a:t>
            </a:r>
            <a:endParaRPr lang="en-US" sz="2400" b="1" dirty="0">
              <a:solidFill>
                <a:srgbClr val="FF0000"/>
              </a:solidFill>
              <a:latin typeface="Comic Sans MS"/>
              <a:cs typeface="Comic Sans MS"/>
            </a:endParaRPr>
          </a:p>
        </p:txBody>
      </p:sp>
      <p:cxnSp>
        <p:nvCxnSpPr>
          <p:cNvPr id="6" name="Straight Connector 5"/>
          <p:cNvCxnSpPr/>
          <p:nvPr/>
        </p:nvCxnSpPr>
        <p:spPr>
          <a:xfrm>
            <a:off x="863600" y="4457700"/>
            <a:ext cx="1422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0742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050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275" y="228600"/>
            <a:ext cx="6419850" cy="6477000"/>
          </a:xfrm>
          <a:prstGeom prst="rect">
            <a:avLst/>
          </a:prstGeom>
        </p:spPr>
      </p:pic>
      <p:sp>
        <p:nvSpPr>
          <p:cNvPr id="3" name="TextBox 2"/>
          <p:cNvSpPr txBox="1"/>
          <p:nvPr/>
        </p:nvSpPr>
        <p:spPr>
          <a:xfrm>
            <a:off x="279399" y="1765300"/>
            <a:ext cx="892175" cy="2031325"/>
          </a:xfrm>
          <a:prstGeom prst="rect">
            <a:avLst/>
          </a:prstGeom>
          <a:solidFill>
            <a:srgbClr val="FFFF00"/>
          </a:solidFill>
          <a:ln>
            <a:solidFill>
              <a:schemeClr val="tx1"/>
            </a:solidFill>
          </a:ln>
          <a:effectLst>
            <a:outerShdw blurRad="50800" dist="38100" dir="2700000" sx="104000" sy="104000" algn="tl" rotWithShape="0">
              <a:srgbClr val="000000">
                <a:alpha val="43000"/>
              </a:srgbClr>
            </a:outerShdw>
          </a:effectLst>
        </p:spPr>
        <p:txBody>
          <a:bodyPr wrap="square" rtlCol="0">
            <a:spAutoFit/>
          </a:bodyPr>
          <a:lstStyle/>
          <a:p>
            <a:pPr algn="ctr"/>
            <a:r>
              <a:rPr lang="en-US" dirty="0" smtClean="0">
                <a:latin typeface="Comic Sans MS"/>
                <a:cs typeface="Comic Sans MS"/>
              </a:rPr>
              <a:t>At</a:t>
            </a:r>
          </a:p>
          <a:p>
            <a:pPr algn="ctr"/>
            <a:r>
              <a:rPr lang="en-US" dirty="0" smtClean="0">
                <a:latin typeface="Comic Sans MS"/>
                <a:cs typeface="Comic Sans MS"/>
              </a:rPr>
              <a:t>the</a:t>
            </a:r>
          </a:p>
          <a:p>
            <a:pPr algn="ctr"/>
            <a:r>
              <a:rPr lang="en-US" dirty="0">
                <a:latin typeface="Comic Sans MS"/>
                <a:cs typeface="Comic Sans MS"/>
              </a:rPr>
              <a:t>s</a:t>
            </a:r>
            <a:r>
              <a:rPr lang="en-US" dirty="0" smtClean="0">
                <a:latin typeface="Comic Sans MS"/>
                <a:cs typeface="Comic Sans MS"/>
              </a:rPr>
              <a:t>ame time</a:t>
            </a:r>
          </a:p>
          <a:p>
            <a:pPr algn="ctr"/>
            <a:r>
              <a:rPr lang="en-US" dirty="0">
                <a:latin typeface="Comic Sans MS"/>
                <a:cs typeface="Comic Sans MS"/>
              </a:rPr>
              <a:t>a</a:t>
            </a:r>
            <a:r>
              <a:rPr lang="en-US" dirty="0" smtClean="0">
                <a:latin typeface="Comic Sans MS"/>
                <a:cs typeface="Comic Sans MS"/>
              </a:rPr>
              <a:t>t CERN</a:t>
            </a:r>
          </a:p>
          <a:p>
            <a:pPr algn="ctr"/>
            <a:endParaRPr lang="en-US" dirty="0">
              <a:latin typeface="Comic Sans MS"/>
              <a:cs typeface="Comic Sans MS"/>
            </a:endParaRPr>
          </a:p>
        </p:txBody>
      </p:sp>
      <p:sp>
        <p:nvSpPr>
          <p:cNvPr id="4" name="TextBox 3"/>
          <p:cNvSpPr txBox="1"/>
          <p:nvPr/>
        </p:nvSpPr>
        <p:spPr>
          <a:xfrm>
            <a:off x="7848600" y="5854700"/>
            <a:ext cx="1295400" cy="523220"/>
          </a:xfrm>
          <a:prstGeom prst="rect">
            <a:avLst/>
          </a:prstGeom>
          <a:noFill/>
        </p:spPr>
        <p:txBody>
          <a:bodyPr wrap="square" rtlCol="0">
            <a:spAutoFit/>
          </a:bodyPr>
          <a:lstStyle/>
          <a:p>
            <a:pPr algn="ctr"/>
            <a:r>
              <a:rPr lang="en-US" sz="2800" b="1" dirty="0" smtClean="0">
                <a:solidFill>
                  <a:srgbClr val="FF0000"/>
                </a:solidFill>
                <a:latin typeface="Comic Sans MS"/>
                <a:cs typeface="Comic Sans MS"/>
              </a:rPr>
              <a:t>1966</a:t>
            </a:r>
            <a:endParaRPr lang="en-US" sz="2800" b="1" dirty="0">
              <a:solidFill>
                <a:srgbClr val="FF0000"/>
              </a:solidFill>
              <a:latin typeface="Comic Sans MS"/>
              <a:cs typeface="Comic Sans MS"/>
            </a:endParaRPr>
          </a:p>
        </p:txBody>
      </p:sp>
    </p:spTree>
    <p:extLst>
      <p:ext uri="{BB962C8B-B14F-4D97-AF65-F5344CB8AC3E}">
        <p14:creationId xmlns:p14="http://schemas.microsoft.com/office/powerpoint/2010/main" val="30261894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Estr1_12-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6991755" cy="6858000"/>
          </a:xfrm>
          <a:prstGeom prst="rect">
            <a:avLst/>
          </a:prstGeom>
        </p:spPr>
      </p:pic>
      <p:pic>
        <p:nvPicPr>
          <p:cNvPr id="3" name="Picture 2"/>
          <p:cNvPicPr>
            <a:picLocks noChangeAspect="1"/>
          </p:cNvPicPr>
          <p:nvPr/>
        </p:nvPicPr>
        <p:blipFill>
          <a:blip r:embed="rId3"/>
          <a:stretch>
            <a:fillRect/>
          </a:stretch>
        </p:blipFill>
        <p:spPr>
          <a:xfrm>
            <a:off x="5664213" y="4089400"/>
            <a:ext cx="3458565" cy="2709663"/>
          </a:xfrm>
          <a:prstGeom prst="rect">
            <a:avLst/>
          </a:prstGeom>
        </p:spPr>
      </p:pic>
      <p:sp>
        <p:nvSpPr>
          <p:cNvPr id="4" name="TextBox 3"/>
          <p:cNvSpPr txBox="1"/>
          <p:nvPr/>
        </p:nvSpPr>
        <p:spPr>
          <a:xfrm>
            <a:off x="7374847" y="888424"/>
            <a:ext cx="1367632" cy="584776"/>
          </a:xfrm>
          <a:prstGeom prst="rect">
            <a:avLst/>
          </a:prstGeom>
          <a:noFill/>
        </p:spPr>
        <p:txBody>
          <a:bodyPr wrap="square" rtlCol="0">
            <a:spAutoFit/>
          </a:bodyPr>
          <a:lstStyle/>
          <a:p>
            <a:pPr algn="ctr"/>
            <a:r>
              <a:rPr lang="en-US" sz="3200" b="1" dirty="0" smtClean="0">
                <a:solidFill>
                  <a:srgbClr val="FF0000"/>
                </a:solidFill>
                <a:latin typeface="Comic Sans MS"/>
                <a:cs typeface="Comic Sans MS"/>
              </a:rPr>
              <a:t>1967</a:t>
            </a:r>
            <a:endParaRPr lang="en-US" sz="3200" b="1" dirty="0">
              <a:solidFill>
                <a:srgbClr val="FF0000"/>
              </a:solidFill>
              <a:latin typeface="Comic Sans MS"/>
              <a:cs typeface="Comic Sans MS"/>
            </a:endParaRPr>
          </a:p>
        </p:txBody>
      </p:sp>
      <p:sp>
        <p:nvSpPr>
          <p:cNvPr id="5" name="TextBox 4"/>
          <p:cNvSpPr txBox="1"/>
          <p:nvPr/>
        </p:nvSpPr>
        <p:spPr>
          <a:xfrm>
            <a:off x="4250647" y="6184900"/>
            <a:ext cx="1261153" cy="368300"/>
          </a:xfrm>
          <a:prstGeom prst="rect">
            <a:avLst/>
          </a:prstGeom>
          <a:noFill/>
        </p:spPr>
        <p:txBody>
          <a:bodyPr wrap="square" rtlCol="0">
            <a:spAutoFit/>
          </a:bodyPr>
          <a:lstStyle/>
          <a:p>
            <a:pPr algn="ctr"/>
            <a:r>
              <a:rPr lang="en-US" dirty="0" smtClean="0"/>
              <a:t>G. </a:t>
            </a:r>
            <a:r>
              <a:rPr lang="en-US" dirty="0" err="1" smtClean="0"/>
              <a:t>Droz</a:t>
            </a:r>
            <a:endParaRPr lang="en-US" dirty="0"/>
          </a:p>
        </p:txBody>
      </p:sp>
    </p:spTree>
    <p:extLst>
      <p:ext uri="{BB962C8B-B14F-4D97-AF65-F5344CB8AC3E}">
        <p14:creationId xmlns:p14="http://schemas.microsoft.com/office/powerpoint/2010/main" val="32432079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00px-3D_ISOLDE.jpg"/>
          <p:cNvPicPr>
            <a:picLocks noChangeAspect="1"/>
          </p:cNvPicPr>
          <p:nvPr/>
        </p:nvPicPr>
        <p:blipFill rotWithShape="1">
          <a:blip r:embed="rId2">
            <a:extLst>
              <a:ext uri="{28A0092B-C50C-407E-A947-70E740481C1C}">
                <a14:useLocalDpi xmlns:a14="http://schemas.microsoft.com/office/drawing/2010/main" val="0"/>
              </a:ext>
            </a:extLst>
          </a:blip>
          <a:srcRect t="16798" b="9998"/>
          <a:stretch/>
        </p:blipFill>
        <p:spPr>
          <a:xfrm>
            <a:off x="0" y="127000"/>
            <a:ext cx="5366718" cy="2946460"/>
          </a:xfrm>
          <a:prstGeom prst="rect">
            <a:avLst/>
          </a:prstGeom>
        </p:spPr>
      </p:pic>
      <p:pic>
        <p:nvPicPr>
          <p:cNvPr id="614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3073460"/>
            <a:ext cx="6667500" cy="378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950" y="1397000"/>
            <a:ext cx="2628900" cy="876300"/>
          </a:xfrm>
          <a:prstGeom prst="rect">
            <a:avLst/>
          </a:prstGeom>
        </p:spPr>
      </p:pic>
    </p:spTree>
    <p:extLst>
      <p:ext uri="{BB962C8B-B14F-4D97-AF65-F5344CB8AC3E}">
        <p14:creationId xmlns:p14="http://schemas.microsoft.com/office/powerpoint/2010/main" val="20028892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9144000" cy="6858000"/>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5" name="TextBox 4"/>
          <p:cNvSpPr txBox="1"/>
          <p:nvPr/>
        </p:nvSpPr>
        <p:spPr>
          <a:xfrm>
            <a:off x="3766866" y="244321"/>
            <a:ext cx="1367632" cy="584776"/>
          </a:xfrm>
          <a:prstGeom prst="rect">
            <a:avLst/>
          </a:prstGeom>
          <a:noFill/>
        </p:spPr>
        <p:txBody>
          <a:bodyPr wrap="square" rtlCol="0">
            <a:spAutoFit/>
          </a:bodyPr>
          <a:lstStyle/>
          <a:p>
            <a:pPr algn="ctr"/>
            <a:r>
              <a:rPr lang="en-US" sz="3200" b="1" dirty="0" smtClean="0">
                <a:latin typeface="Comic Sans MS"/>
                <a:cs typeface="Comic Sans MS"/>
              </a:rPr>
              <a:t>1967</a:t>
            </a:r>
            <a:endParaRPr lang="en-US" sz="3200" b="1" dirty="0">
              <a:latin typeface="Comic Sans MS"/>
              <a:cs typeface="Comic Sans MS"/>
            </a:endParaRPr>
          </a:p>
        </p:txBody>
      </p:sp>
      <p:sp>
        <p:nvSpPr>
          <p:cNvPr id="6" name="TextBox 5"/>
          <p:cNvSpPr txBox="1"/>
          <p:nvPr/>
        </p:nvSpPr>
        <p:spPr>
          <a:xfrm>
            <a:off x="248440" y="536709"/>
            <a:ext cx="2197980" cy="584776"/>
          </a:xfrm>
          <a:prstGeom prst="rect">
            <a:avLst/>
          </a:prstGeom>
          <a:noFill/>
        </p:spPr>
        <p:txBody>
          <a:bodyPr wrap="square" rtlCol="0">
            <a:spAutoFit/>
          </a:bodyPr>
          <a:lstStyle/>
          <a:p>
            <a:pPr algn="ctr"/>
            <a:r>
              <a:rPr lang="en-US" sz="3200" b="1" dirty="0" smtClean="0">
                <a:latin typeface="Comic Sans MS"/>
                <a:cs typeface="Comic Sans MS"/>
              </a:rPr>
              <a:t>Physics….</a:t>
            </a:r>
            <a:endParaRPr lang="en-US" sz="3200" b="1" dirty="0">
              <a:latin typeface="Comic Sans MS"/>
              <a:cs typeface="Comic Sans MS"/>
            </a:endParaRPr>
          </a:p>
        </p:txBody>
      </p:sp>
      <p:pic>
        <p:nvPicPr>
          <p:cNvPr id="7" name="Picture 6" descr="67101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0" y="177800"/>
            <a:ext cx="6479177" cy="6479177"/>
          </a:xfrm>
          <a:prstGeom prst="rect">
            <a:avLst/>
          </a:prstGeom>
        </p:spPr>
      </p:pic>
      <p:sp>
        <p:nvSpPr>
          <p:cNvPr id="8" name="TextBox 7"/>
          <p:cNvSpPr txBox="1"/>
          <p:nvPr/>
        </p:nvSpPr>
        <p:spPr>
          <a:xfrm>
            <a:off x="669247" y="4101524"/>
            <a:ext cx="1367632" cy="584776"/>
          </a:xfrm>
          <a:prstGeom prst="rect">
            <a:avLst/>
          </a:prstGeom>
          <a:noFill/>
        </p:spPr>
        <p:txBody>
          <a:bodyPr wrap="square" rtlCol="0">
            <a:spAutoFit/>
          </a:bodyPr>
          <a:lstStyle/>
          <a:p>
            <a:pPr algn="ctr"/>
            <a:r>
              <a:rPr lang="en-US" sz="3200" b="1" dirty="0" smtClean="0">
                <a:solidFill>
                  <a:srgbClr val="FF0000"/>
                </a:solidFill>
                <a:latin typeface="Comic Sans MS"/>
                <a:cs typeface="Comic Sans MS"/>
              </a:rPr>
              <a:t>1967</a:t>
            </a:r>
            <a:endParaRPr lang="en-US" sz="3200" b="1" dirty="0">
              <a:solidFill>
                <a:srgbClr val="FF0000"/>
              </a:solidFill>
              <a:latin typeface="Comic Sans MS"/>
              <a:cs typeface="Comic Sans MS"/>
            </a:endParaRPr>
          </a:p>
        </p:txBody>
      </p:sp>
      <p:grpSp>
        <p:nvGrpSpPr>
          <p:cNvPr id="12" name="Group 11"/>
          <p:cNvGrpSpPr/>
          <p:nvPr/>
        </p:nvGrpSpPr>
        <p:grpSpPr>
          <a:xfrm>
            <a:off x="6121400" y="482600"/>
            <a:ext cx="1333500" cy="2019300"/>
            <a:chOff x="6121400" y="482600"/>
            <a:chExt cx="1333500" cy="2019300"/>
          </a:xfrm>
        </p:grpSpPr>
        <p:cxnSp>
          <p:nvCxnSpPr>
            <p:cNvPr id="10" name="Straight Arrow Connector 9"/>
            <p:cNvCxnSpPr/>
            <p:nvPr/>
          </p:nvCxnSpPr>
          <p:spPr>
            <a:xfrm>
              <a:off x="6743700" y="867197"/>
              <a:ext cx="0" cy="16347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121400" y="482600"/>
              <a:ext cx="1333500" cy="369332"/>
            </a:xfrm>
            <a:prstGeom prst="rect">
              <a:avLst/>
            </a:prstGeom>
            <a:noFill/>
            <a:ln w="28575" cmpd="sng">
              <a:solidFill>
                <a:srgbClr val="FF0000"/>
              </a:solidFill>
            </a:ln>
          </p:spPr>
          <p:txBody>
            <a:bodyPr wrap="square" rtlCol="0">
              <a:spAutoFit/>
            </a:bodyPr>
            <a:lstStyle/>
            <a:p>
              <a:pPr algn="ctr"/>
              <a:r>
                <a:rPr lang="en-US" dirty="0" smtClean="0">
                  <a:latin typeface="Comic Sans MS"/>
                  <a:cs typeface="Comic Sans MS"/>
                </a:rPr>
                <a:t>Visitor</a:t>
              </a:r>
              <a:endParaRPr lang="en-US" dirty="0">
                <a:latin typeface="Comic Sans MS"/>
                <a:cs typeface="Comic Sans MS"/>
              </a:endParaRPr>
            </a:p>
          </p:txBody>
        </p:sp>
      </p:grpSp>
    </p:spTree>
    <p:extLst>
      <p:ext uri="{BB962C8B-B14F-4D97-AF65-F5344CB8AC3E}">
        <p14:creationId xmlns:p14="http://schemas.microsoft.com/office/powerpoint/2010/main" val="3665427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3554</TotalTime>
  <Words>570</Words>
  <Application>Microsoft Macintosh PowerPoint</Application>
  <PresentationFormat>On-screen Show (4:3)</PresentationFormat>
  <Paragraphs>158</Paragraphs>
  <Slides>41</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Chalmers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Björn Jonson</dc:creator>
  <cp:lastModifiedBy>Björn Jonson</cp:lastModifiedBy>
  <cp:revision>101</cp:revision>
  <dcterms:created xsi:type="dcterms:W3CDTF">2014-10-18T06:50:03Z</dcterms:created>
  <dcterms:modified xsi:type="dcterms:W3CDTF">2014-12-16T12:26:47Z</dcterms:modified>
</cp:coreProperties>
</file>