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2" r:id="rId6"/>
    <p:sldId id="260" r:id="rId7"/>
    <p:sldId id="271" r:id="rId8"/>
    <p:sldId id="263" r:id="rId9"/>
    <p:sldId id="267" r:id="rId10"/>
    <p:sldId id="266" r:id="rId11"/>
    <p:sldId id="264" r:id="rId12"/>
    <p:sldId id="287" r:id="rId13"/>
    <p:sldId id="275" r:id="rId14"/>
    <p:sldId id="284" r:id="rId15"/>
    <p:sldId id="274" r:id="rId16"/>
    <p:sldId id="265" r:id="rId17"/>
    <p:sldId id="285" r:id="rId18"/>
    <p:sldId id="286" r:id="rId19"/>
    <p:sldId id="278" r:id="rId20"/>
    <p:sldId id="282" r:id="rId21"/>
    <p:sldId id="280" r:id="rId22"/>
    <p:sldId id="279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27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B601-C317-034E-BFF5-5B44BBC5F9AF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C2B38-F3A3-2141-9DFE-BFA576CF4C5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3624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B38-F3A3-2141-9DFE-BFA576CF4C5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148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C68AC7-81A7-4DE6-86CC-4F7D8009C1CD}" type="slidenum">
              <a:rPr lang="en-US"/>
              <a:pPr/>
              <a:t>15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2BA96E-D548-6942-AD4A-60DEB089ED5E}" type="slidenum">
              <a:rPr lang="en-US"/>
              <a:pPr/>
              <a:t>17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396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276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704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587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49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617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924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44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755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277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794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8E174-AB52-CD4C-BAB8-F189A87B2235}" type="datetimeFigureOut">
              <a:rPr lang="en-US" smtClean="0"/>
              <a:t>18-03-26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200B0-A434-5246-9791-5EFD369DD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449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wmf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emf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3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-Isol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962" y="-116226"/>
            <a:ext cx="9395026" cy="6974225"/>
          </a:xfrm>
          <a:prstGeom prst="rect">
            <a:avLst/>
          </a:prstGeom>
        </p:spPr>
      </p:pic>
      <p:pic>
        <p:nvPicPr>
          <p:cNvPr id="6" name="Picture 5" descr="FullSizeRend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3" t="19844" r="15693" b="56562"/>
          <a:stretch/>
        </p:blipFill>
        <p:spPr>
          <a:xfrm>
            <a:off x="3605360" y="5578115"/>
            <a:ext cx="3277042" cy="1054290"/>
          </a:xfrm>
          <a:prstGeom prst="rect">
            <a:avLst/>
          </a:prstGeom>
        </p:spPr>
      </p:pic>
      <p:pic>
        <p:nvPicPr>
          <p:cNvPr id="8" name="Picture 7" descr="RAN_Logo_EN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7" y="137774"/>
            <a:ext cx="3496235" cy="13540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9366" y="2161254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dirty="0" err="1" smtClean="0">
                <a:solidFill>
                  <a:srgbClr val="FFFF00"/>
                </a:solidFill>
              </a:rPr>
              <a:t>March</a:t>
            </a:r>
            <a:r>
              <a:rPr lang="sv-SE" dirty="0" smtClean="0">
                <a:solidFill>
                  <a:srgbClr val="FFFF00"/>
                </a:solidFill>
              </a:rPr>
              <a:t> 30,2018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 descr="logo_gu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188" y="201274"/>
            <a:ext cx="1368425" cy="1285875"/>
          </a:xfrm>
          <a:prstGeom prst="rect">
            <a:avLst/>
          </a:prstGeom>
          <a:noFill/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381988" y="467974"/>
            <a:ext cx="424815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2800" dirty="0" err="1">
                <a:solidFill>
                  <a:srgbClr val="FFFF00"/>
                </a:solidFill>
              </a:rPr>
              <a:t>Exotic</a:t>
            </a:r>
            <a:r>
              <a:rPr lang="sv-SE" sz="2800" dirty="0">
                <a:solidFill>
                  <a:srgbClr val="FFFF00"/>
                </a:solidFill>
              </a:rPr>
              <a:t> </a:t>
            </a:r>
            <a:r>
              <a:rPr lang="sv-SE" sz="2800" dirty="0" err="1" smtClean="0">
                <a:solidFill>
                  <a:srgbClr val="FFFF00"/>
                </a:solidFill>
              </a:rPr>
              <a:t>Nuclei</a:t>
            </a:r>
            <a:endParaRPr lang="sv-SE" sz="2800" dirty="0" smtClean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sv-SE" sz="2800" dirty="0" smtClean="0">
                <a:solidFill>
                  <a:srgbClr val="FFFF00"/>
                </a:solidFill>
              </a:rPr>
              <a:t>Björn Jonson</a:t>
            </a:r>
            <a:br>
              <a:rPr lang="sv-SE" sz="2800" dirty="0" smtClean="0">
                <a:solidFill>
                  <a:srgbClr val="FFFF00"/>
                </a:solidFill>
              </a:rPr>
            </a:br>
            <a:r>
              <a:rPr lang="sv-SE" dirty="0" smtClean="0">
                <a:solidFill>
                  <a:srgbClr val="FFFF00"/>
                </a:solidFill>
              </a:rPr>
              <a:t>Chalmers University </a:t>
            </a:r>
            <a:r>
              <a:rPr lang="sv-SE" dirty="0" err="1" smtClean="0">
                <a:solidFill>
                  <a:srgbClr val="FFFF00"/>
                </a:solidFill>
              </a:rPr>
              <a:t>of</a:t>
            </a:r>
            <a:r>
              <a:rPr lang="sv-SE" dirty="0" smtClean="0">
                <a:solidFill>
                  <a:srgbClr val="FFFF00"/>
                </a:solidFill>
              </a:rPr>
              <a:t> </a:t>
            </a:r>
            <a:r>
              <a:rPr lang="sv-SE" dirty="0" err="1" smtClean="0">
                <a:solidFill>
                  <a:srgbClr val="FFFF00"/>
                </a:solidFill>
              </a:rPr>
              <a:t>Technology</a:t>
            </a:r>
            <a:r>
              <a:rPr lang="sv-SE" dirty="0">
                <a:solidFill>
                  <a:srgbClr val="FFFF00"/>
                </a:solidFill>
              </a:rPr>
              <a:t/>
            </a:r>
            <a:br>
              <a:rPr lang="sv-SE" dirty="0">
                <a:solidFill>
                  <a:srgbClr val="FFFF00"/>
                </a:solidFill>
              </a:rPr>
            </a:br>
            <a:r>
              <a:rPr lang="sv-SE" dirty="0" smtClean="0">
                <a:solidFill>
                  <a:srgbClr val="FFFF00"/>
                </a:solidFill>
              </a:rPr>
              <a:t>Göteborg, Sweden</a:t>
            </a:r>
          </a:p>
        </p:txBody>
      </p:sp>
    </p:spTree>
    <p:extLst>
      <p:ext uri="{BB962C8B-B14F-4D97-AF65-F5344CB8AC3E}">
        <p14:creationId xmlns:p14="http://schemas.microsoft.com/office/powerpoint/2010/main" val="226349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898525" y="3357563"/>
            <a:ext cx="792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b="1"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755650" y="2781300"/>
            <a:ext cx="863600" cy="863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898525" y="2854325"/>
            <a:ext cx="7032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6</a:t>
            </a:r>
            <a:r>
              <a:rPr lang="sv-SE" sz="2400">
                <a:latin typeface="Times New Roman" charset="0"/>
                <a:cs typeface="+mn-cs"/>
              </a:rPr>
              <a:t>He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806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619250" y="2781300"/>
            <a:ext cx="863600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2482850" y="2781300"/>
            <a:ext cx="863600" cy="863600"/>
          </a:xfrm>
          <a:prstGeom prst="rect">
            <a:avLst/>
          </a:prstGeom>
          <a:solidFill>
            <a:srgbClr val="8EB4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555875" y="2852738"/>
            <a:ext cx="7032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8</a:t>
            </a:r>
            <a:r>
              <a:rPr lang="sv-SE" sz="2400">
                <a:latin typeface="Times New Roman" charset="0"/>
                <a:cs typeface="+mn-cs"/>
              </a:rPr>
              <a:t>He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119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1708150" y="2852738"/>
            <a:ext cx="703263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7</a:t>
            </a:r>
            <a:r>
              <a:rPr lang="sv-SE" sz="2400">
                <a:latin typeface="Times New Roman" charset="0"/>
                <a:cs typeface="+mn-cs"/>
              </a:rPr>
              <a:t>He</a:t>
            </a:r>
          </a:p>
          <a:p>
            <a:pPr>
              <a:defRPr/>
            </a:pPr>
            <a:r>
              <a:rPr lang="sv-SE" sz="1400">
                <a:solidFill>
                  <a:schemeClr val="bg1"/>
                </a:solidFill>
                <a:latin typeface="Times New Roman" charset="0"/>
                <a:cs typeface="+mn-cs"/>
              </a:rPr>
              <a:t>806 ms</a:t>
            </a:r>
            <a:endParaRPr lang="en-US" sz="1400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3346450" y="2781300"/>
            <a:ext cx="863600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419475" y="2852738"/>
            <a:ext cx="703263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9</a:t>
            </a:r>
            <a:r>
              <a:rPr lang="sv-SE" sz="2400">
                <a:latin typeface="Times New Roman" charset="0"/>
                <a:cs typeface="+mn-cs"/>
              </a:rPr>
              <a:t>He</a:t>
            </a:r>
          </a:p>
          <a:p>
            <a:pPr>
              <a:defRPr/>
            </a:pPr>
            <a:r>
              <a:rPr lang="sv-SE" sz="1400">
                <a:solidFill>
                  <a:schemeClr val="bg1"/>
                </a:solidFill>
                <a:latin typeface="Times New Roman" charset="0"/>
                <a:cs typeface="+mn-cs"/>
              </a:rPr>
              <a:t>806 ms</a:t>
            </a:r>
            <a:endParaRPr lang="en-US" sz="1400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2482850" y="1917700"/>
            <a:ext cx="863600" cy="863600"/>
          </a:xfrm>
          <a:prstGeom prst="rect">
            <a:avLst/>
          </a:prstGeom>
          <a:solidFill>
            <a:srgbClr val="8EB4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3348038" y="1917700"/>
            <a:ext cx="863600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4211638" y="1917700"/>
            <a:ext cx="863600" cy="863600"/>
          </a:xfrm>
          <a:prstGeom prst="rect">
            <a:avLst/>
          </a:prstGeom>
          <a:solidFill>
            <a:srgbClr val="F9F303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2555875" y="1989138"/>
            <a:ext cx="7032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9</a:t>
            </a:r>
            <a:r>
              <a:rPr lang="sv-SE" sz="2400">
                <a:latin typeface="Times New Roman" charset="0"/>
                <a:cs typeface="+mn-cs"/>
              </a:rPr>
              <a:t>Li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179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3419475" y="1989138"/>
            <a:ext cx="703263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10</a:t>
            </a:r>
            <a:r>
              <a:rPr lang="sv-SE" sz="2400">
                <a:latin typeface="Times New Roman" charset="0"/>
                <a:cs typeface="+mn-cs"/>
              </a:rPr>
              <a:t>Li</a:t>
            </a:r>
          </a:p>
          <a:p>
            <a:pPr>
              <a:defRPr/>
            </a:pPr>
            <a:r>
              <a:rPr lang="sv-SE" sz="1400">
                <a:solidFill>
                  <a:schemeClr val="bg1"/>
                </a:solidFill>
                <a:latin typeface="Times New Roman" charset="0"/>
                <a:cs typeface="+mn-cs"/>
              </a:rPr>
              <a:t>806 ms</a:t>
            </a:r>
            <a:endParaRPr lang="en-US" sz="1400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4346575" y="1989138"/>
            <a:ext cx="657225" cy="669925"/>
          </a:xfrm>
          <a:prstGeom prst="rect">
            <a:avLst/>
          </a:prstGeom>
          <a:solidFill>
            <a:srgbClr val="F9F3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11</a:t>
            </a:r>
            <a:r>
              <a:rPr lang="sv-SE" sz="2400">
                <a:latin typeface="Times New Roman" charset="0"/>
                <a:cs typeface="+mn-cs"/>
              </a:rPr>
              <a:t>Li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8.5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3346450" y="1052513"/>
            <a:ext cx="863600" cy="863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4211638" y="1052513"/>
            <a:ext cx="863600" cy="863600"/>
          </a:xfrm>
          <a:prstGeom prst="rect">
            <a:avLst/>
          </a:prstGeom>
          <a:solidFill>
            <a:srgbClr val="8EB4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5075238" y="1052513"/>
            <a:ext cx="863600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5938838" y="1052513"/>
            <a:ext cx="863600" cy="863600"/>
          </a:xfrm>
          <a:prstGeom prst="rect">
            <a:avLst/>
          </a:prstGeom>
          <a:solidFill>
            <a:srgbClr val="F9F30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95" name="Text Box 23"/>
          <p:cNvSpPr txBox="1">
            <a:spLocks noChangeArrowheads="1"/>
          </p:cNvSpPr>
          <p:nvPr/>
        </p:nvSpPr>
        <p:spPr bwMode="auto">
          <a:xfrm>
            <a:off x="3419475" y="1125538"/>
            <a:ext cx="725488" cy="66992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11</a:t>
            </a:r>
            <a:r>
              <a:rPr lang="sv-SE" sz="2400">
                <a:latin typeface="Times New Roman" charset="0"/>
                <a:cs typeface="+mn-cs"/>
              </a:rPr>
              <a:t>Be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13.8 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96" name="Text Box 24"/>
          <p:cNvSpPr txBox="1">
            <a:spLocks noChangeArrowheads="1"/>
          </p:cNvSpPr>
          <p:nvPr/>
        </p:nvSpPr>
        <p:spPr bwMode="auto">
          <a:xfrm>
            <a:off x="4283075" y="1125538"/>
            <a:ext cx="747713" cy="669925"/>
          </a:xfrm>
          <a:prstGeom prst="rect">
            <a:avLst/>
          </a:prstGeom>
          <a:solidFill>
            <a:srgbClr val="8EB4E3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12</a:t>
            </a:r>
            <a:r>
              <a:rPr lang="sv-SE" sz="2400">
                <a:latin typeface="Times New Roman" charset="0"/>
                <a:cs typeface="+mn-cs"/>
              </a:rPr>
              <a:t>Be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23.6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97" name="Text Box 25"/>
          <p:cNvSpPr txBox="1">
            <a:spLocks noChangeArrowheads="1"/>
          </p:cNvSpPr>
          <p:nvPr/>
        </p:nvSpPr>
        <p:spPr bwMode="auto">
          <a:xfrm>
            <a:off x="6011863" y="1125538"/>
            <a:ext cx="747712" cy="669925"/>
          </a:xfrm>
          <a:prstGeom prst="rect">
            <a:avLst/>
          </a:prstGeom>
          <a:solidFill>
            <a:srgbClr val="F9F3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14</a:t>
            </a:r>
            <a:r>
              <a:rPr lang="sv-SE" sz="2400">
                <a:latin typeface="Times New Roman" charset="0"/>
                <a:cs typeface="+mn-cs"/>
              </a:rPr>
              <a:t>Be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4.35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5146675" y="1125538"/>
            <a:ext cx="725488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13</a:t>
            </a:r>
            <a:r>
              <a:rPr lang="sv-SE" sz="2400">
                <a:latin typeface="Times New Roman" charset="0"/>
                <a:cs typeface="+mn-cs"/>
              </a:rPr>
              <a:t>Be</a:t>
            </a:r>
          </a:p>
          <a:p>
            <a:pPr>
              <a:defRPr/>
            </a:pPr>
            <a:r>
              <a:rPr lang="sv-SE" sz="1400">
                <a:solidFill>
                  <a:schemeClr val="bg1"/>
                </a:solidFill>
                <a:latin typeface="Times New Roman" charset="0"/>
                <a:cs typeface="+mn-cs"/>
              </a:rPr>
              <a:t>806 ms</a:t>
            </a:r>
            <a:endParaRPr lang="en-US" sz="1400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pic>
        <p:nvPicPr>
          <p:cNvPr id="23576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76700"/>
            <a:ext cx="19431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77" name="Group 28"/>
          <p:cNvGrpSpPr>
            <a:grpSpLocks/>
          </p:cNvGrpSpPr>
          <p:nvPr/>
        </p:nvGrpSpPr>
        <p:grpSpPr bwMode="auto">
          <a:xfrm>
            <a:off x="5091113" y="3433763"/>
            <a:ext cx="3729037" cy="2659062"/>
            <a:chOff x="2844" y="1366"/>
            <a:chExt cx="3120" cy="2033"/>
          </a:xfrm>
        </p:grpSpPr>
        <p:sp>
          <p:nvSpPr>
            <p:cNvPr id="28701" name="Line 29"/>
            <p:cNvSpPr>
              <a:spLocks noChangeShapeType="1"/>
            </p:cNvSpPr>
            <p:nvPr/>
          </p:nvSpPr>
          <p:spPr bwMode="auto">
            <a:xfrm>
              <a:off x="4140" y="1894"/>
              <a:ext cx="4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4140" y="1845"/>
              <a:ext cx="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3" name="Line 31"/>
            <p:cNvSpPr>
              <a:spLocks noChangeShapeType="1"/>
            </p:cNvSpPr>
            <p:nvPr/>
          </p:nvSpPr>
          <p:spPr bwMode="auto">
            <a:xfrm flipH="1">
              <a:off x="4524" y="1894"/>
              <a:ext cx="4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4" name="Oval 32"/>
            <p:cNvSpPr>
              <a:spLocks noChangeArrowheads="1"/>
            </p:cNvSpPr>
            <p:nvPr/>
          </p:nvSpPr>
          <p:spPr bwMode="auto">
            <a:xfrm>
              <a:off x="4379" y="2373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5" name="Oval 33"/>
            <p:cNvSpPr>
              <a:spLocks noChangeArrowheads="1"/>
            </p:cNvSpPr>
            <p:nvPr/>
          </p:nvSpPr>
          <p:spPr bwMode="auto">
            <a:xfrm>
              <a:off x="3996" y="175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6" name="Oval 34"/>
            <p:cNvSpPr>
              <a:spLocks noChangeArrowheads="1"/>
            </p:cNvSpPr>
            <p:nvPr/>
          </p:nvSpPr>
          <p:spPr bwMode="auto">
            <a:xfrm>
              <a:off x="4860" y="175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7" name="Oval 35"/>
            <p:cNvSpPr>
              <a:spLocks noChangeArrowheads="1"/>
            </p:cNvSpPr>
            <p:nvPr/>
          </p:nvSpPr>
          <p:spPr bwMode="auto">
            <a:xfrm rot="-1785145">
              <a:off x="4043" y="1558"/>
              <a:ext cx="576" cy="1392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8" name="Oval 36"/>
            <p:cNvSpPr>
              <a:spLocks noChangeArrowheads="1"/>
            </p:cNvSpPr>
            <p:nvPr/>
          </p:nvSpPr>
          <p:spPr bwMode="auto">
            <a:xfrm rot="1908147">
              <a:off x="4476" y="1558"/>
              <a:ext cx="575" cy="1392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9" name="Oval 37"/>
            <p:cNvSpPr>
              <a:spLocks noChangeArrowheads="1"/>
            </p:cNvSpPr>
            <p:nvPr/>
          </p:nvSpPr>
          <p:spPr bwMode="auto">
            <a:xfrm rot="5423159">
              <a:off x="4260" y="1150"/>
              <a:ext cx="577" cy="1392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10" name="Text Box 38"/>
            <p:cNvSpPr txBox="1">
              <a:spLocks noChangeArrowheads="1"/>
            </p:cNvSpPr>
            <p:nvPr/>
          </p:nvSpPr>
          <p:spPr bwMode="auto">
            <a:xfrm>
              <a:off x="4379" y="1558"/>
              <a:ext cx="57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Times New Roman" charset="0"/>
                  <a:cs typeface="+mn-cs"/>
                </a:rPr>
                <a:t>V</a:t>
              </a:r>
              <a:r>
                <a:rPr lang="sv-SE" sz="1600" b="1" baseline="-25000">
                  <a:latin typeface="Times New Roman" charset="0"/>
                  <a:cs typeface="+mn-cs"/>
                </a:rPr>
                <a:t>nn</a:t>
              </a:r>
              <a:endParaRPr lang="en-US" sz="1600" b="1" baseline="-25000">
                <a:latin typeface="Times New Roman" charset="0"/>
                <a:cs typeface="+mn-cs"/>
              </a:endParaRPr>
            </a:p>
          </p:txBody>
        </p:sp>
        <p:sp>
          <p:nvSpPr>
            <p:cNvPr id="28711" name="Text Box 39"/>
            <p:cNvSpPr txBox="1">
              <a:spLocks noChangeArrowheads="1"/>
            </p:cNvSpPr>
            <p:nvPr/>
          </p:nvSpPr>
          <p:spPr bwMode="auto">
            <a:xfrm>
              <a:off x="4765" y="2134"/>
              <a:ext cx="575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Times New Roman" charset="0"/>
                  <a:cs typeface="+mn-cs"/>
                </a:rPr>
                <a:t>V</a:t>
              </a:r>
              <a:r>
                <a:rPr lang="sv-SE" sz="1600" b="1" baseline="-25000">
                  <a:latin typeface="Times New Roman" charset="0"/>
                  <a:cs typeface="+mn-cs"/>
                </a:rPr>
                <a:t>Cn</a:t>
              </a:r>
              <a:endParaRPr lang="en-US" sz="1600" b="1" baseline="-25000">
                <a:latin typeface="Times New Roman" charset="0"/>
                <a:cs typeface="+mn-cs"/>
              </a:endParaRPr>
            </a:p>
          </p:txBody>
        </p:sp>
        <p:sp>
          <p:nvSpPr>
            <p:cNvPr id="28712" name="Text Box 40"/>
            <p:cNvSpPr txBox="1">
              <a:spLocks noChangeArrowheads="1"/>
            </p:cNvSpPr>
            <p:nvPr/>
          </p:nvSpPr>
          <p:spPr bwMode="auto">
            <a:xfrm>
              <a:off x="3996" y="2134"/>
              <a:ext cx="57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 dirty="0" err="1">
                  <a:latin typeface="Times New Roman" charset="0"/>
                  <a:cs typeface="+mn-cs"/>
                </a:rPr>
                <a:t>V</a:t>
              </a:r>
              <a:r>
                <a:rPr lang="sv-SE" sz="1600" b="1" baseline="-25000" dirty="0" err="1">
                  <a:latin typeface="Times New Roman" charset="0"/>
                  <a:cs typeface="+mn-cs"/>
                </a:rPr>
                <a:t>Cn</a:t>
              </a:r>
              <a:endParaRPr lang="en-US" sz="1600" b="1" baseline="-25000" dirty="0">
                <a:latin typeface="Times New Roman" charset="0"/>
                <a:cs typeface="+mn-cs"/>
              </a:endParaRPr>
            </a:p>
          </p:txBody>
        </p:sp>
        <p:sp>
          <p:nvSpPr>
            <p:cNvPr id="28713" name="Oval 41"/>
            <p:cNvSpPr>
              <a:spLocks noChangeArrowheads="1"/>
            </p:cNvSpPr>
            <p:nvPr/>
          </p:nvSpPr>
          <p:spPr bwMode="auto">
            <a:xfrm>
              <a:off x="3660" y="1366"/>
              <a:ext cx="1728" cy="1632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14" name="Line 42"/>
            <p:cNvSpPr>
              <a:spLocks noChangeShapeType="1"/>
            </p:cNvSpPr>
            <p:nvPr/>
          </p:nvSpPr>
          <p:spPr bwMode="auto">
            <a:xfrm flipH="1" flipV="1">
              <a:off x="4956" y="2470"/>
              <a:ext cx="768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15" name="Line 43"/>
            <p:cNvSpPr>
              <a:spLocks noChangeShapeType="1"/>
            </p:cNvSpPr>
            <p:nvPr/>
          </p:nvSpPr>
          <p:spPr bwMode="auto">
            <a:xfrm flipH="1" flipV="1">
              <a:off x="4668" y="2854"/>
              <a:ext cx="105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16" name="Line 44"/>
            <p:cNvSpPr>
              <a:spLocks noChangeShapeType="1"/>
            </p:cNvSpPr>
            <p:nvPr/>
          </p:nvSpPr>
          <p:spPr bwMode="auto">
            <a:xfrm flipH="1" flipV="1">
              <a:off x="5244" y="1894"/>
              <a:ext cx="479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5101" y="3140"/>
              <a:ext cx="863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>
                  <a:solidFill>
                    <a:srgbClr val="FF9900"/>
                  </a:solidFill>
                  <a:latin typeface="Times New Roman" charset="0"/>
                  <a:cs typeface="+mn-cs"/>
                </a:rPr>
                <a:t>Unbound</a:t>
              </a:r>
              <a:endParaRPr lang="en-US" sz="1600">
                <a:solidFill>
                  <a:srgbClr val="FF99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8718" name="Text Box 46"/>
            <p:cNvSpPr txBox="1">
              <a:spLocks noChangeArrowheads="1"/>
            </p:cNvSpPr>
            <p:nvPr/>
          </p:nvSpPr>
          <p:spPr bwMode="auto">
            <a:xfrm>
              <a:off x="2844" y="2326"/>
              <a:ext cx="672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>
                  <a:solidFill>
                    <a:srgbClr val="FF00FF"/>
                  </a:solidFill>
                  <a:latin typeface="Times New Roman" charset="0"/>
                  <a:cs typeface="+mn-cs"/>
                </a:rPr>
                <a:t>Bound</a:t>
              </a:r>
              <a:endParaRPr lang="en-US" sz="1600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8719" name="Line 47"/>
            <p:cNvSpPr>
              <a:spLocks noChangeShapeType="1"/>
            </p:cNvSpPr>
            <p:nvPr/>
          </p:nvSpPr>
          <p:spPr bwMode="auto">
            <a:xfrm>
              <a:off x="3468" y="2470"/>
              <a:ext cx="2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</p:grpSp>
      <p:sp>
        <p:nvSpPr>
          <p:cNvPr id="28720" name="Line 48"/>
          <p:cNvSpPr>
            <a:spLocks noChangeShapeType="1"/>
          </p:cNvSpPr>
          <p:nvPr/>
        </p:nvSpPr>
        <p:spPr bwMode="auto">
          <a:xfrm flipV="1">
            <a:off x="4643438" y="2781300"/>
            <a:ext cx="0" cy="143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sv-SE">
              <a:cs typeface="+mn-cs"/>
            </a:endParaRPr>
          </a:p>
        </p:txBody>
      </p:sp>
      <p:sp>
        <p:nvSpPr>
          <p:cNvPr id="28721" name="Text Box 49"/>
          <p:cNvSpPr txBox="1">
            <a:spLocks noChangeArrowheads="1"/>
          </p:cNvSpPr>
          <p:nvPr/>
        </p:nvSpPr>
        <p:spPr bwMode="auto">
          <a:xfrm>
            <a:off x="4284663" y="4149725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000" b="1">
                <a:latin typeface="Bookman Old Style" charset="0"/>
                <a:cs typeface="+mn-cs"/>
              </a:rPr>
              <a:t>N=8</a:t>
            </a:r>
            <a:endParaRPr lang="en-US" sz="2000" b="1">
              <a:latin typeface="Bookman Old Style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07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̈dersolstavlan_15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516" y="129334"/>
            <a:ext cx="4410381" cy="647798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073" y="5322465"/>
            <a:ext cx="178272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400" b="0" dirty="0" smtClean="0">
                <a:latin typeface="Comic Sans MS" pitchFamily="66" charset="0"/>
              </a:rPr>
              <a:t>Urban Målare, </a:t>
            </a:r>
            <a:r>
              <a:rPr lang="sv-SE" sz="1400" dirty="0">
                <a:latin typeface="Comic Sans MS" pitchFamily="66" charset="0"/>
              </a:rPr>
              <a:t/>
            </a:r>
            <a:br>
              <a:rPr lang="sv-SE" sz="1400" dirty="0">
                <a:latin typeface="Comic Sans MS" pitchFamily="66" charset="0"/>
              </a:rPr>
            </a:br>
            <a:r>
              <a:rPr lang="sv-SE" sz="1400" b="0" dirty="0" smtClean="0">
                <a:latin typeface="Comic Sans MS" pitchFamily="66" charset="0"/>
              </a:rPr>
              <a:t>Storkyrkan</a:t>
            </a:r>
            <a:r>
              <a:rPr lang="sv-SE" sz="1400" b="0" dirty="0">
                <a:latin typeface="Comic Sans MS" pitchFamily="66" charset="0"/>
              </a:rPr>
              <a:t>, </a:t>
            </a:r>
            <a:r>
              <a:rPr lang="sv-SE" sz="1400" b="0" dirty="0" smtClean="0">
                <a:latin typeface="Comic Sans MS" pitchFamily="66" charset="0"/>
              </a:rPr>
              <a:t>Stockholm</a:t>
            </a:r>
            <a:br>
              <a:rPr lang="sv-SE" sz="1400" b="0" dirty="0" smtClean="0">
                <a:latin typeface="Comic Sans MS" pitchFamily="66" charset="0"/>
              </a:rPr>
            </a:br>
            <a:r>
              <a:rPr lang="sv-SE" sz="1400" b="0" dirty="0" smtClean="0">
                <a:latin typeface="Comic Sans MS" pitchFamily="66" charset="0"/>
              </a:rPr>
              <a:t>Jacob Heinrich </a:t>
            </a:r>
            <a:r>
              <a:rPr lang="sv-SE" sz="1400" b="0" dirty="0" err="1" smtClean="0">
                <a:latin typeface="Comic Sans MS" pitchFamily="66" charset="0"/>
              </a:rPr>
              <a:t>Elbfas</a:t>
            </a:r>
            <a:r>
              <a:rPr lang="sv-SE" sz="1400" b="0" dirty="0" smtClean="0">
                <a:latin typeface="Comic Sans MS" pitchFamily="66" charset="0"/>
              </a:rPr>
              <a:t>, 1636</a:t>
            </a:r>
            <a:endParaRPr lang="en-US" sz="1400" b="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42064"/>
            <a:ext cx="1861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>
                <a:solidFill>
                  <a:srgbClr val="7030A0"/>
                </a:solidFill>
                <a:latin typeface="Georgia" pitchFamily="18" charset="0"/>
              </a:rPr>
              <a:t>VÄDERSOLS</a:t>
            </a:r>
          </a:p>
          <a:p>
            <a:pPr algn="ctr"/>
            <a:r>
              <a:rPr lang="sv-SE" b="1" dirty="0" smtClean="0">
                <a:solidFill>
                  <a:srgbClr val="7030A0"/>
                </a:solidFill>
                <a:latin typeface="Georgia" pitchFamily="18" charset="0"/>
              </a:rPr>
              <a:t>TAVLAN</a:t>
            </a:r>
          </a:p>
          <a:p>
            <a:pPr algn="ctr"/>
            <a:endParaRPr lang="sv-SE" b="1" dirty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r>
              <a:rPr lang="en-US" dirty="0"/>
              <a:t>The Sun Dog Painting</a:t>
            </a:r>
            <a:endParaRPr lang="sv-SE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97" y="568553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>
                <a:solidFill>
                  <a:srgbClr val="7030A0"/>
                </a:solidFill>
                <a:latin typeface="Georgia" pitchFamily="18" charset="0"/>
              </a:rPr>
              <a:t>Stockholm,</a:t>
            </a:r>
            <a:br>
              <a:rPr lang="sv-SE" b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sv-SE" b="1" dirty="0" smtClean="0">
                <a:solidFill>
                  <a:srgbClr val="7030A0"/>
                </a:solidFill>
                <a:latin typeface="Georgia" pitchFamily="18" charset="0"/>
              </a:rPr>
              <a:t>April 20, 1535</a:t>
            </a:r>
            <a:endParaRPr lang="sv-SE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2630964"/>
            <a:ext cx="1719331" cy="1753718"/>
          </a:xfrm>
          <a:prstGeom prst="rect">
            <a:avLst/>
          </a:prstGeom>
        </p:spPr>
      </p:pic>
      <p:pic>
        <p:nvPicPr>
          <p:cNvPr id="28" name="Picture 27" descr="Unknown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469533"/>
            <a:ext cx="1579631" cy="20447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781800" y="4572000"/>
            <a:ext cx="21209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Borromean nucleus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616700" y="5322465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/>
              <a:t>M.V. </a:t>
            </a:r>
            <a:r>
              <a:rPr lang="sv-SE" sz="1400" dirty="0" err="1" smtClean="0"/>
              <a:t>Zhukov</a:t>
            </a:r>
            <a:r>
              <a:rPr lang="sv-SE" sz="1400" dirty="0" smtClean="0"/>
              <a:t> </a:t>
            </a:r>
            <a:r>
              <a:rPr lang="sv-SE" sz="1400" i="1" dirty="0" smtClean="0"/>
              <a:t>et al.,</a:t>
            </a:r>
            <a:br>
              <a:rPr lang="sv-SE" sz="1400" i="1" dirty="0" smtClean="0"/>
            </a:br>
            <a:r>
              <a:rPr lang="sv-SE" sz="1400" dirty="0" err="1" smtClean="0"/>
              <a:t>Phys</a:t>
            </a:r>
            <a:r>
              <a:rPr lang="sv-SE" sz="1400" dirty="0" smtClean="0"/>
              <a:t>. Rep. 231 (1993) 151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480343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0" y="0"/>
            <a:ext cx="9151992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84469" y="1629812"/>
            <a:ext cx="3526865" cy="3382446"/>
            <a:chOff x="2484469" y="1629812"/>
            <a:chExt cx="3526865" cy="3382446"/>
          </a:xfrm>
        </p:grpSpPr>
        <p:sp>
          <p:nvSpPr>
            <p:cNvPr id="7" name="Oval 6"/>
            <p:cNvSpPr/>
            <p:nvPr/>
          </p:nvSpPr>
          <p:spPr>
            <a:xfrm>
              <a:off x="2912534" y="1879605"/>
              <a:ext cx="3048001" cy="2988729"/>
            </a:xfrm>
            <a:prstGeom prst="ellipse">
              <a:avLst/>
            </a:prstGeom>
            <a:gradFill flip="none" rotWithShape="1">
              <a:gsLst>
                <a:gs pos="1400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180" b="95506" l="7220" r="97091">
                          <a14:foregroundMark x1="24138" y1="75730" x2="24138" y2="75730"/>
                          <a14:foregroundMark x1="13470" y1="67640" x2="13470" y2="67640"/>
                          <a14:foregroundMark x1="81573" y1="21461" x2="81573" y2="21461"/>
                          <a14:foregroundMark x1="84159" y1="26292" x2="84159" y2="26292"/>
                          <a14:foregroundMark x1="41918" y1="92472" x2="41918" y2="92472"/>
                          <a14:foregroundMark x1="92780" y1="57191" x2="92780" y2="57191"/>
                          <a14:foregroundMark x1="93966" y1="39213" x2="93966" y2="39213"/>
                          <a14:foregroundMark x1="87608" y1="27528" x2="87608" y2="27528"/>
                          <a14:foregroundMark x1="91703" y1="29326" x2="91703" y2="29326"/>
                          <a14:foregroundMark x1="49677" y1="95506" x2="49677" y2="95506"/>
                          <a14:foregroundMark x1="53125" y1="6180" x2="53125" y2="6180"/>
                          <a14:foregroundMark x1="7220" y1="51124" x2="7220" y2="51124"/>
                          <a14:foregroundMark x1="97091" y1="46629" x2="97091" y2="46629"/>
                          <a14:foregroundMark x1="94504" y1="32921" x2="94504" y2="32921"/>
                          <a14:foregroundMark x1="33082" y1="67079" x2="33082" y2="67079"/>
                          <a14:foregroundMark x1="85345" y1="33820" x2="85345" y2="33820"/>
                          <a14:backgroundMark x1="32220" y1="28090" x2="32220" y2="280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84469" y="1629812"/>
              <a:ext cx="3526865" cy="338244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119529" y="5632824"/>
            <a:ext cx="88152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GANIL, GSI, ISOLDE, JINR, MSU, RIKEN</a:t>
            </a:r>
            <a:endParaRPr lang="sv-SE" sz="32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40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80638"/>
            <a:ext cx="3096344" cy="358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3081338" y="533400"/>
            <a:ext cx="2862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2000" b="1">
                <a:latin typeface="Bookman Old Style" pitchFamily="18" charset="0"/>
              </a:rPr>
              <a:t>GSI, 287 MeV/u </a:t>
            </a:r>
            <a:r>
              <a:rPr lang="sv-SE" sz="2000" b="1" baseline="30000">
                <a:latin typeface="Bookman Old Style" pitchFamily="18" charset="0"/>
              </a:rPr>
              <a:t>11</a:t>
            </a:r>
            <a:r>
              <a:rPr lang="sv-SE" sz="2000" b="1">
                <a:latin typeface="Bookman Old Style" pitchFamily="18" charset="0"/>
              </a:rPr>
              <a:t>Li</a:t>
            </a:r>
            <a:endParaRPr lang="en-GB" sz="2000" b="1">
              <a:latin typeface="Bookman Old Style" pitchFamily="18" charset="0"/>
            </a:endParaRPr>
          </a:p>
        </p:txBody>
      </p:sp>
      <p:sp>
        <p:nvSpPr>
          <p:cNvPr id="117768" name="Oval 8"/>
          <p:cNvSpPr>
            <a:spLocks noChangeArrowheads="1"/>
          </p:cNvSpPr>
          <p:nvPr/>
        </p:nvSpPr>
        <p:spPr bwMode="auto">
          <a:xfrm>
            <a:off x="5940425" y="3429001"/>
            <a:ext cx="511342" cy="42489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2267744" y="6165304"/>
            <a:ext cx="4464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400" dirty="0">
                <a:latin typeface="Times New Roman" pitchFamily="18" charset="0"/>
              </a:rPr>
              <a:t>Simon, </a:t>
            </a:r>
            <a:r>
              <a:rPr lang="sv-SE" sz="1400" i="1" dirty="0" smtClean="0">
                <a:latin typeface="Times New Roman" pitchFamily="18" charset="0"/>
              </a:rPr>
              <a:t>et </a:t>
            </a:r>
            <a:r>
              <a:rPr lang="sv-SE" sz="1400" i="1" dirty="0">
                <a:latin typeface="Times New Roman" pitchFamily="18" charset="0"/>
              </a:rPr>
              <a:t>al.</a:t>
            </a:r>
            <a:r>
              <a:rPr lang="sv-SE" sz="1400" dirty="0">
                <a:latin typeface="Times New Roman" pitchFamily="18" charset="0"/>
              </a:rPr>
              <a:t>, Nucl. Phys. </a:t>
            </a:r>
            <a:r>
              <a:rPr lang="sv-SE" sz="1400" dirty="0" smtClean="0">
                <a:latin typeface="Times New Roman" pitchFamily="18" charset="0"/>
              </a:rPr>
              <a:t>A 791 </a:t>
            </a:r>
            <a:r>
              <a:rPr lang="sv-SE" sz="1400" dirty="0">
                <a:latin typeface="Times New Roman" pitchFamily="18" charset="0"/>
              </a:rPr>
              <a:t>(2007</a:t>
            </a:r>
            <a:r>
              <a:rPr lang="sv-SE" sz="1400" dirty="0" smtClean="0">
                <a:latin typeface="Times New Roman" pitchFamily="18" charset="0"/>
              </a:rPr>
              <a:t>) 267.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117770" name="Line 10"/>
          <p:cNvSpPr>
            <a:spLocks noChangeShapeType="1"/>
          </p:cNvSpPr>
          <p:nvPr/>
        </p:nvSpPr>
        <p:spPr bwMode="auto">
          <a:xfrm flipH="1">
            <a:off x="2627784" y="1628800"/>
            <a:ext cx="504825" cy="64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 flipH="1">
            <a:off x="2843808" y="1772816"/>
            <a:ext cx="576262" cy="936625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 flipV="1">
            <a:off x="2555553" y="3140968"/>
            <a:ext cx="0" cy="6477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2987824" y="1268760"/>
            <a:ext cx="21604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dirty="0">
                <a:solidFill>
                  <a:srgbClr val="0066FF"/>
                </a:solidFill>
                <a:latin typeface="Bookman Old Style" pitchFamily="18" charset="0"/>
              </a:rPr>
              <a:t>s</a:t>
            </a:r>
            <a:endParaRPr lang="en-US" sz="2400" dirty="0">
              <a:solidFill>
                <a:srgbClr val="0066FF"/>
              </a:solidFill>
              <a:latin typeface="Bookman Old Style" pitchFamily="18" charset="0"/>
            </a:endParaRP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3275856" y="1340768"/>
            <a:ext cx="287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dirty="0">
                <a:solidFill>
                  <a:srgbClr val="009900"/>
                </a:solidFill>
                <a:latin typeface="Bookman Old Style" pitchFamily="18" charset="0"/>
              </a:rPr>
              <a:t>p</a:t>
            </a:r>
            <a:endParaRPr lang="en-US" sz="2400" dirty="0">
              <a:solidFill>
                <a:srgbClr val="009900"/>
              </a:solidFill>
              <a:latin typeface="Bookman Old Style" pitchFamily="18" charset="0"/>
            </a:endParaRP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2339653" y="3763268"/>
            <a:ext cx="287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dirty="0">
                <a:solidFill>
                  <a:srgbClr val="FF9900"/>
                </a:solidFill>
                <a:latin typeface="Bookman Old Style" pitchFamily="18" charset="0"/>
              </a:rPr>
              <a:t>d</a:t>
            </a:r>
            <a:endParaRPr lang="en-US" sz="2400" dirty="0">
              <a:solidFill>
                <a:srgbClr val="FF9900"/>
              </a:solidFill>
              <a:latin typeface="Bookman Old Style" pitchFamily="18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268760"/>
            <a:ext cx="3576594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 descr="~AUT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412777"/>
            <a:ext cx="170572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5652120" y="2420888"/>
            <a:ext cx="511342" cy="57606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1403648" y="5085184"/>
            <a:ext cx="1944216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GB" baseline="-25000" dirty="0" smtClean="0">
                <a:latin typeface="Times New Roman" pitchFamily="18" charset="0"/>
                <a:cs typeface="Times New Roman" pitchFamily="18" charset="0"/>
              </a:rPr>
              <a:t>n1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= -(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GB" baseline="-25000" dirty="0" smtClean="0">
                <a:latin typeface="Times New Roman" pitchFamily="18" charset="0"/>
                <a:cs typeface="Times New Roman" pitchFamily="18" charset="0"/>
              </a:rPr>
              <a:t>n1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GB" baseline="-25000" dirty="0" smtClean="0">
                <a:latin typeface="Times New Roman" pitchFamily="18" charset="0"/>
                <a:cs typeface="Times New Roman" pitchFamily="18" charset="0"/>
              </a:rPr>
              <a:t>9Li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36616" y="5085184"/>
            <a:ext cx="3888432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W(</a:t>
            </a:r>
            <a:r>
              <a:rPr lang="en-GB" dirty="0" err="1" smtClean="0">
                <a:latin typeface="Symbol" pitchFamily="18" charset="2"/>
              </a:rPr>
              <a:t>q</a:t>
            </a:r>
            <a:r>
              <a:rPr lang="en-GB" baseline="-25000" dirty="0" err="1" smtClean="0"/>
              <a:t>nf</a:t>
            </a:r>
            <a:r>
              <a:rPr lang="en-GB" dirty="0" smtClean="0"/>
              <a:t>) = 1-1.03cos (</a:t>
            </a:r>
            <a:r>
              <a:rPr lang="en-GB" dirty="0" err="1" smtClean="0">
                <a:latin typeface="Symbol" pitchFamily="18" charset="2"/>
              </a:rPr>
              <a:t>q</a:t>
            </a:r>
            <a:r>
              <a:rPr lang="en-GB" baseline="-25000" dirty="0" err="1" smtClean="0"/>
              <a:t>nf</a:t>
            </a:r>
            <a:r>
              <a:rPr lang="en-GB" dirty="0" smtClean="0"/>
              <a:t>) + 1.41cos</a:t>
            </a:r>
            <a:r>
              <a:rPr lang="en-GB" baseline="30000" dirty="0" smtClean="0"/>
              <a:t>2</a:t>
            </a:r>
            <a:r>
              <a:rPr lang="en-GB" dirty="0" smtClean="0"/>
              <a:t>(</a:t>
            </a:r>
            <a:r>
              <a:rPr lang="en-GB" dirty="0" err="1" smtClean="0">
                <a:latin typeface="Symbol" pitchFamily="18" charset="2"/>
              </a:rPr>
              <a:t>q</a:t>
            </a:r>
            <a:r>
              <a:rPr lang="en-GB" baseline="-25000" dirty="0" err="1" smtClean="0"/>
              <a:t>nf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205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39763" y="1400175"/>
            <a:ext cx="3930650" cy="43402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096963" y="333375"/>
            <a:ext cx="6218237" cy="7318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000" b="1">
                <a:solidFill>
                  <a:srgbClr val="800080"/>
                </a:solidFill>
                <a:latin typeface="Bookman Old Style" charset="0"/>
                <a:cs typeface="Times New Roman" charset="0"/>
              </a:rPr>
              <a:t>Two-neutron exchange in the</a:t>
            </a:r>
            <a:endParaRPr lang="en-US" sz="1000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sz="2000" b="1" baseline="30000">
                <a:solidFill>
                  <a:srgbClr val="FF0000"/>
                </a:solidFill>
                <a:latin typeface="Bookman Old Style" charset="0"/>
                <a:cs typeface="Times New Roman" charset="0"/>
              </a:rPr>
              <a:t>6</a:t>
            </a:r>
            <a:r>
              <a:rPr lang="en-US" sz="2000" b="1">
                <a:solidFill>
                  <a:srgbClr val="FF0000"/>
                </a:solidFill>
                <a:latin typeface="Bookman Old Style" charset="0"/>
                <a:cs typeface="Times New Roman" charset="0"/>
              </a:rPr>
              <a:t>He+</a:t>
            </a:r>
            <a:r>
              <a:rPr lang="en-US" sz="2000" b="1" baseline="30000">
                <a:solidFill>
                  <a:srgbClr val="FF0000"/>
                </a:solidFill>
                <a:latin typeface="Bookman Old Style" charset="0"/>
                <a:cs typeface="Times New Roman" charset="0"/>
              </a:rPr>
              <a:t>4</a:t>
            </a:r>
            <a:r>
              <a:rPr lang="en-US" sz="2000" b="1">
                <a:solidFill>
                  <a:srgbClr val="FF0000"/>
                </a:solidFill>
                <a:latin typeface="Bookman Old Style" charset="0"/>
                <a:cs typeface="Times New Roman" charset="0"/>
              </a:rPr>
              <a:t>He</a:t>
            </a:r>
            <a:r>
              <a:rPr lang="en-US" sz="2000" b="1">
                <a:solidFill>
                  <a:srgbClr val="800080"/>
                </a:solidFill>
                <a:latin typeface="Bookman Old Style" charset="0"/>
                <a:cs typeface="Times New Roman" charset="0"/>
              </a:rPr>
              <a:t> reaction</a:t>
            </a:r>
            <a:endParaRPr lang="en-US" sz="1000">
              <a:latin typeface="Times New Roman" charset="0"/>
              <a:cs typeface="Times New Roman" charset="0"/>
            </a:endParaRPr>
          </a:p>
          <a:p>
            <a:pPr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61038" y="4041775"/>
            <a:ext cx="1463675" cy="1371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>
                <a:latin typeface="Times New Roman" charset="0"/>
                <a:cs typeface="Times New Roman" charset="0"/>
              </a:rPr>
              <a:t> </a:t>
            </a:r>
          </a:p>
          <a:p>
            <a:pPr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4800600" y="1552575"/>
            <a:ext cx="1736725" cy="365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>
                <a:solidFill>
                  <a:schemeClr val="accent2"/>
                </a:solidFill>
                <a:latin typeface="Bookman Old Style" charset="0"/>
                <a:cs typeface="Times New Roman" charset="0"/>
              </a:rPr>
              <a:t>DUBNA</a:t>
            </a:r>
            <a:endParaRPr lang="en-US" sz="100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  <a:p>
            <a:pPr eaLnBrk="0" hangingPunct="0"/>
            <a:endParaRPr lang="en-US" sz="240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29704" name="Picture 8" descr="He6(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04950"/>
            <a:ext cx="373380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 rot="-2233542">
            <a:off x="4875213" y="2105025"/>
            <a:ext cx="36464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latin typeface="Times New Roman" charset="0"/>
              </a:rPr>
              <a:t> </a:t>
            </a:r>
            <a:endParaRPr lang="en-US" sz="2400">
              <a:latin typeface="Times New Roman" charset="0"/>
            </a:endParaRPr>
          </a:p>
          <a:p>
            <a:pPr eaLnBrk="0" hangingPunct="0"/>
            <a:endParaRPr lang="en-US" sz="2400">
              <a:latin typeface="Times New Roman" charset="0"/>
            </a:endParaRP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76575"/>
            <a:ext cx="3792538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09775"/>
            <a:ext cx="36576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5867400" y="2619375"/>
            <a:ext cx="381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H="1">
            <a:off x="4191000" y="2543175"/>
            <a:ext cx="28956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 flipH="1">
            <a:off x="6858000" y="2543175"/>
            <a:ext cx="22860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flipH="1">
            <a:off x="4114800" y="2619375"/>
            <a:ext cx="1752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2286000" y="2314575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200" dirty="0">
                <a:latin typeface="Times New Roman" charset="0"/>
              </a:rPr>
              <a:t>G.M. Ter-</a:t>
            </a:r>
            <a:r>
              <a:rPr lang="sv-SE" sz="1200" dirty="0" err="1">
                <a:latin typeface="Times New Roman" charset="0"/>
              </a:rPr>
              <a:t>Akopian</a:t>
            </a:r>
            <a:r>
              <a:rPr lang="sv-SE" sz="1200" dirty="0">
                <a:latin typeface="Times New Roman" charset="0"/>
              </a:rPr>
              <a:t> et al., </a:t>
            </a:r>
            <a:br>
              <a:rPr lang="sv-SE" sz="1200" dirty="0">
                <a:latin typeface="Times New Roman" charset="0"/>
              </a:rPr>
            </a:br>
            <a:r>
              <a:rPr lang="sv-SE" sz="1200" dirty="0" err="1">
                <a:latin typeface="Times New Roman" charset="0"/>
              </a:rPr>
              <a:t>Phys</a:t>
            </a:r>
            <a:r>
              <a:rPr lang="sv-SE" sz="1200" dirty="0">
                <a:latin typeface="Times New Roman" charset="0"/>
              </a:rPr>
              <a:t>. Lett. B 426 (1998) 251</a:t>
            </a:r>
            <a:endParaRPr lang="en-US" sz="1200" dirty="0">
              <a:latin typeface="Times New Roman" charset="0"/>
            </a:endParaRP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1752600" y="5972175"/>
            <a:ext cx="3505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200" dirty="0" err="1">
                <a:latin typeface="Times New Roman" charset="0"/>
              </a:rPr>
              <a:t>Yu</a:t>
            </a:r>
            <a:r>
              <a:rPr lang="sv-SE" sz="1200" dirty="0">
                <a:latin typeface="Times New Roman" charset="0"/>
              </a:rPr>
              <a:t>. </a:t>
            </a:r>
            <a:r>
              <a:rPr lang="sv-SE" sz="1200" dirty="0" err="1">
                <a:latin typeface="Times New Roman" charset="0"/>
              </a:rPr>
              <a:t>Ts</a:t>
            </a:r>
            <a:r>
              <a:rPr lang="sv-SE" sz="1200" dirty="0">
                <a:latin typeface="Times New Roman" charset="0"/>
              </a:rPr>
              <a:t>. </a:t>
            </a:r>
            <a:r>
              <a:rPr lang="sv-SE" sz="1200" dirty="0" err="1">
                <a:latin typeface="Times New Roman" charset="0"/>
              </a:rPr>
              <a:t>Oganessian</a:t>
            </a:r>
            <a:r>
              <a:rPr lang="sv-SE" sz="1200" dirty="0">
                <a:latin typeface="Times New Roman" charset="0"/>
              </a:rPr>
              <a:t> et al., PRL 82 (1999) 4996</a:t>
            </a:r>
            <a:endParaRPr lang="en-US" sz="12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3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755650" y="1052513"/>
            <a:ext cx="30241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2000" b="1">
                <a:solidFill>
                  <a:schemeClr val="accent2"/>
                </a:solidFill>
                <a:latin typeface="Comic Sans MS" pitchFamily="66" charset="0"/>
              </a:rPr>
              <a:t>Proton  knockout </a:t>
            </a:r>
            <a:br>
              <a:rPr lang="sv-SE" sz="2000" b="1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sv-SE" sz="2000" b="1">
                <a:solidFill>
                  <a:schemeClr val="accent2"/>
                </a:solidFill>
                <a:latin typeface="Comic Sans MS" pitchFamily="66" charset="0"/>
              </a:rPr>
              <a:t>from 304 MeV/u </a:t>
            </a:r>
            <a:r>
              <a:rPr lang="sv-SE" sz="2000" b="1" baseline="30000">
                <a:solidFill>
                  <a:schemeClr val="accent2"/>
                </a:solidFill>
                <a:latin typeface="Comic Sans MS" pitchFamily="66" charset="0"/>
              </a:rPr>
              <a:t>14</a:t>
            </a:r>
            <a:r>
              <a:rPr lang="sv-SE" sz="2000" b="1">
                <a:solidFill>
                  <a:schemeClr val="accent2"/>
                </a:solidFill>
                <a:latin typeface="Comic Sans MS" pitchFamily="66" charset="0"/>
              </a:rPr>
              <a:t>Be</a:t>
            </a:r>
            <a:endParaRPr lang="en-US" sz="2000" b="1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068513"/>
            <a:ext cx="4105275" cy="2224087"/>
          </a:xfrm>
          <a:prstGeom prst="rect">
            <a:avLst/>
          </a:prstGeom>
          <a:noFill/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258888" y="5229225"/>
            <a:ext cx="1512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b="1" dirty="0">
                <a:solidFill>
                  <a:srgbClr val="FF0000"/>
                </a:solidFill>
                <a:latin typeface="Bookman Old Style" pitchFamily="18" charset="0"/>
              </a:rPr>
              <a:t>S245</a:t>
            </a:r>
            <a:br>
              <a:rPr lang="sv-SE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sv-SE" b="1" dirty="0">
                <a:solidFill>
                  <a:srgbClr val="FF0000"/>
                </a:solidFill>
                <a:latin typeface="Bookman Old Style" pitchFamily="18" charset="0"/>
              </a:rPr>
              <a:t>GSI</a:t>
            </a:r>
            <a:endParaRPr lang="en-US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1258888" y="4797425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b="1">
                <a:solidFill>
                  <a:schemeClr val="accent2"/>
                </a:solidFill>
                <a:latin typeface="Bookman Old Style" pitchFamily="18" charset="0"/>
              </a:rPr>
              <a:t>Lq H target</a:t>
            </a:r>
            <a:endParaRPr lang="en-US" b="1">
              <a:solidFill>
                <a:schemeClr val="accent2"/>
              </a:solidFill>
              <a:latin typeface="Bookman Old Style" pitchFamily="18" charset="0"/>
            </a:endParaRPr>
          </a:p>
        </p:txBody>
      </p:sp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1268413"/>
            <a:ext cx="43211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5435600" y="5661025"/>
            <a:ext cx="3097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200" dirty="0">
                <a:latin typeface="Times New Roman" pitchFamily="18" charset="0"/>
              </a:rPr>
              <a:t>Yu. Aksyutina </a:t>
            </a:r>
            <a:r>
              <a:rPr lang="sv-SE" sz="1200" i="1" dirty="0">
                <a:latin typeface="Times New Roman" pitchFamily="18" charset="0"/>
              </a:rPr>
              <a:t>et al</a:t>
            </a:r>
            <a:r>
              <a:rPr lang="sv-SE" sz="1200" dirty="0">
                <a:latin typeface="Times New Roman" pitchFamily="18" charset="0"/>
              </a:rPr>
              <a:t>. (2008) </a:t>
            </a:r>
            <a:r>
              <a:rPr lang="sv-SE" sz="1200" dirty="0" smtClean="0">
                <a:latin typeface="Times New Roman" pitchFamily="18" charset="0"/>
              </a:rPr>
              <a:t>430</a:t>
            </a:r>
            <a:endParaRPr lang="en-US" sz="1200" dirty="0">
              <a:latin typeface="Times New Roman" pitchFamily="18" charset="0"/>
            </a:endParaRPr>
          </a:p>
        </p:txBody>
      </p:sp>
      <p:sp>
        <p:nvSpPr>
          <p:cNvPr id="106504" name="Oval 8"/>
          <p:cNvSpPr>
            <a:spLocks noChangeArrowheads="1"/>
          </p:cNvSpPr>
          <p:nvPr/>
        </p:nvSpPr>
        <p:spPr bwMode="auto">
          <a:xfrm>
            <a:off x="5148263" y="2276475"/>
            <a:ext cx="792162" cy="19446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2843213" y="333375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2400" b="1">
                <a:solidFill>
                  <a:srgbClr val="0000FF"/>
                </a:solidFill>
                <a:latin typeface="Bookman Old Style" pitchFamily="18" charset="0"/>
              </a:rPr>
              <a:t>Exotic Beams</a:t>
            </a:r>
            <a:endParaRPr lang="en-US" sz="2400" b="1">
              <a:solidFill>
                <a:srgbClr val="0000FF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8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209800" y="2438400"/>
            <a:ext cx="647700" cy="6477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5</a:t>
            </a:r>
            <a:r>
              <a:rPr lang="en-GB" sz="2400" dirty="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unbound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4800600" y="17907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10</a:t>
            </a:r>
            <a:r>
              <a:rPr lang="en-GB" sz="2400" dirty="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unbound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149725" y="30861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7</a:t>
            </a:r>
            <a:r>
              <a:rPr lang="en-GB" sz="2400">
                <a:latin typeface="Times New Roman" pitchFamily="18" charset="0"/>
              </a:rPr>
              <a:t>H</a:t>
            </a:r>
            <a:r>
              <a:rPr lang="en-GB" sz="1200">
                <a:latin typeface="Times New Roman" pitchFamily="18" charset="0"/>
              </a:rPr>
              <a:t/>
            </a:r>
            <a:br>
              <a:rPr lang="en-GB" sz="1200">
                <a:latin typeface="Times New Roman" pitchFamily="18" charset="0"/>
              </a:rPr>
            </a:br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557338" y="24384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4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He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2852738" y="24384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6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808 ms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3500438" y="24384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7</a:t>
            </a:r>
            <a:r>
              <a:rPr lang="en-GB" sz="2400">
                <a:latin typeface="Times New Roman" pitchFamily="18" charset="0"/>
              </a:rPr>
              <a:t>He</a:t>
            </a:r>
            <a:br>
              <a:rPr lang="en-GB" sz="2400">
                <a:latin typeface="Times New Roman" pitchFamily="18" charset="0"/>
              </a:rPr>
            </a:br>
            <a:r>
              <a:rPr lang="en-GB" sz="1200">
                <a:latin typeface="Times New Roman" pitchFamily="18" charset="0"/>
              </a:rPr>
              <a:t>unbound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4148138" y="2438400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8</a:t>
            </a:r>
            <a:r>
              <a:rPr lang="en-GB" sz="2400" dirty="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119 ms</a:t>
            </a: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4795838" y="24384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9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5445125" y="24384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10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2205038" y="17907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/>
                </a:solidFill>
                <a:latin typeface="Times New Roman" pitchFamily="18" charset="0"/>
              </a:rPr>
              <a:t>6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</a:rPr>
              <a:t>Li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2854325" y="17907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7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Li</a:t>
            </a: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3502025" y="17907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8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840 ms</a:t>
            </a: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4149725" y="17907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9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179 ms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5125" y="1790700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11</a:t>
            </a:r>
            <a:r>
              <a:rPr lang="en-GB" sz="2400" dirty="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8.5 ms</a:t>
            </a: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2205038" y="1143000"/>
            <a:ext cx="647700" cy="6477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7</a:t>
            </a:r>
            <a:r>
              <a:rPr lang="en-GB" sz="2400">
                <a:latin typeface="Times New Roman" pitchFamily="18" charset="0"/>
              </a:rPr>
              <a:t>Be</a:t>
            </a: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2852738" y="1143000"/>
            <a:ext cx="647700" cy="6477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8</a:t>
            </a:r>
            <a:r>
              <a:rPr lang="en-GB" sz="2400" dirty="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unbound</a:t>
            </a: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3502025" y="11430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Be</a:t>
            </a:r>
            <a:endParaRPr lang="en-GB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4149725" y="11430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10</a:t>
            </a:r>
            <a:r>
              <a:rPr lang="en-GB" sz="240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1.6 10</a:t>
            </a:r>
            <a:r>
              <a:rPr lang="en-GB" sz="1200" baseline="30000">
                <a:latin typeface="Times New Roman" pitchFamily="18" charset="0"/>
              </a:rPr>
              <a:t>6 </a:t>
            </a:r>
            <a:r>
              <a:rPr lang="en-GB" sz="1200">
                <a:latin typeface="Times New Roman" pitchFamily="18" charset="0"/>
              </a:rPr>
              <a:t>y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4797425" y="11430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11</a:t>
            </a:r>
            <a:r>
              <a:rPr lang="en-GB" sz="240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13.8 s</a:t>
            </a:r>
          </a:p>
        </p:txBody>
      </p:sp>
      <p:sp>
        <p:nvSpPr>
          <p:cNvPr id="35" name="Rectangle 26"/>
          <p:cNvSpPr>
            <a:spLocks noChangeArrowheads="1"/>
          </p:cNvSpPr>
          <p:nvPr/>
        </p:nvSpPr>
        <p:spPr bwMode="auto">
          <a:xfrm>
            <a:off x="5445125" y="11430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12</a:t>
            </a:r>
            <a:r>
              <a:rPr lang="en-GB" sz="240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23.6 ms</a:t>
            </a:r>
          </a:p>
        </p:txBody>
      </p: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6092825" y="11430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13</a:t>
            </a:r>
            <a:r>
              <a:rPr lang="en-GB" sz="240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37" name="Rectangle 28"/>
          <p:cNvSpPr>
            <a:spLocks noChangeArrowheads="1"/>
          </p:cNvSpPr>
          <p:nvPr/>
        </p:nvSpPr>
        <p:spPr bwMode="auto">
          <a:xfrm>
            <a:off x="6740525" y="1143000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14</a:t>
            </a:r>
            <a:r>
              <a:rPr lang="en-GB" sz="2400" dirty="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4.35 ms</a:t>
            </a:r>
          </a:p>
        </p:txBody>
      </p:sp>
      <p:sp>
        <p:nvSpPr>
          <p:cNvPr id="38" name="Rectangle 41"/>
          <p:cNvSpPr>
            <a:spLocks noChangeArrowheads="1"/>
          </p:cNvSpPr>
          <p:nvPr/>
        </p:nvSpPr>
        <p:spPr bwMode="auto">
          <a:xfrm>
            <a:off x="6092825" y="17907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12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39" name="Rectangle 42"/>
          <p:cNvSpPr>
            <a:spLocks noChangeArrowheads="1"/>
          </p:cNvSpPr>
          <p:nvPr/>
        </p:nvSpPr>
        <p:spPr bwMode="auto">
          <a:xfrm>
            <a:off x="6740525" y="17907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13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57338" y="4114800"/>
            <a:ext cx="583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latin typeface="Bookman Old Style"/>
                <a:cs typeface="Bookman Old Style"/>
              </a:rPr>
              <a:t>11</a:t>
            </a:r>
            <a:r>
              <a:rPr lang="en-US" dirty="0" smtClean="0">
                <a:latin typeface="Bookman Old Style"/>
                <a:cs typeface="Bookman Old Style"/>
              </a:rPr>
              <a:t>Li:	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Neutron knock-out reaction -&gt; </a:t>
            </a:r>
            <a:r>
              <a:rPr lang="en-US" baseline="30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10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Li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		</a:t>
            </a:r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Proton knock-out reactions  -&gt; </a:t>
            </a:r>
            <a:r>
              <a:rPr lang="en-US" baseline="300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9,10</a:t>
            </a:r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He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60513" y="4840069"/>
            <a:ext cx="583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latin typeface="Bookman Old Style"/>
                <a:cs typeface="Bookman Old Style"/>
              </a:rPr>
              <a:t>14</a:t>
            </a:r>
            <a:r>
              <a:rPr lang="en-US" dirty="0" smtClean="0">
                <a:latin typeface="Bookman Old Style"/>
                <a:cs typeface="Bookman Old Style"/>
              </a:rPr>
              <a:t>Be:	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Neutron knock-out reaction -&gt; </a:t>
            </a:r>
            <a:r>
              <a:rPr lang="en-US" baseline="30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13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Be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		</a:t>
            </a:r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Proton knock-out reactions  -&gt; </a:t>
            </a:r>
            <a:r>
              <a:rPr lang="en-US" baseline="300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12,13</a:t>
            </a:r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Li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60513" y="5602069"/>
            <a:ext cx="583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latin typeface="Bookman Old Style"/>
                <a:cs typeface="Bookman Old Style"/>
              </a:rPr>
              <a:t> 8</a:t>
            </a:r>
            <a:r>
              <a:rPr lang="en-US" dirty="0" smtClean="0">
                <a:latin typeface="Bookman Old Style"/>
                <a:cs typeface="Bookman Old Style"/>
              </a:rPr>
              <a:t>He: 	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Neutron knock-out reaction -&gt; </a:t>
            </a:r>
            <a:r>
              <a:rPr lang="en-US" baseline="30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7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He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	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Bookman Old Style"/>
                <a:cs typeface="Bookman Old Style"/>
              </a:rPr>
              <a:t>Proton knock-out reaction   -&gt; (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  <a:latin typeface="Bookman Old Style"/>
                <a:cs typeface="Bookman Old Style"/>
              </a:rPr>
              <a:t>7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Bookman Old Style"/>
                <a:cs typeface="Bookman Old Style"/>
              </a:rPr>
              <a:t>H)</a:t>
            </a:r>
            <a:endParaRPr lang="en-US" dirty="0">
              <a:solidFill>
                <a:schemeClr val="bg1">
                  <a:lumMod val="6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05000" y="3048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Dripline</a:t>
            </a:r>
            <a:r>
              <a:rPr lang="en-US" dirty="0" smtClean="0"/>
              <a:t> nuclei as stepping stones towards the unbound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74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1116013" y="620713"/>
            <a:ext cx="4176712" cy="3240087"/>
            <a:chOff x="113" y="73"/>
            <a:chExt cx="4115" cy="3086"/>
          </a:xfrm>
        </p:grpSpPr>
        <p:pic>
          <p:nvPicPr>
            <p:cNvPr id="31747" name="Picture 3" descr="tpc_stri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73"/>
              <a:ext cx="4115" cy="308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48" name="Text Box 4"/>
            <p:cNvSpPr txBox="1">
              <a:spLocks noChangeArrowheads="1"/>
            </p:cNvSpPr>
            <p:nvPr/>
          </p:nvSpPr>
          <p:spPr bwMode="auto">
            <a:xfrm>
              <a:off x="3041" y="1543"/>
              <a:ext cx="1106" cy="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6" tIns="45718" rIns="91436" bIns="45718">
              <a:spAutoFit/>
            </a:bodyPr>
            <a:lstStyle/>
            <a:p>
              <a:pPr algn="ctr"/>
              <a:r>
                <a:rPr lang="fr-FR" sz="1400" b="1">
                  <a:latin typeface="Helvetica" charset="0"/>
                </a:rPr>
                <a:t>identification of</a:t>
              </a:r>
            </a:p>
            <a:p>
              <a:pPr algn="ctr"/>
              <a:r>
                <a:rPr lang="fr-FR" sz="1400" b="1">
                  <a:latin typeface="Helvetica" charset="0"/>
                </a:rPr>
                <a:t>implanted isotopes</a:t>
              </a:r>
            </a:p>
          </p:txBody>
        </p:sp>
        <p:sp>
          <p:nvSpPr>
            <p:cNvPr id="31749" name="Text Box 5"/>
            <p:cNvSpPr txBox="1">
              <a:spLocks noChangeArrowheads="1"/>
            </p:cNvSpPr>
            <p:nvPr/>
          </p:nvSpPr>
          <p:spPr bwMode="auto">
            <a:xfrm>
              <a:off x="161" y="1850"/>
              <a:ext cx="959" cy="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6" tIns="45718" rIns="91436" bIns="45718">
              <a:spAutoFit/>
            </a:bodyPr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Helvetica" charset="0"/>
                </a:rPr>
                <a:t>drift of ionisation electrons</a:t>
              </a:r>
            </a:p>
          </p:txBody>
        </p:sp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>
              <a:off x="1169" y="409"/>
              <a:ext cx="110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6" tIns="45718" rIns="91436" bIns="4571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 b="1">
                  <a:solidFill>
                    <a:schemeClr val="bg1"/>
                  </a:solidFill>
                  <a:latin typeface="Helvetica" charset="0"/>
                </a:rPr>
                <a:t>2p emitter</a:t>
              </a:r>
            </a:p>
          </p:txBody>
        </p:sp>
        <p:sp>
          <p:nvSpPr>
            <p:cNvPr id="31751" name="Text Box 7"/>
            <p:cNvSpPr txBox="1">
              <a:spLocks noChangeArrowheads="1"/>
            </p:cNvSpPr>
            <p:nvPr/>
          </p:nvSpPr>
          <p:spPr bwMode="auto">
            <a:xfrm>
              <a:off x="1984" y="1512"/>
              <a:ext cx="110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6" tIns="45718" rIns="91436" bIns="4571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 b="1">
                  <a:solidFill>
                    <a:schemeClr val="bg1"/>
                  </a:solidFill>
                  <a:latin typeface="Helvetica" charset="0"/>
                </a:rPr>
                <a:t>protons</a:t>
              </a:r>
            </a:p>
          </p:txBody>
        </p:sp>
        <p:sp>
          <p:nvSpPr>
            <p:cNvPr id="31752" name="Text Box 8"/>
            <p:cNvSpPr txBox="1">
              <a:spLocks noChangeArrowheads="1"/>
            </p:cNvSpPr>
            <p:nvPr/>
          </p:nvSpPr>
          <p:spPr bwMode="auto">
            <a:xfrm rot="-1504937">
              <a:off x="1954" y="2601"/>
              <a:ext cx="1103" cy="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6" tIns="45718" rIns="91436" bIns="4571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 b="1">
                  <a:solidFill>
                    <a:schemeClr val="bg1"/>
                  </a:solidFill>
                  <a:latin typeface="Helvetica" charset="0"/>
                </a:rPr>
                <a:t>X-Y</a:t>
              </a:r>
              <a:r>
                <a:rPr lang="fr-FR" sz="1400" b="1">
                  <a:latin typeface="Helvetica" charset="0"/>
                </a:rPr>
                <a:t> detector</a:t>
              </a:r>
            </a:p>
          </p:txBody>
        </p:sp>
        <p:sp>
          <p:nvSpPr>
            <p:cNvPr id="31753" name="Text Box 9"/>
            <p:cNvSpPr txBox="1">
              <a:spLocks noChangeArrowheads="1"/>
            </p:cNvSpPr>
            <p:nvPr/>
          </p:nvSpPr>
          <p:spPr bwMode="auto">
            <a:xfrm rot="-6143936">
              <a:off x="-121" y="1008"/>
              <a:ext cx="1344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6" tIns="45718" rIns="91436" bIns="4571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 b="1">
                  <a:solidFill>
                    <a:schemeClr val="bg1"/>
                  </a:solidFill>
                  <a:latin typeface="Helvetica" charset="0"/>
                </a:rPr>
                <a:t>electric field</a:t>
              </a:r>
            </a:p>
          </p:txBody>
        </p:sp>
        <p:sp>
          <p:nvSpPr>
            <p:cNvPr id="31754" name="Line 10"/>
            <p:cNvSpPr>
              <a:spLocks noChangeShapeType="1"/>
            </p:cNvSpPr>
            <p:nvPr/>
          </p:nvSpPr>
          <p:spPr bwMode="auto">
            <a:xfrm>
              <a:off x="497" y="409"/>
              <a:ext cx="286" cy="13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pic>
        <p:nvPicPr>
          <p:cNvPr id="31755" name="Picture 11" descr="id_fe45_ni48_2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08050"/>
            <a:ext cx="3024188" cy="216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6" name="Line 12"/>
          <p:cNvSpPr>
            <a:spLocks noChangeShapeType="1"/>
          </p:cNvSpPr>
          <p:nvPr/>
        </p:nvSpPr>
        <p:spPr bwMode="auto">
          <a:xfrm flipH="1">
            <a:off x="6372225" y="765175"/>
            <a:ext cx="719138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7092950" y="333375"/>
            <a:ext cx="100806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 baseline="30000">
                <a:solidFill>
                  <a:srgbClr val="FF0000"/>
                </a:solidFill>
                <a:latin typeface="Bookman Old Style" charset="0"/>
              </a:rPr>
              <a:t>48</a:t>
            </a:r>
            <a:r>
              <a:rPr lang="sv-SE" sz="2400" b="1">
                <a:solidFill>
                  <a:srgbClr val="FF0000"/>
                </a:solidFill>
                <a:latin typeface="Bookman Old Style" charset="0"/>
              </a:rPr>
              <a:t>Ni</a:t>
            </a:r>
            <a:endParaRPr lang="en-US" sz="2400" b="1">
              <a:solidFill>
                <a:srgbClr val="FF0000"/>
              </a:solidFill>
              <a:latin typeface="Bookman Old Style" charset="0"/>
            </a:endParaRP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827088" y="4581525"/>
            <a:ext cx="295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200" dirty="0" smtClean="0">
                <a:latin typeface="Times New Roman" charset="0"/>
              </a:rPr>
              <a:t>J. </a:t>
            </a:r>
            <a:r>
              <a:rPr lang="sv-SE" sz="1200" dirty="0" err="1" smtClean="0">
                <a:latin typeface="Times New Roman" charset="0"/>
              </a:rPr>
              <a:t>Giovinazzo</a:t>
            </a:r>
            <a:r>
              <a:rPr lang="sv-SE" sz="1200" dirty="0" smtClean="0">
                <a:latin typeface="Times New Roman" charset="0"/>
              </a:rPr>
              <a:t> </a:t>
            </a:r>
            <a:r>
              <a:rPr lang="sv-SE" sz="1200" dirty="0">
                <a:latin typeface="Times New Roman" charset="0"/>
              </a:rPr>
              <a:t>et al., PRL 99 (2007) 102501</a:t>
            </a:r>
            <a:endParaRPr lang="en-US" sz="1200" dirty="0">
              <a:latin typeface="Times New Roman" charset="0"/>
            </a:endParaRP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1692275" y="4005263"/>
            <a:ext cx="100806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 baseline="30000">
                <a:solidFill>
                  <a:srgbClr val="6600FF"/>
                </a:solidFill>
                <a:latin typeface="Bookman Old Style" charset="0"/>
              </a:rPr>
              <a:t>45</a:t>
            </a:r>
            <a:r>
              <a:rPr lang="sv-SE" sz="2400" b="1">
                <a:solidFill>
                  <a:srgbClr val="6600FF"/>
                </a:solidFill>
                <a:latin typeface="Bookman Old Style" charset="0"/>
              </a:rPr>
              <a:t>Fe</a:t>
            </a:r>
            <a:endParaRPr lang="en-US" sz="2400" b="1">
              <a:solidFill>
                <a:srgbClr val="6600FF"/>
              </a:solidFill>
              <a:latin typeface="Bookman Old Style" charset="0"/>
            </a:endParaRP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692275" y="5410200"/>
            <a:ext cx="100806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 baseline="30000">
                <a:solidFill>
                  <a:srgbClr val="6600FF"/>
                </a:solidFill>
                <a:latin typeface="Bookman Old Style" charset="0"/>
              </a:rPr>
              <a:t>19</a:t>
            </a:r>
            <a:r>
              <a:rPr lang="sv-SE" sz="2400" b="1">
                <a:solidFill>
                  <a:srgbClr val="6600FF"/>
                </a:solidFill>
                <a:latin typeface="Bookman Old Style" charset="0"/>
              </a:rPr>
              <a:t>Mg</a:t>
            </a:r>
            <a:endParaRPr lang="en-US" sz="2400" b="1">
              <a:solidFill>
                <a:srgbClr val="6600FF"/>
              </a:solidFill>
              <a:latin typeface="Bookman Old Style" charset="0"/>
            </a:endParaRP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827088" y="6034088"/>
            <a:ext cx="2665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200" dirty="0" smtClean="0">
                <a:latin typeface="Times New Roman" charset="0"/>
              </a:rPr>
              <a:t>I. </a:t>
            </a:r>
            <a:r>
              <a:rPr lang="sv-SE" sz="1200" dirty="0" err="1" smtClean="0">
                <a:latin typeface="Times New Roman" charset="0"/>
              </a:rPr>
              <a:t>Mukha</a:t>
            </a:r>
            <a:r>
              <a:rPr lang="sv-SE" sz="1200" dirty="0" smtClean="0">
                <a:latin typeface="Times New Roman" charset="0"/>
              </a:rPr>
              <a:t> </a:t>
            </a:r>
            <a:r>
              <a:rPr lang="sv-SE" sz="1200" dirty="0">
                <a:latin typeface="Times New Roman" charset="0"/>
              </a:rPr>
              <a:t>et al., PRL 99 (2007) 182501</a:t>
            </a:r>
            <a:endParaRPr lang="en-US" sz="1200" dirty="0">
              <a:latin typeface="Times New Roman" charset="0"/>
            </a:endParaRPr>
          </a:p>
        </p:txBody>
      </p:sp>
      <p:pic>
        <p:nvPicPr>
          <p:cNvPr id="3176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987800"/>
            <a:ext cx="2871788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6011863" y="6107113"/>
            <a:ext cx="309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200" dirty="0" smtClean="0">
                <a:latin typeface="Times New Roman" charset="0"/>
              </a:rPr>
              <a:t>K. </a:t>
            </a:r>
            <a:r>
              <a:rPr lang="sv-SE" sz="1200" dirty="0" err="1" smtClean="0">
                <a:latin typeface="Times New Roman" charset="0"/>
              </a:rPr>
              <a:t>Miernik</a:t>
            </a:r>
            <a:r>
              <a:rPr lang="sv-SE" sz="1200" dirty="0" smtClean="0">
                <a:latin typeface="Times New Roman" charset="0"/>
              </a:rPr>
              <a:t> </a:t>
            </a:r>
            <a:r>
              <a:rPr lang="sv-SE" sz="1200" dirty="0">
                <a:latin typeface="Times New Roman" charset="0"/>
              </a:rPr>
              <a:t>et al., PRL 99 (2007) 192501</a:t>
            </a:r>
            <a:endParaRPr lang="en-US" sz="1200" dirty="0">
              <a:latin typeface="Times New Roman" charset="0"/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H="1">
            <a:off x="4716463" y="4292600"/>
            <a:ext cx="1727200" cy="1444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pic>
        <p:nvPicPr>
          <p:cNvPr id="3176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13100"/>
            <a:ext cx="2232025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66" name="Picture 22" descr="Go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2"/>
            <a:ext cx="1205609" cy="155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1547813" y="333375"/>
            <a:ext cx="2879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200">
                <a:latin typeface="Times New Roman" charset="0"/>
              </a:rPr>
              <a:t>Goldanskii, Nucl. Phys. 19 (1960) 482</a:t>
            </a:r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7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8924" y="564417"/>
            <a:ext cx="3675004" cy="1484996"/>
            <a:chOff x="248924" y="620688"/>
            <a:chExt cx="3675004" cy="1341863"/>
          </a:xfrm>
        </p:grpSpPr>
        <p:sp>
          <p:nvSpPr>
            <p:cNvPr id="6" name="Rectangle 5"/>
            <p:cNvSpPr/>
            <p:nvPr/>
          </p:nvSpPr>
          <p:spPr>
            <a:xfrm>
              <a:off x="3203848" y="620688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8222" y="1335047"/>
              <a:ext cx="72008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8924" y="1916832"/>
              <a:ext cx="76579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62"/>
          <a:stretch/>
        </p:blipFill>
        <p:spPr bwMode="auto">
          <a:xfrm>
            <a:off x="1485550" y="1594042"/>
            <a:ext cx="2969607" cy="328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5"/>
          <a:stretch/>
        </p:blipFill>
        <p:spPr bwMode="auto">
          <a:xfrm>
            <a:off x="5002564" y="1623493"/>
            <a:ext cx="2975229" cy="32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11893" y="412052"/>
            <a:ext cx="6565900" cy="83099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/>
                <a:cs typeface="Comic Sans MS"/>
              </a:rPr>
              <a:t>Comparison of energy-angular correlations from the 2p decay of </a:t>
            </a:r>
            <a:r>
              <a:rPr lang="en-US" sz="1600" baseline="30000" dirty="0" smtClean="0">
                <a:latin typeface="Comic Sans MS"/>
                <a:cs typeface="Comic Sans MS"/>
              </a:rPr>
              <a:t>45</a:t>
            </a:r>
            <a:r>
              <a:rPr lang="en-US" sz="1600" dirty="0" smtClean="0">
                <a:latin typeface="Comic Sans MS"/>
                <a:cs typeface="Comic Sans MS"/>
              </a:rPr>
              <a:t>Fe in the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Y</a:t>
            </a:r>
            <a:r>
              <a:rPr lang="en-US" sz="1600" dirty="0" smtClean="0">
                <a:latin typeface="Comic Sans MS"/>
                <a:cs typeface="Comic Sans MS"/>
              </a:rPr>
              <a:t> system, theoretically predicted in 2003*) </a:t>
            </a: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and measured in 2007**) .</a:t>
            </a:r>
            <a:endParaRPr lang="sv-SE" sz="1600" dirty="0">
              <a:latin typeface="Comic Sans MS"/>
              <a:cs typeface="Comic Sans MS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5081824" y="5194201"/>
            <a:ext cx="26143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400" dirty="0" smtClean="0">
                <a:latin typeface="Times New Roman" charset="0"/>
              </a:rPr>
              <a:t>**) K. </a:t>
            </a:r>
            <a:r>
              <a:rPr lang="sv-SE" sz="1400" dirty="0" err="1" smtClean="0">
                <a:latin typeface="Times New Roman" charset="0"/>
              </a:rPr>
              <a:t>Miernik</a:t>
            </a:r>
            <a:r>
              <a:rPr lang="sv-SE" sz="1400" dirty="0" smtClean="0">
                <a:latin typeface="Times New Roman" charset="0"/>
              </a:rPr>
              <a:t> </a:t>
            </a:r>
            <a:r>
              <a:rPr lang="sv-SE" sz="1400" i="1" dirty="0">
                <a:latin typeface="Times New Roman" charset="0"/>
              </a:rPr>
              <a:t>et al</a:t>
            </a:r>
            <a:r>
              <a:rPr lang="sv-SE" sz="1400" dirty="0">
                <a:latin typeface="Times New Roman" charset="0"/>
              </a:rPr>
              <a:t>., </a:t>
            </a:r>
            <a:r>
              <a:rPr lang="sv-SE" sz="1400" dirty="0" smtClean="0">
                <a:latin typeface="Times New Roman" charset="0"/>
              </a:rPr>
              <a:t/>
            </a:r>
            <a:br>
              <a:rPr lang="sv-SE" sz="1400" dirty="0" smtClean="0">
                <a:latin typeface="Times New Roman" charset="0"/>
              </a:rPr>
            </a:br>
            <a:r>
              <a:rPr lang="sv-SE" sz="1400" dirty="0" smtClean="0">
                <a:latin typeface="Times New Roman" charset="0"/>
              </a:rPr>
              <a:t>PRL </a:t>
            </a:r>
            <a:r>
              <a:rPr lang="sv-SE" sz="1400" dirty="0">
                <a:latin typeface="Times New Roman" charset="0"/>
              </a:rPr>
              <a:t>99 (2007) 192501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558302" y="5091113"/>
            <a:ext cx="26132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400" dirty="0" smtClean="0">
                <a:latin typeface="Times New Roman" charset="0"/>
              </a:rPr>
              <a:t>*) L.V. Grigorenko, M.V. </a:t>
            </a:r>
            <a:r>
              <a:rPr lang="sv-SE" sz="1400" dirty="0" err="1" smtClean="0">
                <a:latin typeface="Times New Roman" charset="0"/>
              </a:rPr>
              <a:t>Zhukov</a:t>
            </a:r>
            <a:r>
              <a:rPr lang="sv-SE" sz="1400" dirty="0" smtClean="0">
                <a:latin typeface="Times New Roman" charset="0"/>
              </a:rPr>
              <a:t>, </a:t>
            </a:r>
            <a:br>
              <a:rPr lang="sv-SE" sz="1400" dirty="0" smtClean="0">
                <a:latin typeface="Times New Roman" charset="0"/>
              </a:rPr>
            </a:br>
            <a:r>
              <a:rPr lang="sv-SE" sz="1400" dirty="0" smtClean="0">
                <a:latin typeface="Times New Roman" charset="0"/>
              </a:rPr>
              <a:t>PRC 68(2003)054005</a:t>
            </a:r>
          </a:p>
        </p:txBody>
      </p:sp>
    </p:spTree>
    <p:extLst>
      <p:ext uri="{BB962C8B-B14F-4D97-AF65-F5344CB8AC3E}">
        <p14:creationId xmlns:p14="http://schemas.microsoft.com/office/powerpoint/2010/main" val="342261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fai2_06_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442658"/>
            <a:ext cx="7277100" cy="5312283"/>
          </a:xfrm>
          <a:prstGeom prst="rect">
            <a:avLst/>
          </a:prstGeom>
        </p:spPr>
      </p:pic>
      <p:pic>
        <p:nvPicPr>
          <p:cNvPr id="4" name="Picture 3" descr="d6d6d5fe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92100"/>
            <a:ext cx="9144000" cy="6075680"/>
          </a:xfrm>
          <a:prstGeom prst="rect">
            <a:avLst/>
          </a:prstGeom>
        </p:spPr>
      </p:pic>
      <p:pic>
        <p:nvPicPr>
          <p:cNvPr id="5" name="Picture 4" descr="Unknown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0" y="5029200"/>
            <a:ext cx="2355850" cy="182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19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5" y="0"/>
            <a:ext cx="5419214" cy="3843677"/>
          </a:xfrm>
          <a:prstGeom prst="rect">
            <a:avLst/>
          </a:prstGeom>
        </p:spPr>
      </p:pic>
      <p:pic>
        <p:nvPicPr>
          <p:cNvPr id="11" name="Picture 10" descr="CS0020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10440" y="2275240"/>
            <a:ext cx="3847513" cy="5064007"/>
          </a:xfrm>
          <a:prstGeom prst="rect">
            <a:avLst/>
          </a:prstGeom>
        </p:spPr>
      </p:pic>
      <p:pic>
        <p:nvPicPr>
          <p:cNvPr id="2" name="Picture 1" descr="CS002063.jp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1987" y="2344709"/>
            <a:ext cx="3845350" cy="494494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5997777" y="644569"/>
            <a:ext cx="297550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Prehistory</a:t>
            </a:r>
            <a:endParaRPr lang="sv-SE" b="1" dirty="0" smtClean="0">
              <a:solidFill>
                <a:srgbClr val="000000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</a:pP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The Niels Bohr </a:t>
            </a:r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Institute</a:t>
            </a: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/>
            </a:r>
            <a:br>
              <a:rPr lang="sv-SE" b="1" dirty="0" smtClean="0">
                <a:solidFill>
                  <a:srgbClr val="000000"/>
                </a:solidFill>
                <a:latin typeface="Comic Sans MS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Copenhagen, </a:t>
            </a:r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Denmark</a:t>
            </a:r>
            <a:endParaRPr lang="en-US" b="1" dirty="0">
              <a:solidFill>
                <a:srgbClr val="000000"/>
              </a:solidFill>
              <a:latin typeface="Comic Sans MS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7195" y="1409700"/>
            <a:ext cx="3239105" cy="3160201"/>
            <a:chOff x="177195" y="1409700"/>
            <a:chExt cx="3239105" cy="3160201"/>
          </a:xfrm>
        </p:grpSpPr>
        <p:sp>
          <p:nvSpPr>
            <p:cNvPr id="5" name="Rectangle 4"/>
            <p:cNvSpPr/>
            <p:nvPr/>
          </p:nvSpPr>
          <p:spPr>
            <a:xfrm>
              <a:off x="177195" y="4200569"/>
              <a:ext cx="25032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b="1" dirty="0" smtClean="0">
                  <a:solidFill>
                    <a:srgbClr val="000000"/>
                  </a:solidFill>
                  <a:latin typeface="Comic Sans MS" charset="0"/>
                </a:rPr>
                <a:t>Otto </a:t>
              </a:r>
              <a:r>
                <a:rPr lang="sv-SE" b="1" dirty="0" err="1" smtClean="0">
                  <a:solidFill>
                    <a:srgbClr val="000000"/>
                  </a:solidFill>
                  <a:latin typeface="Comic Sans MS" charset="0"/>
                </a:rPr>
                <a:t>Kofoed</a:t>
              </a:r>
              <a:r>
                <a:rPr lang="sv-SE" b="1" dirty="0" smtClean="0">
                  <a:solidFill>
                    <a:srgbClr val="000000"/>
                  </a:solidFill>
                  <a:latin typeface="Comic Sans MS" charset="0"/>
                </a:rPr>
                <a:t>-Hansen</a:t>
              </a:r>
              <a:endParaRPr lang="sv-SE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2908300" y="1409700"/>
              <a:ext cx="508000" cy="495300"/>
            </a:xfrm>
            <a:prstGeom prst="ellipse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4300" y="1003300"/>
            <a:ext cx="4053400" cy="4062644"/>
            <a:chOff x="404300" y="1003300"/>
            <a:chExt cx="4053400" cy="4062644"/>
          </a:xfrm>
        </p:grpSpPr>
        <p:sp>
          <p:nvSpPr>
            <p:cNvPr id="6" name="Rectangle 5"/>
            <p:cNvSpPr/>
            <p:nvPr/>
          </p:nvSpPr>
          <p:spPr>
            <a:xfrm>
              <a:off x="404300" y="4696612"/>
              <a:ext cx="21015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b="1" dirty="0" smtClean="0">
                  <a:solidFill>
                    <a:srgbClr val="000000"/>
                  </a:solidFill>
                  <a:latin typeface="Comic Sans MS" charset="0"/>
                </a:rPr>
                <a:t>Karl-Ove Nielsen</a:t>
              </a:r>
              <a:endParaRPr lang="sv-SE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949700" y="1003300"/>
              <a:ext cx="508000" cy="495300"/>
            </a:xfrm>
            <a:prstGeom prst="ellipse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40400" y="1930400"/>
            <a:ext cx="323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sv-SE" dirty="0" err="1" smtClean="0">
                <a:latin typeface="Comic Sans MS"/>
                <a:cs typeface="Comic Sans MS"/>
              </a:rPr>
              <a:t>sotope</a:t>
            </a:r>
            <a:r>
              <a:rPr lang="sv-SE" dirty="0" smtClean="0">
                <a:latin typeface="Comic Sans MS"/>
                <a:cs typeface="Comic Sans MS"/>
              </a:rPr>
              <a:t> </a:t>
            </a:r>
            <a:r>
              <a:rPr lang="sv-SE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r>
              <a:rPr lang="sv-SE" dirty="0" smtClean="0">
                <a:latin typeface="Comic Sans MS"/>
                <a:cs typeface="Comic Sans MS"/>
              </a:rPr>
              <a:t>eparator </a:t>
            </a:r>
            <a:r>
              <a:rPr lang="sv-SE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sv-SE" dirty="0" smtClean="0">
                <a:latin typeface="Comic Sans MS"/>
                <a:cs typeface="Comic Sans MS"/>
              </a:rPr>
              <a:t>n </a:t>
            </a:r>
            <a:r>
              <a:rPr lang="sv-SE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L</a:t>
            </a:r>
            <a:r>
              <a:rPr lang="sv-SE" dirty="0" smtClean="0">
                <a:latin typeface="Comic Sans MS"/>
                <a:cs typeface="Comic Sans MS"/>
              </a:rPr>
              <a:t>ine</a:t>
            </a:r>
            <a:endParaRPr lang="sv-SE" dirty="0">
              <a:latin typeface="Comic Sans MS"/>
              <a:cs typeface="Comic Sans M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16944" y="269403"/>
            <a:ext cx="1459914" cy="1686397"/>
            <a:chOff x="2416944" y="269403"/>
            <a:chExt cx="1459914" cy="1686397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2416944" y="669969"/>
              <a:ext cx="402456" cy="128583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2523941" y="269403"/>
              <a:ext cx="13529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b="1" dirty="0">
                  <a:solidFill>
                    <a:srgbClr val="000000"/>
                  </a:solidFill>
                  <a:latin typeface="Comic Sans MS" charset="0"/>
                </a:rPr>
                <a:t>Niels Bohr </a:t>
              </a:r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42771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1300" y="54483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smtClean="0">
                <a:solidFill>
                  <a:srgbClr val="FF0000"/>
                </a:solidFill>
              </a:rPr>
              <a:t>DERICA</a:t>
            </a:r>
          </a:p>
          <a:p>
            <a:pPr algn="ctr"/>
            <a:r>
              <a:rPr lang="sv-SE" sz="2400" b="1" dirty="0" err="1" smtClean="0">
                <a:solidFill>
                  <a:srgbClr val="FF0000"/>
                </a:solidFill>
              </a:rPr>
              <a:t>D</a:t>
            </a:r>
            <a:r>
              <a:rPr lang="sv-SE" sz="2400" dirty="0" err="1" smtClean="0"/>
              <a:t>ubna</a:t>
            </a:r>
            <a:r>
              <a:rPr lang="sv-SE" sz="2400" dirty="0" smtClean="0"/>
              <a:t> </a:t>
            </a:r>
            <a:r>
              <a:rPr lang="sv-SE" sz="2400" b="1" dirty="0" err="1" smtClean="0">
                <a:solidFill>
                  <a:srgbClr val="FF0000"/>
                </a:solidFill>
              </a:rPr>
              <a:t>E</a:t>
            </a:r>
            <a:r>
              <a:rPr lang="sv-SE" sz="2400" dirty="0" err="1" smtClean="0"/>
              <a:t>lectron</a:t>
            </a:r>
            <a:r>
              <a:rPr lang="sv-SE" sz="2400" dirty="0" smtClean="0"/>
              <a:t> </a:t>
            </a:r>
            <a:r>
              <a:rPr lang="mr-IN" sz="2400" dirty="0" smtClean="0"/>
              <a:t>–</a:t>
            </a:r>
            <a:r>
              <a:rPr lang="sv-SE" sz="2400" dirty="0" smtClean="0"/>
              <a:t> </a:t>
            </a:r>
            <a:r>
              <a:rPr lang="sv-SE" sz="2400" b="1" dirty="0" err="1" smtClean="0">
                <a:solidFill>
                  <a:srgbClr val="FF0000"/>
                </a:solidFill>
              </a:rPr>
              <a:t>R</a:t>
            </a:r>
            <a:r>
              <a:rPr lang="sv-SE" sz="2400" dirty="0" err="1" smtClean="0"/>
              <a:t>adioactive</a:t>
            </a:r>
            <a:r>
              <a:rPr lang="sv-SE" sz="2400" dirty="0" smtClean="0"/>
              <a:t> </a:t>
            </a:r>
            <a:r>
              <a:rPr lang="sv-SE" sz="2400" b="1" dirty="0" smtClean="0">
                <a:solidFill>
                  <a:srgbClr val="FF0000"/>
                </a:solidFill>
              </a:rPr>
              <a:t>I</a:t>
            </a:r>
            <a:r>
              <a:rPr lang="sv-SE" sz="2400" dirty="0" smtClean="0"/>
              <a:t>on </a:t>
            </a:r>
            <a:r>
              <a:rPr lang="sv-SE" sz="2400" b="1" dirty="0" err="1" smtClean="0">
                <a:solidFill>
                  <a:srgbClr val="FF0000"/>
                </a:solidFill>
              </a:rPr>
              <a:t>C</a:t>
            </a:r>
            <a:r>
              <a:rPr lang="sv-SE" sz="2400" dirty="0" err="1" smtClean="0"/>
              <a:t>ollider</a:t>
            </a:r>
            <a:r>
              <a:rPr lang="sv-SE" sz="2400" dirty="0" smtClean="0"/>
              <a:t> </a:t>
            </a:r>
            <a:r>
              <a:rPr lang="sv-SE" sz="2400" dirty="0" err="1" smtClean="0"/>
              <a:t>f</a:t>
            </a:r>
            <a:r>
              <a:rPr lang="sv-SE" sz="2400" b="1" dirty="0" err="1" smtClean="0">
                <a:solidFill>
                  <a:srgbClr val="FF0000"/>
                </a:solidFill>
              </a:rPr>
              <a:t>A</a:t>
            </a:r>
            <a:r>
              <a:rPr lang="sv-SE" sz="2400" dirty="0" err="1" smtClean="0"/>
              <a:t>cility</a:t>
            </a:r>
            <a:endParaRPr lang="sv-S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18"/>
          <a:stretch/>
        </p:blipFill>
        <p:spPr>
          <a:xfrm>
            <a:off x="88900" y="140393"/>
            <a:ext cx="9144000" cy="4695652"/>
          </a:xfrm>
          <a:prstGeom prst="rect">
            <a:avLst/>
          </a:prstGeom>
        </p:spPr>
      </p:pic>
      <p:pic>
        <p:nvPicPr>
          <p:cNvPr id="3" name="Picture 2" descr="DERICA_loc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4300"/>
            <a:ext cx="8902700" cy="75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OLDE2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825500"/>
            <a:ext cx="8932334" cy="53594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2399" y="850900"/>
            <a:ext cx="6692901" cy="2345533"/>
            <a:chOff x="152399" y="863600"/>
            <a:chExt cx="6692901" cy="2345533"/>
          </a:xfrm>
        </p:grpSpPr>
        <p:pic>
          <p:nvPicPr>
            <p:cNvPr id="2" name="Picture 1" descr="Fig3rsz_hie-isold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" y="1016001"/>
              <a:ext cx="3898901" cy="219313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051300" y="863600"/>
              <a:ext cx="2794000" cy="1077218"/>
            </a:xfrm>
            <a:prstGeom prst="rect">
              <a:avLst/>
            </a:prstGeom>
            <a:solidFill>
              <a:srgbClr val="FAFFBB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aseline="30000" dirty="0" smtClean="0">
                  <a:latin typeface="Comic Sans MS"/>
                  <a:cs typeface="Comic Sans MS"/>
                </a:rPr>
                <a:t>12</a:t>
              </a:r>
              <a:r>
                <a:rPr lang="en-US" sz="3200" dirty="0" smtClean="0">
                  <a:latin typeface="Comic Sans MS"/>
                  <a:cs typeface="Comic Sans MS"/>
                </a:rPr>
                <a:t>Be(</a:t>
              </a:r>
              <a:r>
                <a:rPr lang="en-US" sz="3200" dirty="0" err="1" smtClean="0">
                  <a:latin typeface="Comic Sans MS"/>
                  <a:cs typeface="Comic Sans MS"/>
                </a:rPr>
                <a:t>d,p</a:t>
              </a:r>
              <a:r>
                <a:rPr lang="en-US" sz="3200" dirty="0" smtClean="0">
                  <a:latin typeface="Comic Sans MS"/>
                  <a:cs typeface="Comic Sans MS"/>
                </a:rPr>
                <a:t>)</a:t>
              </a:r>
              <a:r>
                <a:rPr lang="en-US" sz="3200" baseline="30000" dirty="0" smtClean="0">
                  <a:latin typeface="Comic Sans MS"/>
                  <a:cs typeface="Comic Sans MS"/>
                </a:rPr>
                <a:t>13</a:t>
              </a:r>
              <a:r>
                <a:rPr lang="en-US" sz="3200" dirty="0" smtClean="0">
                  <a:latin typeface="Comic Sans MS"/>
                  <a:cs typeface="Comic Sans MS"/>
                </a:rPr>
                <a:t>Be</a:t>
              </a:r>
            </a:p>
            <a:p>
              <a:pPr algn="ctr"/>
              <a:r>
                <a:rPr lang="en-US" sz="3200" baseline="30000" dirty="0" smtClean="0">
                  <a:latin typeface="Comic Sans MS"/>
                  <a:cs typeface="Comic Sans MS"/>
                </a:rPr>
                <a:t>11</a:t>
              </a:r>
              <a:r>
                <a:rPr lang="en-US" sz="3200" dirty="0" smtClean="0">
                  <a:latin typeface="Comic Sans MS"/>
                  <a:cs typeface="Comic Sans MS"/>
                </a:rPr>
                <a:t>Be(</a:t>
              </a:r>
              <a:r>
                <a:rPr lang="en-US" sz="3200" dirty="0" err="1" smtClean="0">
                  <a:latin typeface="Comic Sans MS"/>
                  <a:cs typeface="Comic Sans MS"/>
                </a:rPr>
                <a:t>t,p</a:t>
              </a:r>
              <a:r>
                <a:rPr lang="en-US" sz="3200" dirty="0" smtClean="0">
                  <a:latin typeface="Comic Sans MS"/>
                  <a:cs typeface="Comic Sans MS"/>
                </a:rPr>
                <a:t>)</a:t>
              </a:r>
              <a:r>
                <a:rPr lang="en-US" sz="3200" baseline="30000" dirty="0" smtClean="0">
                  <a:latin typeface="Comic Sans MS"/>
                  <a:cs typeface="Comic Sans MS"/>
                </a:rPr>
                <a:t>13</a:t>
              </a:r>
              <a:r>
                <a:rPr lang="en-US" sz="3200" dirty="0" smtClean="0">
                  <a:latin typeface="Comic Sans MS"/>
                  <a:cs typeface="Comic Sans MS"/>
                </a:rPr>
                <a:t>Be</a:t>
              </a:r>
              <a:endParaRPr lang="en-US" sz="32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700" y="0"/>
            <a:ext cx="9202797" cy="6197600"/>
            <a:chOff x="0" y="368300"/>
            <a:chExt cx="9202797" cy="619760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368300"/>
              <a:ext cx="9202797" cy="6197600"/>
              <a:chOff x="-26876" y="558800"/>
              <a:chExt cx="9202797" cy="6197600"/>
            </a:xfrm>
          </p:grpSpPr>
          <p:pic>
            <p:nvPicPr>
              <p:cNvPr id="5" name="Picture 4" descr="Fig1ISPSB-eps-converted-to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876" y="558800"/>
                <a:ext cx="9202797" cy="619760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0" y="571500"/>
                <a:ext cx="5461000" cy="2044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8" name="Picture 7" descr="ISOLDE-Logo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0" t="33837" r="12700" b="35014"/>
            <a:stretch/>
          </p:blipFill>
          <p:spPr>
            <a:xfrm>
              <a:off x="571500" y="584199"/>
              <a:ext cx="3937000" cy="1110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5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TAME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1097"/>
          </a:xfrm>
          <a:prstGeom prst="rect">
            <a:avLst/>
          </a:prstGeom>
        </p:spPr>
      </p:pic>
      <p:pic>
        <p:nvPicPr>
          <p:cNvPr id="3" name="Picture 2" descr="medicis-promed-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0" b="28000"/>
          <a:stretch/>
        </p:blipFill>
        <p:spPr>
          <a:xfrm>
            <a:off x="38100" y="88900"/>
            <a:ext cx="2413000" cy="78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0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799" y="575620"/>
            <a:ext cx="6959601" cy="2677656"/>
          </a:xfrm>
          <a:prstGeom prst="rect">
            <a:avLst/>
          </a:prstGeom>
          <a:solidFill>
            <a:schemeClr val="tx1">
              <a:lumMod val="85000"/>
            </a:schemeClr>
          </a:solidFill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This is Man’s wonderful ability: to be able to grasp the inner essence of phenomena, not what they appear to be, but what they mean, and the reality that we see with our eyes is a symbol only of something higher.</a:t>
            </a:r>
            <a:b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endParaRPr lang="en-US" sz="2400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sv-SE" sz="24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12" y="3544669"/>
            <a:ext cx="4618371" cy="92333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i="1" dirty="0" smtClean="0"/>
              <a:t>Esaias Tegnér, </a:t>
            </a:r>
            <a:br>
              <a:rPr lang="sv-SE" i="1" dirty="0" smtClean="0"/>
            </a:br>
            <a:r>
              <a:rPr lang="en-US" i="1" dirty="0">
                <a:latin typeface="Times New Roman"/>
                <a:cs typeface="Times New Roman"/>
              </a:rPr>
              <a:t>epilogue at the Master’s Degree Celebration in </a:t>
            </a:r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latin typeface="Times New Roman"/>
                <a:cs typeface="Times New Roman"/>
              </a:rPr>
              <a:t>University of Lund, Sweden in 1820.</a:t>
            </a:r>
            <a:endParaRPr lang="sv-SE" i="1" dirty="0"/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429000"/>
            <a:ext cx="22352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-school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349" y="287946"/>
            <a:ext cx="4799031" cy="33773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4518" y="279513"/>
            <a:ext cx="332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Meyrin</a:t>
            </a:r>
            <a:r>
              <a:rPr lang="en-US" dirty="0" smtClean="0"/>
              <a:t>, Genève, Switzerland</a:t>
            </a:r>
            <a:br>
              <a:rPr lang="en-US" dirty="0" smtClean="0"/>
            </a:br>
            <a:r>
              <a:rPr lang="en-US" dirty="0" smtClean="0"/>
              <a:t>September 29, 1954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6605" y="287946"/>
            <a:ext cx="6142760" cy="6570054"/>
            <a:chOff x="96605" y="287946"/>
            <a:chExt cx="6142760" cy="65700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605" y="3862506"/>
              <a:ext cx="6142760" cy="29954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05" y="2097784"/>
              <a:ext cx="3131581" cy="16258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466" y="287946"/>
              <a:ext cx="915292" cy="161142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94469" y="306480"/>
              <a:ext cx="2788043" cy="132343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sv-SE" sz="1600" b="1" dirty="0" smtClean="0">
                  <a:solidFill>
                    <a:srgbClr val="000000"/>
                  </a:solidFill>
                  <a:latin typeface="Comic Sans MS" charset="0"/>
                </a:rPr>
                <a:t>Letter from the</a:t>
              </a:r>
            </a:p>
            <a:p>
              <a:pPr algn="ctr"/>
              <a:r>
                <a:rPr lang="sv-SE" sz="1600" b="1" dirty="0" smtClean="0">
                  <a:solidFill>
                    <a:srgbClr val="000000"/>
                  </a:solidFill>
                  <a:latin typeface="Comic Sans MS" charset="0"/>
                </a:rPr>
                <a:t>Director General at CERN</a:t>
              </a:r>
            </a:p>
            <a:p>
              <a:pPr algn="ctr"/>
              <a:r>
                <a:rPr lang="sv-SE" sz="1600" b="1" dirty="0" smtClean="0">
                  <a:solidFill>
                    <a:srgbClr val="000000"/>
                  </a:solidFill>
                  <a:latin typeface="Comic Sans MS" charset="0"/>
                </a:rPr>
                <a:t>W.F. Weisskopf</a:t>
              </a:r>
            </a:p>
            <a:p>
              <a:pPr algn="ctr"/>
              <a:r>
                <a:rPr lang="sv-SE" sz="1600" b="1" dirty="0" err="1" smtClean="0">
                  <a:solidFill>
                    <a:srgbClr val="000000"/>
                  </a:solidFill>
                  <a:latin typeface="Comic Sans MS" charset="0"/>
                </a:rPr>
                <a:t>to</a:t>
              </a:r>
              <a:r>
                <a:rPr lang="sv-SE" sz="1600" b="1" dirty="0" smtClean="0">
                  <a:solidFill>
                    <a:srgbClr val="000000"/>
                  </a:solidFill>
                  <a:latin typeface="Comic Sans MS" charset="0"/>
                </a:rPr>
                <a:t> the </a:t>
              </a:r>
            </a:p>
            <a:p>
              <a:pPr algn="ctr"/>
              <a:r>
                <a:rPr lang="sv-SE" sz="1600" b="1" dirty="0" smtClean="0">
                  <a:solidFill>
                    <a:srgbClr val="000000"/>
                  </a:solidFill>
                  <a:latin typeface="Comic Sans MS" charset="0"/>
                </a:rPr>
                <a:t>ISOLDE Community</a:t>
              </a:r>
              <a:endParaRPr lang="sv-SE" sz="1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87740" y="3660143"/>
            <a:ext cx="2891111" cy="2719821"/>
            <a:chOff x="6187740" y="3660143"/>
            <a:chExt cx="2891111" cy="2719821"/>
          </a:xfrm>
        </p:grpSpPr>
        <p:pic>
          <p:nvPicPr>
            <p:cNvPr id="8" name="Picture 7" descr="cern_lab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9" t="16449" r="17778"/>
            <a:stretch/>
          </p:blipFill>
          <p:spPr>
            <a:xfrm>
              <a:off x="6187740" y="4249145"/>
              <a:ext cx="2891111" cy="213081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97700" y="3660143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smtClean="0"/>
                <a:t>600 MeV p</a:t>
              </a:r>
            </a:p>
            <a:p>
              <a:pPr algn="ctr"/>
              <a:r>
                <a:rPr lang="sv-SE" dirty="0" smtClean="0"/>
                <a:t>CERN SC</a:t>
              </a:r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43676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101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823" y="419100"/>
            <a:ext cx="6479177" cy="647917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" name="Rectangle 2"/>
          <p:cNvSpPr/>
          <p:nvPr/>
        </p:nvSpPr>
        <p:spPr>
          <a:xfrm>
            <a:off x="420064" y="3282434"/>
            <a:ext cx="1753154" cy="1754327"/>
          </a:xfrm>
          <a:prstGeom prst="rect">
            <a:avLst/>
          </a:prstGeom>
          <a:solidFill>
            <a:srgbClr val="FCFFAF"/>
          </a:solidFill>
        </p:spPr>
        <p:txBody>
          <a:bodyPr wrap="none">
            <a:spAutoFit/>
          </a:bodyPr>
          <a:lstStyle/>
          <a:p>
            <a:pPr algn="ctr"/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The </a:t>
            </a:r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first</a:t>
            </a:r>
            <a:endParaRPr lang="sv-SE" b="1" dirty="0" smtClean="0">
              <a:solidFill>
                <a:srgbClr val="000000"/>
              </a:solidFill>
              <a:latin typeface="Comic Sans MS" charset="0"/>
            </a:endParaRPr>
          </a:p>
          <a:p>
            <a:pPr algn="ctr"/>
            <a:r>
              <a:rPr lang="sv-SE" b="1" dirty="0">
                <a:solidFill>
                  <a:srgbClr val="000000"/>
                </a:solidFill>
                <a:latin typeface="Comic Sans MS" charset="0"/>
              </a:rPr>
              <a:t>e</a:t>
            </a: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xperiment at</a:t>
            </a:r>
          </a:p>
          <a:p>
            <a:pPr algn="ctr"/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ISOLDE</a:t>
            </a:r>
          </a:p>
          <a:p>
            <a:pPr algn="ctr"/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On</a:t>
            </a:r>
          </a:p>
          <a:p>
            <a:pPr algn="ctr"/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October</a:t>
            </a: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 16</a:t>
            </a:r>
          </a:p>
          <a:p>
            <a:pPr algn="ctr"/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1967</a:t>
            </a:r>
            <a:endParaRPr lang="sv-SE" dirty="0"/>
          </a:p>
        </p:txBody>
      </p:sp>
      <p:pic>
        <p:nvPicPr>
          <p:cNvPr id="4" name="Picture 3" descr="66050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3" y="177800"/>
            <a:ext cx="2668644" cy="269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964" y="5255015"/>
            <a:ext cx="2129916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50800" dir="21360000" sx="103000" sy="103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Comic Sans MS"/>
                <a:cs typeface="Comic Sans MS"/>
              </a:rPr>
              <a:t>Ar</a:t>
            </a:r>
            <a:r>
              <a:rPr lang="en-US" sz="2000" dirty="0" smtClean="0">
                <a:latin typeface="Comic Sans MS"/>
                <a:cs typeface="Comic Sans MS"/>
              </a:rPr>
              <a:t>, Kr, Ag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Cd, Sn, I</a:t>
            </a:r>
          </a:p>
          <a:p>
            <a:pPr algn="ctr"/>
            <a:r>
              <a:rPr lang="en-US" sz="2000" dirty="0" err="1" smtClean="0">
                <a:latin typeface="Comic Sans MS"/>
                <a:cs typeface="Comic Sans MS"/>
              </a:rPr>
              <a:t>Xe</a:t>
            </a:r>
            <a:r>
              <a:rPr lang="en-US" sz="2000" dirty="0" smtClean="0">
                <a:latin typeface="Comic Sans MS"/>
                <a:cs typeface="Comic Sans MS"/>
              </a:rPr>
              <a:t>, </a:t>
            </a:r>
            <a:r>
              <a:rPr lang="en-US" sz="2000" dirty="0" err="1" smtClean="0">
                <a:latin typeface="Comic Sans MS"/>
                <a:cs typeface="Comic Sans MS"/>
              </a:rPr>
              <a:t>Pt</a:t>
            </a:r>
            <a:r>
              <a:rPr lang="en-US" sz="2000" dirty="0" smtClean="0">
                <a:latin typeface="Comic Sans MS"/>
                <a:cs typeface="Comic Sans MS"/>
              </a:rPr>
              <a:t>, Au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Hg, Po, </a:t>
            </a:r>
            <a:r>
              <a:rPr lang="en-US" sz="2000" dirty="0" err="1" smtClean="0">
                <a:latin typeface="Comic Sans MS"/>
                <a:cs typeface="Comic Sans MS"/>
              </a:rPr>
              <a:t>Rn</a:t>
            </a:r>
            <a:r>
              <a:rPr lang="en-US" sz="2000" dirty="0" smtClean="0">
                <a:latin typeface="Comic Sans MS"/>
                <a:cs typeface="Comic Sans MS"/>
              </a:rPr>
              <a:t>, </a:t>
            </a:r>
            <a:r>
              <a:rPr lang="en-US" sz="2000" dirty="0" err="1" smtClean="0">
                <a:latin typeface="Comic Sans MS"/>
                <a:cs typeface="Comic Sans MS"/>
              </a:rPr>
              <a:t>Fr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4987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~AUT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59" y="1244600"/>
            <a:ext cx="4608513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4" name="Picture 6" descr="~AUT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59" y="3686110"/>
            <a:ext cx="4704877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5" name="Picture 7" descr="~AUT0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" y="188913"/>
            <a:ext cx="2116138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115Xe15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2" y="1079500"/>
            <a:ext cx="4288028" cy="2125844"/>
          </a:xfrm>
          <a:prstGeom prst="rect">
            <a:avLst/>
          </a:prstGeom>
        </p:spPr>
      </p:pic>
      <p:pic>
        <p:nvPicPr>
          <p:cNvPr id="6" name="Picture 5" descr="115XeS15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64" y="3581399"/>
            <a:ext cx="2781935" cy="3038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4500" y="304800"/>
            <a:ext cx="313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latin typeface="Comic Sans MS"/>
                <a:cs typeface="Comic Sans MS"/>
              </a:rPr>
              <a:t>Beta-</a:t>
            </a:r>
            <a:r>
              <a:rPr lang="sv-SE" dirty="0" err="1" smtClean="0">
                <a:latin typeface="Comic Sans MS"/>
                <a:cs typeface="Comic Sans MS"/>
              </a:rPr>
              <a:t>delayed</a:t>
            </a:r>
            <a:r>
              <a:rPr lang="sv-SE" dirty="0" smtClean="0">
                <a:latin typeface="Comic Sans MS"/>
                <a:cs typeface="Comic Sans MS"/>
              </a:rPr>
              <a:t> proton emission</a:t>
            </a:r>
            <a:endParaRPr lang="sv-SE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6192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~AUT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4379913" cy="588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2" name="Picture 6" descr="~AUT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4392612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3" name="Picture 7" descr="~AUT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36838"/>
            <a:ext cx="1381125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4" name="Picture 8" descr="~AUT0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808287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5" name="Picture 9" descr="~AUT0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81525"/>
            <a:ext cx="2808287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01700" y="1917700"/>
            <a:ext cx="4876800" cy="3709432"/>
            <a:chOff x="901700" y="1917700"/>
            <a:chExt cx="4876800" cy="3709432"/>
          </a:xfrm>
        </p:grpSpPr>
        <p:cxnSp>
          <p:nvCxnSpPr>
            <p:cNvPr id="3" name="Straight Arrow Connector 2"/>
            <p:cNvCxnSpPr/>
            <p:nvPr/>
          </p:nvCxnSpPr>
          <p:spPr>
            <a:xfrm flipH="1">
              <a:off x="5397500" y="1917700"/>
              <a:ext cx="381000" cy="939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901700" y="5257800"/>
              <a:ext cx="2438400" cy="369332"/>
            </a:xfrm>
            <a:prstGeom prst="rect">
              <a:avLst/>
            </a:prstGeom>
            <a:solidFill>
              <a:srgbClr val="FCFFA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smtClean="0">
                  <a:latin typeface="Comic Sans MS"/>
                  <a:cs typeface="Comic Sans MS"/>
                </a:rPr>
                <a:t>G.N. </a:t>
              </a:r>
              <a:r>
                <a:rPr lang="sv-SE" dirty="0" err="1" smtClean="0">
                  <a:latin typeface="Comic Sans MS"/>
                  <a:cs typeface="Comic Sans MS"/>
                </a:rPr>
                <a:t>Flerov</a:t>
              </a:r>
              <a:endParaRPr lang="sv-SE" dirty="0">
                <a:latin typeface="Comic Sans MS"/>
                <a:cs typeface="Comic Sans M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1700" y="4111625"/>
            <a:ext cx="7340600" cy="1883807"/>
            <a:chOff x="901700" y="4111625"/>
            <a:chExt cx="7340600" cy="1883807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7861300" y="4111625"/>
              <a:ext cx="381000" cy="939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01700" y="5626100"/>
              <a:ext cx="2438400" cy="369332"/>
            </a:xfrm>
            <a:prstGeom prst="rect">
              <a:avLst/>
            </a:prstGeom>
            <a:solidFill>
              <a:srgbClr val="FCFFA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err="1" smtClean="0">
                  <a:latin typeface="Comic Sans MS"/>
                  <a:cs typeface="Comic Sans MS"/>
                </a:rPr>
                <a:t>Yu.Ts</a:t>
              </a:r>
              <a:r>
                <a:rPr lang="sv-SE" dirty="0" smtClean="0">
                  <a:latin typeface="Comic Sans MS"/>
                  <a:cs typeface="Comic Sans MS"/>
                </a:rPr>
                <a:t>. </a:t>
              </a:r>
              <a:r>
                <a:rPr lang="sv-SE" dirty="0" err="1" smtClean="0">
                  <a:latin typeface="Comic Sans MS"/>
                  <a:cs typeface="Comic Sans MS"/>
                </a:rPr>
                <a:t>Oganessian</a:t>
              </a:r>
              <a:endParaRPr lang="sv-SE" dirty="0">
                <a:latin typeface="Comic Sans MS"/>
                <a:cs typeface="Comic Sans M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01700" y="2022475"/>
            <a:ext cx="6959600" cy="4315857"/>
            <a:chOff x="901700" y="2022475"/>
            <a:chExt cx="6959600" cy="4315857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7480300" y="2022475"/>
              <a:ext cx="381000" cy="939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01700" y="5969000"/>
              <a:ext cx="2438400" cy="369332"/>
            </a:xfrm>
            <a:prstGeom prst="rect">
              <a:avLst/>
            </a:prstGeom>
            <a:solidFill>
              <a:srgbClr val="FCFFA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smtClean="0">
                  <a:latin typeface="Comic Sans MS"/>
                  <a:cs typeface="Comic Sans MS"/>
                </a:rPr>
                <a:t>B. Jonson</a:t>
              </a:r>
              <a:endParaRPr lang="sv-SE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05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406400"/>
            <a:ext cx="3898900" cy="26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3586162"/>
            <a:ext cx="2912769" cy="316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Pisa(NuclChart) [Konvert].eps.a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10417" r="14584" b="12537"/>
          <a:stretch/>
        </p:blipFill>
        <p:spPr>
          <a:xfrm>
            <a:off x="292100" y="266700"/>
            <a:ext cx="8624594" cy="5994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3800" y="723900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1957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832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~AUT0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6335713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386" name="Group 3"/>
          <p:cNvGrpSpPr>
            <a:grpSpLocks/>
          </p:cNvGrpSpPr>
          <p:nvPr/>
        </p:nvGrpSpPr>
        <p:grpSpPr bwMode="auto">
          <a:xfrm>
            <a:off x="179388" y="620713"/>
            <a:ext cx="8763000" cy="5867400"/>
            <a:chOff x="96" y="384"/>
            <a:chExt cx="5520" cy="3696"/>
          </a:xfrm>
        </p:grpSpPr>
        <p:sp>
          <p:nvSpPr>
            <p:cNvPr id="19460" name="Rectangle 4" descr="Light upward diagonal"/>
            <p:cNvSpPr>
              <a:spLocks noChangeArrowheads="1"/>
            </p:cNvSpPr>
            <p:nvPr/>
          </p:nvSpPr>
          <p:spPr bwMode="auto">
            <a:xfrm>
              <a:off x="1584" y="864"/>
              <a:ext cx="480" cy="192"/>
            </a:xfrm>
            <a:prstGeom prst="rect">
              <a:avLst/>
            </a:prstGeom>
            <a:pattFill prst="ltUpDiag">
              <a:fgClr>
                <a:schemeClr val="tx2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1" name="Rectangle 5" descr="Light upward diagonal"/>
            <p:cNvSpPr>
              <a:spLocks noChangeArrowheads="1"/>
            </p:cNvSpPr>
            <p:nvPr/>
          </p:nvSpPr>
          <p:spPr bwMode="auto">
            <a:xfrm>
              <a:off x="1584" y="2448"/>
              <a:ext cx="480" cy="192"/>
            </a:xfrm>
            <a:prstGeom prst="rect">
              <a:avLst/>
            </a:prstGeom>
            <a:pattFill prst="ltUpDiag">
              <a:fgClr>
                <a:schemeClr val="tx2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2" name="Rectangle 6" descr="Light upward diagonal"/>
            <p:cNvSpPr>
              <a:spLocks noChangeArrowheads="1"/>
            </p:cNvSpPr>
            <p:nvPr/>
          </p:nvSpPr>
          <p:spPr bwMode="auto">
            <a:xfrm>
              <a:off x="1584" y="1920"/>
              <a:ext cx="480" cy="96"/>
            </a:xfrm>
            <a:prstGeom prst="rect">
              <a:avLst/>
            </a:prstGeom>
            <a:pattFill prst="ltUpDiag">
              <a:fgClr>
                <a:schemeClr val="tx2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>
              <a:off x="432" y="72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>
              <a:off x="1584" y="369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>
              <a:off x="1584" y="3648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>
              <a:off x="2256" y="360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7" name="Line 11"/>
            <p:cNvSpPr>
              <a:spLocks noChangeShapeType="1"/>
            </p:cNvSpPr>
            <p:nvPr/>
          </p:nvSpPr>
          <p:spPr bwMode="auto">
            <a:xfrm>
              <a:off x="2880" y="278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>
              <a:off x="3552" y="249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>
              <a:off x="4176" y="158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70" name="Line 14"/>
            <p:cNvSpPr>
              <a:spLocks noChangeShapeType="1"/>
            </p:cNvSpPr>
            <p:nvPr/>
          </p:nvSpPr>
          <p:spPr bwMode="auto">
            <a:xfrm>
              <a:off x="4896" y="115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>
              <a:off x="1584" y="720"/>
              <a:ext cx="0" cy="2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72" name="Line 16"/>
            <p:cNvSpPr>
              <a:spLocks noChangeShapeType="1"/>
            </p:cNvSpPr>
            <p:nvPr/>
          </p:nvSpPr>
          <p:spPr bwMode="auto">
            <a:xfrm>
              <a:off x="2064" y="720"/>
              <a:ext cx="0" cy="2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73" name="Text Box 17"/>
            <p:cNvSpPr txBox="1">
              <a:spLocks noChangeArrowheads="1"/>
            </p:cNvSpPr>
            <p:nvPr/>
          </p:nvSpPr>
          <p:spPr bwMode="auto">
            <a:xfrm>
              <a:off x="480" y="720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2000" b="1" baseline="30000">
                  <a:solidFill>
                    <a:srgbClr val="CC00FF"/>
                  </a:solidFill>
                  <a:latin typeface="Bookman Old Style" charset="0"/>
                  <a:cs typeface="+mn-cs"/>
                </a:rPr>
                <a:t>11</a:t>
              </a:r>
              <a:r>
                <a:rPr lang="sv-SE" sz="2000" b="1">
                  <a:solidFill>
                    <a:srgbClr val="CC00FF"/>
                  </a:solidFill>
                  <a:latin typeface="Bookman Old Style" charset="0"/>
                  <a:cs typeface="+mn-cs"/>
                </a:rPr>
                <a:t>Li</a:t>
              </a:r>
              <a:endParaRPr lang="en-US" sz="2000" b="1">
                <a:solidFill>
                  <a:srgbClr val="CC00FF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4" name="Text Box 18"/>
            <p:cNvSpPr txBox="1">
              <a:spLocks noChangeArrowheads="1"/>
            </p:cNvSpPr>
            <p:nvPr/>
          </p:nvSpPr>
          <p:spPr bwMode="auto">
            <a:xfrm>
              <a:off x="1584" y="3744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2000" b="1" baseline="30000">
                  <a:solidFill>
                    <a:srgbClr val="008000"/>
                  </a:solidFill>
                  <a:latin typeface="Bookman Old Style" charset="0"/>
                  <a:cs typeface="+mn-cs"/>
                </a:rPr>
                <a:t>11</a:t>
              </a:r>
              <a:r>
                <a:rPr lang="sv-SE" sz="2000" b="1">
                  <a:solidFill>
                    <a:srgbClr val="008000"/>
                  </a:solidFill>
                  <a:latin typeface="Bookman Old Style" charset="0"/>
                  <a:cs typeface="+mn-cs"/>
                </a:rPr>
                <a:t>Be</a:t>
              </a:r>
              <a:endParaRPr lang="en-US" sz="2000" b="1">
                <a:solidFill>
                  <a:srgbClr val="008000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5" name="Text Box 19"/>
            <p:cNvSpPr txBox="1">
              <a:spLocks noChangeArrowheads="1"/>
            </p:cNvSpPr>
            <p:nvPr/>
          </p:nvSpPr>
          <p:spPr bwMode="auto">
            <a:xfrm>
              <a:off x="2160" y="3590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 baseline="30000">
                  <a:solidFill>
                    <a:srgbClr val="008000"/>
                  </a:solidFill>
                  <a:latin typeface="Bookman Old Style" charset="0"/>
                  <a:cs typeface="+mn-cs"/>
                </a:rPr>
                <a:t>10</a:t>
              </a:r>
              <a:r>
                <a:rPr lang="sv-SE" b="1">
                  <a:solidFill>
                    <a:srgbClr val="008000"/>
                  </a:solidFill>
                  <a:latin typeface="Bookman Old Style" charset="0"/>
                  <a:cs typeface="+mn-cs"/>
                </a:rPr>
                <a:t>Be</a:t>
              </a:r>
              <a:r>
                <a:rPr lang="sv-SE" b="1">
                  <a:latin typeface="Bookman Old Style" charset="0"/>
                  <a:cs typeface="+mn-cs"/>
                </a:rPr>
                <a:t>+</a:t>
              </a:r>
              <a:r>
                <a:rPr lang="sv-SE" b="1">
                  <a:solidFill>
                    <a:schemeClr val="accent2"/>
                  </a:solidFill>
                  <a:latin typeface="Bookman Old Style" charset="0"/>
                  <a:cs typeface="+mn-cs"/>
                </a:rPr>
                <a:t>n</a:t>
              </a:r>
              <a:endParaRPr lang="en-US" b="1">
                <a:solidFill>
                  <a:schemeClr val="accent2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6" name="Text Box 20"/>
            <p:cNvSpPr txBox="1">
              <a:spLocks noChangeArrowheads="1"/>
            </p:cNvSpPr>
            <p:nvPr/>
          </p:nvSpPr>
          <p:spPr bwMode="auto">
            <a:xfrm>
              <a:off x="2784" y="2784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 baseline="30000">
                  <a:solidFill>
                    <a:srgbClr val="008000"/>
                  </a:solidFill>
                  <a:latin typeface="Bookman Old Style" charset="0"/>
                  <a:cs typeface="+mn-cs"/>
                </a:rPr>
                <a:t>9</a:t>
              </a:r>
              <a:r>
                <a:rPr lang="sv-SE" b="1">
                  <a:solidFill>
                    <a:srgbClr val="008000"/>
                  </a:solidFill>
                  <a:latin typeface="Bookman Old Style" charset="0"/>
                  <a:cs typeface="+mn-cs"/>
                </a:rPr>
                <a:t>Be</a:t>
              </a:r>
              <a:r>
                <a:rPr lang="sv-SE" b="1">
                  <a:latin typeface="Bookman Old Style" charset="0"/>
                  <a:cs typeface="+mn-cs"/>
                </a:rPr>
                <a:t>+</a:t>
              </a:r>
              <a:r>
                <a:rPr lang="sv-SE" b="1">
                  <a:solidFill>
                    <a:schemeClr val="accent2"/>
                  </a:solidFill>
                  <a:latin typeface="Bookman Old Style" charset="0"/>
                  <a:cs typeface="+mn-cs"/>
                </a:rPr>
                <a:t>2n</a:t>
              </a:r>
              <a:endParaRPr lang="en-US" b="1">
                <a:solidFill>
                  <a:schemeClr val="accent2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7" name="Text Box 21"/>
            <p:cNvSpPr txBox="1">
              <a:spLocks noChangeArrowheads="1"/>
            </p:cNvSpPr>
            <p:nvPr/>
          </p:nvSpPr>
          <p:spPr bwMode="auto">
            <a:xfrm>
              <a:off x="3504" y="2505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 baseline="30000">
                  <a:solidFill>
                    <a:srgbClr val="008000"/>
                  </a:solidFill>
                  <a:latin typeface="Bookman Old Style" charset="0"/>
                  <a:cs typeface="+mn-cs"/>
                </a:rPr>
                <a:t>8</a:t>
              </a:r>
              <a:r>
                <a:rPr lang="sv-SE" b="1">
                  <a:solidFill>
                    <a:srgbClr val="008000"/>
                  </a:solidFill>
                  <a:latin typeface="Bookman Old Style" charset="0"/>
                  <a:cs typeface="+mn-cs"/>
                </a:rPr>
                <a:t>Be</a:t>
              </a:r>
              <a:r>
                <a:rPr lang="sv-SE" b="1">
                  <a:latin typeface="Bookman Old Style" charset="0"/>
                  <a:cs typeface="+mn-cs"/>
                </a:rPr>
                <a:t>+</a:t>
              </a:r>
              <a:r>
                <a:rPr lang="sv-SE" b="1">
                  <a:solidFill>
                    <a:schemeClr val="accent2"/>
                  </a:solidFill>
                  <a:latin typeface="Bookman Old Style" charset="0"/>
                  <a:cs typeface="+mn-cs"/>
                </a:rPr>
                <a:t>3n</a:t>
              </a:r>
              <a:endParaRPr lang="en-US" b="1">
                <a:solidFill>
                  <a:schemeClr val="accent2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8" name="Text Box 22"/>
            <p:cNvSpPr txBox="1">
              <a:spLocks noChangeArrowheads="1"/>
            </p:cNvSpPr>
            <p:nvPr/>
          </p:nvSpPr>
          <p:spPr bwMode="auto">
            <a:xfrm>
              <a:off x="4176" y="1545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 baseline="30000">
                  <a:solidFill>
                    <a:srgbClr val="CC00FF"/>
                  </a:solidFill>
                  <a:latin typeface="Bookman Old Style" charset="0"/>
                  <a:cs typeface="+mn-cs"/>
                </a:rPr>
                <a:t>8</a:t>
              </a:r>
              <a:r>
                <a:rPr lang="sv-SE" b="1">
                  <a:solidFill>
                    <a:srgbClr val="CC00FF"/>
                  </a:solidFill>
                  <a:latin typeface="Bookman Old Style" charset="0"/>
                  <a:cs typeface="+mn-cs"/>
                </a:rPr>
                <a:t>Li</a:t>
              </a:r>
              <a:r>
                <a:rPr lang="sv-SE" b="1">
                  <a:latin typeface="Bookman Old Style" charset="0"/>
                  <a:cs typeface="+mn-cs"/>
                </a:rPr>
                <a:t>+</a:t>
              </a:r>
              <a:r>
                <a:rPr lang="sv-SE" b="1">
                  <a:solidFill>
                    <a:srgbClr val="FF0000"/>
                  </a:solidFill>
                  <a:latin typeface="Bookman Old Style" charset="0"/>
                  <a:cs typeface="+mn-cs"/>
                </a:rPr>
                <a:t>t</a:t>
              </a:r>
              <a:endParaRPr lang="en-US" b="1">
                <a:solidFill>
                  <a:srgbClr val="FF0000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9" name="Text Box 23"/>
            <p:cNvSpPr txBox="1">
              <a:spLocks noChangeArrowheads="1"/>
            </p:cNvSpPr>
            <p:nvPr/>
          </p:nvSpPr>
          <p:spPr bwMode="auto">
            <a:xfrm>
              <a:off x="480" y="528"/>
              <a:ext cx="4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20.6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80" name="Text Box 24"/>
            <p:cNvSpPr txBox="1">
              <a:spLocks noChangeArrowheads="1"/>
            </p:cNvSpPr>
            <p:nvPr/>
          </p:nvSpPr>
          <p:spPr bwMode="auto">
            <a:xfrm>
              <a:off x="1584" y="3484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solidFill>
                    <a:srgbClr val="FF0000"/>
                  </a:solidFill>
                  <a:latin typeface="Bookman Old Style" charset="0"/>
                  <a:cs typeface="+mn-cs"/>
                </a:rPr>
                <a:t>0.320</a:t>
              </a:r>
              <a:endParaRPr lang="en-US" sz="1600" b="1">
                <a:solidFill>
                  <a:srgbClr val="FF0000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81" name="Text Box 25"/>
            <p:cNvSpPr txBox="1">
              <a:spLocks noChangeArrowheads="1"/>
            </p:cNvSpPr>
            <p:nvPr/>
          </p:nvSpPr>
          <p:spPr bwMode="auto">
            <a:xfrm>
              <a:off x="2256" y="3436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0.504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82" name="Text Box 26"/>
            <p:cNvSpPr txBox="1">
              <a:spLocks noChangeArrowheads="1"/>
            </p:cNvSpPr>
            <p:nvPr/>
          </p:nvSpPr>
          <p:spPr bwMode="auto">
            <a:xfrm>
              <a:off x="2880" y="2620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7.315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83" name="Text Box 27"/>
            <p:cNvSpPr txBox="1">
              <a:spLocks noChangeArrowheads="1"/>
            </p:cNvSpPr>
            <p:nvPr/>
          </p:nvSpPr>
          <p:spPr bwMode="auto">
            <a:xfrm>
              <a:off x="3552" y="2332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8.982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84" name="Text Box 28"/>
            <p:cNvSpPr txBox="1">
              <a:spLocks noChangeArrowheads="1"/>
            </p:cNvSpPr>
            <p:nvPr/>
          </p:nvSpPr>
          <p:spPr bwMode="auto">
            <a:xfrm>
              <a:off x="4896" y="960"/>
              <a:ext cx="6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1">
                  <a:latin typeface="Bookman Old Style" charset="0"/>
                  <a:cs typeface="+mn-cs"/>
                </a:rPr>
                <a:t>17.916</a:t>
              </a:r>
              <a:endParaRPr lang="en-US" sz="1400" b="1">
                <a:latin typeface="Bookman Old Style" charset="0"/>
                <a:cs typeface="+mn-cs"/>
              </a:endParaRPr>
            </a:p>
          </p:txBody>
        </p:sp>
        <p:sp>
          <p:nvSpPr>
            <p:cNvPr id="19485" name="Text Box 29"/>
            <p:cNvSpPr txBox="1">
              <a:spLocks noChangeArrowheads="1"/>
            </p:cNvSpPr>
            <p:nvPr/>
          </p:nvSpPr>
          <p:spPr bwMode="auto">
            <a:xfrm>
              <a:off x="4176" y="1392"/>
              <a:ext cx="6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1">
                  <a:latin typeface="Bookman Old Style" charset="0"/>
                  <a:cs typeface="+mn-cs"/>
                </a:rPr>
                <a:t>15.721</a:t>
              </a:r>
              <a:endParaRPr lang="en-US" sz="1400" b="1">
                <a:latin typeface="Bookman Old Style" charset="0"/>
                <a:cs typeface="+mn-cs"/>
              </a:endParaRPr>
            </a:p>
          </p:txBody>
        </p:sp>
        <p:sp>
          <p:nvSpPr>
            <p:cNvPr id="19486" name="Text Box 30"/>
            <p:cNvSpPr txBox="1">
              <a:spLocks noChangeArrowheads="1"/>
            </p:cNvSpPr>
            <p:nvPr/>
          </p:nvSpPr>
          <p:spPr bwMode="auto">
            <a:xfrm>
              <a:off x="240" y="3532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(MeV)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87" name="Rectangle 31"/>
            <p:cNvSpPr>
              <a:spLocks noChangeArrowheads="1"/>
            </p:cNvSpPr>
            <p:nvPr/>
          </p:nvSpPr>
          <p:spPr bwMode="auto">
            <a:xfrm>
              <a:off x="3792" y="2880"/>
              <a:ext cx="1536" cy="12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88" name="Line 32"/>
            <p:cNvSpPr>
              <a:spLocks noChangeShapeType="1"/>
            </p:cNvSpPr>
            <p:nvPr/>
          </p:nvSpPr>
          <p:spPr bwMode="auto">
            <a:xfrm>
              <a:off x="4128" y="369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89" name="Line 33"/>
            <p:cNvSpPr>
              <a:spLocks noChangeShapeType="1"/>
            </p:cNvSpPr>
            <p:nvPr/>
          </p:nvSpPr>
          <p:spPr bwMode="auto">
            <a:xfrm>
              <a:off x="4128" y="3216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90" name="Text Box 34"/>
            <p:cNvSpPr txBox="1">
              <a:spLocks noChangeArrowheads="1"/>
            </p:cNvSpPr>
            <p:nvPr/>
          </p:nvSpPr>
          <p:spPr bwMode="auto">
            <a:xfrm>
              <a:off x="4320" y="3696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2000" b="1" baseline="30000">
                  <a:solidFill>
                    <a:srgbClr val="CC00FF"/>
                  </a:solidFill>
                  <a:latin typeface="Bookman Old Style" charset="0"/>
                  <a:cs typeface="+mn-cs"/>
                </a:rPr>
                <a:t>11</a:t>
              </a:r>
              <a:r>
                <a:rPr lang="sv-SE" sz="2000" b="1">
                  <a:solidFill>
                    <a:srgbClr val="CC00FF"/>
                  </a:solidFill>
                  <a:latin typeface="Bookman Old Style" charset="0"/>
                  <a:cs typeface="+mn-cs"/>
                </a:rPr>
                <a:t>Be</a:t>
              </a:r>
              <a:endParaRPr lang="en-US" sz="2000" b="1">
                <a:solidFill>
                  <a:srgbClr val="CC00FF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91" name="Text Box 35"/>
            <p:cNvSpPr txBox="1">
              <a:spLocks noChangeArrowheads="1"/>
            </p:cNvSpPr>
            <p:nvPr/>
          </p:nvSpPr>
          <p:spPr bwMode="auto">
            <a:xfrm>
              <a:off x="4992" y="3580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>
                  <a:latin typeface="Bookman Old Style" charset="0"/>
                  <a:cs typeface="+mn-cs"/>
                </a:rPr>
                <a:t>½</a:t>
              </a:r>
              <a:r>
                <a:rPr lang="sv-SE" b="1" baseline="30000">
                  <a:latin typeface="Bookman Old Style" charset="0"/>
                  <a:cs typeface="+mn-cs"/>
                </a:rPr>
                <a:t>+</a:t>
              </a:r>
              <a:endParaRPr lang="en-US" b="1" baseline="30000">
                <a:latin typeface="Bookman Old Style" charset="0"/>
                <a:cs typeface="+mn-cs"/>
              </a:endParaRPr>
            </a:p>
          </p:txBody>
        </p:sp>
        <p:sp>
          <p:nvSpPr>
            <p:cNvPr id="19492" name="Text Box 36"/>
            <p:cNvSpPr txBox="1">
              <a:spLocks noChangeArrowheads="1"/>
            </p:cNvSpPr>
            <p:nvPr/>
          </p:nvSpPr>
          <p:spPr bwMode="auto">
            <a:xfrm>
              <a:off x="4992" y="3148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>
                  <a:latin typeface="Bookman Old Style" charset="0"/>
                  <a:cs typeface="+mn-cs"/>
                </a:rPr>
                <a:t>½</a:t>
              </a:r>
              <a:r>
                <a:rPr lang="sv-SE" b="1" baseline="30000">
                  <a:latin typeface="Bookman Old Style" charset="0"/>
                  <a:cs typeface="+mn-cs"/>
                </a:rPr>
                <a:t>-</a:t>
              </a:r>
              <a:endParaRPr lang="en-US" b="1" baseline="30000">
                <a:latin typeface="Bookman Old Style" charset="0"/>
                <a:cs typeface="+mn-cs"/>
              </a:endParaRPr>
            </a:p>
          </p:txBody>
        </p:sp>
        <p:sp>
          <p:nvSpPr>
            <p:cNvPr id="19493" name="Line 37"/>
            <p:cNvSpPr>
              <a:spLocks noChangeShapeType="1"/>
            </p:cNvSpPr>
            <p:nvPr/>
          </p:nvSpPr>
          <p:spPr bwMode="auto">
            <a:xfrm>
              <a:off x="4512" y="3216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94" name="Text Box 38"/>
            <p:cNvSpPr txBox="1">
              <a:spLocks noChangeArrowheads="1"/>
            </p:cNvSpPr>
            <p:nvPr/>
          </p:nvSpPr>
          <p:spPr bwMode="auto">
            <a:xfrm>
              <a:off x="4512" y="3312"/>
              <a:ext cx="1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2400">
                  <a:latin typeface="Symbol" charset="0"/>
                  <a:cs typeface="+mn-cs"/>
                </a:rPr>
                <a:t>g</a:t>
              </a:r>
              <a:endParaRPr lang="en-US" sz="2400">
                <a:latin typeface="Symbol" charset="0"/>
                <a:cs typeface="+mn-cs"/>
              </a:endParaRPr>
            </a:p>
          </p:txBody>
        </p:sp>
        <p:sp>
          <p:nvSpPr>
            <p:cNvPr id="19495" name="Text Box 39"/>
            <p:cNvSpPr txBox="1">
              <a:spLocks noChangeArrowheads="1"/>
            </p:cNvSpPr>
            <p:nvPr/>
          </p:nvSpPr>
          <p:spPr bwMode="auto">
            <a:xfrm>
              <a:off x="96" y="624"/>
              <a:ext cx="6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1">
                  <a:latin typeface="Bookman Old Style" charset="0"/>
                  <a:cs typeface="+mn-cs"/>
                </a:rPr>
                <a:t>3/2</a:t>
              </a:r>
              <a:r>
                <a:rPr lang="sv-SE" sz="1400" b="1" baseline="30000">
                  <a:latin typeface="Bookman Old Style" charset="0"/>
                  <a:cs typeface="+mn-cs"/>
                </a:rPr>
                <a:t>-</a:t>
              </a:r>
              <a:endParaRPr lang="en-US" sz="1400" b="1" baseline="30000">
                <a:latin typeface="Bookman Old Style" charset="0"/>
                <a:cs typeface="+mn-cs"/>
              </a:endParaRPr>
            </a:p>
          </p:txBody>
        </p:sp>
        <p:sp>
          <p:nvSpPr>
            <p:cNvPr id="19496" name="Line 40"/>
            <p:cNvSpPr>
              <a:spLocks noChangeShapeType="1"/>
            </p:cNvSpPr>
            <p:nvPr/>
          </p:nvSpPr>
          <p:spPr bwMode="auto">
            <a:xfrm>
              <a:off x="912" y="720"/>
              <a:ext cx="672" cy="292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97" name="Text Box 41"/>
            <p:cNvSpPr txBox="1">
              <a:spLocks noChangeArrowheads="1"/>
            </p:cNvSpPr>
            <p:nvPr/>
          </p:nvSpPr>
          <p:spPr bwMode="auto">
            <a:xfrm>
              <a:off x="4272" y="3024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0.320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98" name="Line 42"/>
            <p:cNvSpPr>
              <a:spLocks noChangeShapeType="1"/>
            </p:cNvSpPr>
            <p:nvPr/>
          </p:nvSpPr>
          <p:spPr bwMode="auto">
            <a:xfrm>
              <a:off x="1584" y="336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99" name="Line 43"/>
            <p:cNvSpPr>
              <a:spLocks noChangeShapeType="1"/>
            </p:cNvSpPr>
            <p:nvPr/>
          </p:nvSpPr>
          <p:spPr bwMode="auto">
            <a:xfrm>
              <a:off x="1584" y="321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0" name="Line 44"/>
            <p:cNvSpPr>
              <a:spLocks noChangeShapeType="1"/>
            </p:cNvSpPr>
            <p:nvPr/>
          </p:nvSpPr>
          <p:spPr bwMode="auto">
            <a:xfrm>
              <a:off x="1584" y="307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1" name="Line 45"/>
            <p:cNvSpPr>
              <a:spLocks noChangeShapeType="1"/>
            </p:cNvSpPr>
            <p:nvPr/>
          </p:nvSpPr>
          <p:spPr bwMode="auto">
            <a:xfrm>
              <a:off x="1584" y="312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2" name="Line 46"/>
            <p:cNvSpPr>
              <a:spLocks noChangeShapeType="1"/>
            </p:cNvSpPr>
            <p:nvPr/>
          </p:nvSpPr>
          <p:spPr bwMode="auto">
            <a:xfrm>
              <a:off x="1584" y="254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3" name="Line 47"/>
            <p:cNvSpPr>
              <a:spLocks noChangeShapeType="1"/>
            </p:cNvSpPr>
            <p:nvPr/>
          </p:nvSpPr>
          <p:spPr bwMode="auto">
            <a:xfrm>
              <a:off x="1584" y="1968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4" name="Line 48"/>
            <p:cNvSpPr>
              <a:spLocks noChangeShapeType="1"/>
            </p:cNvSpPr>
            <p:nvPr/>
          </p:nvSpPr>
          <p:spPr bwMode="auto">
            <a:xfrm>
              <a:off x="912" y="720"/>
              <a:ext cx="672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5" name="Line 49"/>
            <p:cNvSpPr>
              <a:spLocks noChangeShapeType="1"/>
            </p:cNvSpPr>
            <p:nvPr/>
          </p:nvSpPr>
          <p:spPr bwMode="auto">
            <a:xfrm>
              <a:off x="912" y="720"/>
              <a:ext cx="672" cy="12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6" name="Line 50"/>
            <p:cNvSpPr>
              <a:spLocks noChangeShapeType="1"/>
            </p:cNvSpPr>
            <p:nvPr/>
          </p:nvSpPr>
          <p:spPr bwMode="auto">
            <a:xfrm>
              <a:off x="912" y="768"/>
              <a:ext cx="672" cy="17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7" name="Text Box 51"/>
            <p:cNvSpPr txBox="1">
              <a:spLocks noChangeArrowheads="1"/>
            </p:cNvSpPr>
            <p:nvPr/>
          </p:nvSpPr>
          <p:spPr bwMode="auto">
            <a:xfrm>
              <a:off x="1632" y="1747"/>
              <a:ext cx="6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200" b="1">
                  <a:latin typeface="Bookman Old Style" charset="0"/>
                  <a:cs typeface="+mn-cs"/>
                </a:rPr>
                <a:t>10.59</a:t>
              </a:r>
              <a:endParaRPr lang="en-US" sz="1200" b="1">
                <a:latin typeface="Bookman Old Style" charset="0"/>
                <a:cs typeface="+mn-cs"/>
              </a:endParaRPr>
            </a:p>
          </p:txBody>
        </p:sp>
        <p:sp>
          <p:nvSpPr>
            <p:cNvPr id="19508" name="Text Box 52"/>
            <p:cNvSpPr txBox="1">
              <a:spLocks noChangeArrowheads="1"/>
            </p:cNvSpPr>
            <p:nvPr/>
          </p:nvSpPr>
          <p:spPr bwMode="auto">
            <a:xfrm>
              <a:off x="1680" y="2323"/>
              <a:ext cx="6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200" b="1">
                  <a:latin typeface="Bookman Old Style" charset="0"/>
                  <a:cs typeface="+mn-cs"/>
                </a:rPr>
                <a:t>8.82</a:t>
              </a:r>
              <a:endParaRPr lang="en-US" sz="1200" b="1">
                <a:latin typeface="Bookman Old Style" charset="0"/>
                <a:cs typeface="+mn-cs"/>
              </a:endParaRPr>
            </a:p>
          </p:txBody>
        </p:sp>
        <p:sp>
          <p:nvSpPr>
            <p:cNvPr id="19509" name="Text Box 53"/>
            <p:cNvSpPr txBox="1">
              <a:spLocks noChangeArrowheads="1"/>
            </p:cNvSpPr>
            <p:nvPr/>
          </p:nvSpPr>
          <p:spPr bwMode="auto">
            <a:xfrm>
              <a:off x="2448" y="384"/>
              <a:ext cx="2208" cy="40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blurRad="63500" dist="107763" dir="189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latin typeface="Comic Sans MS" charset="0"/>
                  <a:cs typeface="+mn-cs"/>
                </a:rPr>
                <a:t>Open delayed-particle channels in the </a:t>
              </a:r>
              <a:r>
                <a:rPr lang="en-GB" baseline="30000">
                  <a:latin typeface="Comic Sans MS" charset="0"/>
                  <a:cs typeface="+mn-cs"/>
                </a:rPr>
                <a:t>11</a:t>
              </a:r>
              <a:r>
                <a:rPr lang="en-GB">
                  <a:latin typeface="Comic Sans MS" charset="0"/>
                  <a:cs typeface="+mn-cs"/>
                </a:rPr>
                <a:t>Li beta decay</a:t>
              </a:r>
            </a:p>
          </p:txBody>
        </p:sp>
        <p:sp>
          <p:nvSpPr>
            <p:cNvPr id="19510" name="Text Box 54"/>
            <p:cNvSpPr txBox="1">
              <a:spLocks noChangeArrowheads="1"/>
            </p:cNvSpPr>
            <p:nvPr/>
          </p:nvSpPr>
          <p:spPr bwMode="auto">
            <a:xfrm>
              <a:off x="431" y="981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1966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19511" name="Text Box 55"/>
            <p:cNvSpPr txBox="1">
              <a:spLocks noChangeArrowheads="1"/>
            </p:cNvSpPr>
            <p:nvPr/>
          </p:nvSpPr>
          <p:spPr bwMode="auto">
            <a:xfrm>
              <a:off x="2290" y="3158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1974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19512" name="Text Box 56"/>
            <p:cNvSpPr txBox="1">
              <a:spLocks noChangeArrowheads="1"/>
            </p:cNvSpPr>
            <p:nvPr/>
          </p:nvSpPr>
          <p:spPr bwMode="auto">
            <a:xfrm>
              <a:off x="2925" y="2387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1979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19513" name="Text Box 57"/>
            <p:cNvSpPr txBox="1">
              <a:spLocks noChangeArrowheads="1"/>
            </p:cNvSpPr>
            <p:nvPr/>
          </p:nvSpPr>
          <p:spPr bwMode="auto">
            <a:xfrm>
              <a:off x="3606" y="2069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1980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19514" name="Text Box 58"/>
            <p:cNvSpPr txBox="1">
              <a:spLocks noChangeArrowheads="1"/>
            </p:cNvSpPr>
            <p:nvPr/>
          </p:nvSpPr>
          <p:spPr bwMode="auto">
            <a:xfrm>
              <a:off x="4195" y="1117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1983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19515" name="Text Box 59"/>
            <p:cNvSpPr txBox="1">
              <a:spLocks noChangeArrowheads="1"/>
            </p:cNvSpPr>
            <p:nvPr/>
          </p:nvSpPr>
          <p:spPr bwMode="auto">
            <a:xfrm>
              <a:off x="4921" y="709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1996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</p:grpSp>
      <p:sp>
        <p:nvSpPr>
          <p:cNvPr id="19574" name="Text Box 118"/>
          <p:cNvSpPr txBox="1">
            <a:spLocks noChangeArrowheads="1"/>
          </p:cNvSpPr>
          <p:nvPr/>
        </p:nvSpPr>
        <p:spPr bwMode="auto">
          <a:xfrm>
            <a:off x="7740650" y="1844675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v-SE" b="1" baseline="30000">
                <a:solidFill>
                  <a:srgbClr val="6600CC"/>
                </a:solidFill>
                <a:latin typeface="Bookman Old Style" charset="0"/>
                <a:cs typeface="+mn-cs"/>
              </a:rPr>
              <a:t>9</a:t>
            </a:r>
            <a:r>
              <a:rPr lang="sv-SE" b="1">
                <a:solidFill>
                  <a:srgbClr val="6600CC"/>
                </a:solidFill>
                <a:latin typeface="Bookman Old Style" charset="0"/>
                <a:cs typeface="+mn-cs"/>
              </a:rPr>
              <a:t>Li</a:t>
            </a:r>
            <a:r>
              <a:rPr lang="sv-SE" b="1">
                <a:latin typeface="Bookman Old Style" charset="0"/>
                <a:cs typeface="+mn-cs"/>
              </a:rPr>
              <a:t>+</a:t>
            </a:r>
            <a:r>
              <a:rPr lang="sv-SE" b="1">
                <a:solidFill>
                  <a:srgbClr val="008000"/>
                </a:solidFill>
                <a:latin typeface="Bookman Old Style" charset="0"/>
                <a:cs typeface="+mn-cs"/>
              </a:rPr>
              <a:t>d</a:t>
            </a:r>
            <a:endParaRPr lang="en-US" b="1">
              <a:solidFill>
                <a:srgbClr val="008000"/>
              </a:solidFill>
              <a:latin typeface="Bookman Old Style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1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77801"/>
            <a:ext cx="8089900" cy="2889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0" y="3320655"/>
            <a:ext cx="2959100" cy="3348262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4927600"/>
            <a:ext cx="1439862" cy="143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alo15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86" y="3454019"/>
            <a:ext cx="5253228" cy="129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5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5655</TotalTime>
  <Words>593</Words>
  <Application>Microsoft Macintosh PowerPoint</Application>
  <PresentationFormat>On-screen Show (4:3)</PresentationFormat>
  <Paragraphs>194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Chalmers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Björn Jonson</dc:creator>
  <cp:lastModifiedBy>Björn Jonson</cp:lastModifiedBy>
  <cp:revision>48</cp:revision>
  <dcterms:created xsi:type="dcterms:W3CDTF">2018-03-19T14:10:42Z</dcterms:created>
  <dcterms:modified xsi:type="dcterms:W3CDTF">2018-03-26T12:34:00Z</dcterms:modified>
</cp:coreProperties>
</file>